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265" r:id="rId2"/>
    <p:sldId id="268" r:id="rId3"/>
    <p:sldId id="267" r:id="rId4"/>
    <p:sldId id="266" r:id="rId5"/>
  </p:sldIdLst>
  <p:sldSz cx="10080625" cy="6840538"/>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userDrawn="1">
          <p15:clr>
            <a:srgbClr val="A4A3A4"/>
          </p15:clr>
        </p15:guide>
        <p15:guide id="2" pos="317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CC"/>
    <a:srgbClr val="FFCC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24" autoAdjust="0"/>
  </p:normalViewPr>
  <p:slideViewPr>
    <p:cSldViewPr snapToGrid="0">
      <p:cViewPr varScale="1">
        <p:scale>
          <a:sx n="73" d="100"/>
          <a:sy n="73" d="100"/>
        </p:scale>
        <p:origin x="72" y="110"/>
      </p:cViewPr>
      <p:guideLst>
        <p:guide orient="horz" pos="2154"/>
        <p:guide pos="3175"/>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40" d="100"/>
          <a:sy n="140" d="100"/>
        </p:scale>
        <p:origin x="1032" y="-23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425" tIns="45712" rIns="91425" bIns="45712" rtlCol="0"/>
          <a:lstStyle>
            <a:lvl1pPr algn="r">
              <a:defRPr sz="1200"/>
            </a:lvl1pPr>
          </a:lstStyle>
          <a:p>
            <a:fld id="{3FE670EE-46B5-47E5-A236-1B1148F39260}" type="datetimeFigureOut">
              <a:rPr kumimoji="1" lang="ja-JP" altLang="en-US" smtClean="0"/>
              <a:pPr/>
              <a:t>2022/3/28</a:t>
            </a:fld>
            <a:endParaRPr kumimoji="1" lang="ja-JP" altLang="en-US"/>
          </a:p>
        </p:txBody>
      </p:sp>
      <p:sp>
        <p:nvSpPr>
          <p:cNvPr id="4" name="スライド イメージ プレースホルダー 3"/>
          <p:cNvSpPr>
            <a:spLocks noGrp="1" noRot="1" noChangeAspect="1"/>
          </p:cNvSpPr>
          <p:nvPr>
            <p:ph type="sldImg" idx="2"/>
          </p:nvPr>
        </p:nvSpPr>
        <p:spPr>
          <a:xfrm>
            <a:off x="933450" y="1243013"/>
            <a:ext cx="4940300" cy="3352800"/>
          </a:xfrm>
          <a:prstGeom prst="rect">
            <a:avLst/>
          </a:prstGeom>
          <a:noFill/>
          <a:ln w="12700">
            <a:solidFill>
              <a:prstClr val="black"/>
            </a:solidFill>
          </a:ln>
        </p:spPr>
        <p:txBody>
          <a:bodyPr vert="horz" lIns="91425" tIns="45712" rIns="91425"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5" tIns="45712" rIns="91425"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425" tIns="45712" rIns="91425" bIns="45712" rtlCol="0" anchor="b"/>
          <a:lstStyle>
            <a:lvl1pPr algn="r">
              <a:defRPr sz="1200"/>
            </a:lvl1pPr>
          </a:lstStyle>
          <a:p>
            <a:fld id="{EFAD45B1-8F27-4D88-A450-F651B14E0ECE}" type="slidenum">
              <a:rPr kumimoji="1" lang="ja-JP" altLang="en-US" smtClean="0"/>
              <a:pPr/>
              <a:t>‹#›</a:t>
            </a:fld>
            <a:endParaRPr kumimoji="1" lang="ja-JP" altLang="en-US"/>
          </a:p>
        </p:txBody>
      </p:sp>
    </p:spTree>
    <p:extLst>
      <p:ext uri="{BB962C8B-B14F-4D97-AF65-F5344CB8AC3E}">
        <p14:creationId xmlns:p14="http://schemas.microsoft.com/office/powerpoint/2010/main" val="1522690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FAD45B1-8F27-4D88-A450-F651B14E0ECE}" type="slidenum">
              <a:rPr kumimoji="1" lang="ja-JP" altLang="en-US" smtClean="0"/>
              <a:pPr/>
              <a:t>2</a:t>
            </a:fld>
            <a:endParaRPr kumimoji="1" lang="ja-JP" altLang="en-US"/>
          </a:p>
        </p:txBody>
      </p:sp>
    </p:spTree>
    <p:extLst>
      <p:ext uri="{BB962C8B-B14F-4D97-AF65-F5344CB8AC3E}">
        <p14:creationId xmlns:p14="http://schemas.microsoft.com/office/powerpoint/2010/main" val="2310894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FAD45B1-8F27-4D88-A450-F651B14E0ECE}" type="slidenum">
              <a:rPr kumimoji="1" lang="ja-JP" altLang="en-US" smtClean="0"/>
              <a:pPr/>
              <a:t>3</a:t>
            </a:fld>
            <a:endParaRPr kumimoji="1" lang="ja-JP" altLang="en-US"/>
          </a:p>
        </p:txBody>
      </p:sp>
    </p:spTree>
    <p:extLst>
      <p:ext uri="{BB962C8B-B14F-4D97-AF65-F5344CB8AC3E}">
        <p14:creationId xmlns:p14="http://schemas.microsoft.com/office/powerpoint/2010/main" val="202569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0078" y="2313246"/>
            <a:ext cx="7560469" cy="2381521"/>
          </a:xfrm>
        </p:spPr>
        <p:txBody>
          <a:bodyPr anchor="ctr"/>
          <a:lstStyle>
            <a:lvl1pPr algn="ctr">
              <a:defRPr sz="5387"/>
            </a:lvl1pPr>
          </a:lstStyle>
          <a:p>
            <a:r>
              <a:rPr kumimoji="1" lang="ja-JP" altLang="en-US" dirty="0"/>
              <a:t>マスター タイトルの書式設定</a:t>
            </a:r>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正方形/長方形 6"/>
          <p:cNvSpPr/>
          <p:nvPr userDrawn="1"/>
        </p:nvSpPr>
        <p:spPr>
          <a:xfrm>
            <a:off x="0" y="489848"/>
            <a:ext cx="10080625" cy="49823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2000000" scaled="0"/>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207" tIns="45604" rIns="91207" bIns="45604" numCol="1" spcCol="0" rtlCol="0" fromWordArt="0" anchor="ctr" anchorCtr="0" forceAA="0" compatLnSpc="1">
            <a:prstTxWarp prst="textNoShape">
              <a:avLst/>
            </a:prstTxWarp>
            <a:noAutofit/>
          </a:bodyPr>
          <a:lstStyle/>
          <a:p>
            <a:pPr algn="ctr"/>
            <a:endParaRPr kumimoji="1" lang="ja-JP" altLang="en-US" sz="1795"/>
          </a:p>
        </p:txBody>
      </p:sp>
    </p:spTree>
    <p:extLst>
      <p:ext uri="{BB962C8B-B14F-4D97-AF65-F5344CB8AC3E}">
        <p14:creationId xmlns:p14="http://schemas.microsoft.com/office/powerpoint/2010/main" val="283784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2718" y="11143"/>
            <a:ext cx="8694539" cy="470229"/>
          </a:xfr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0" y="2451444"/>
            <a:ext cx="9669246" cy="1977024"/>
          </a:xfrm>
        </p:spPr>
        <p:txBody>
          <a:bodyPr/>
          <a:lstStyle>
            <a:lvl1pPr>
              <a:defRPr sz="2394"/>
            </a:lvl1pPr>
            <a:lvl2pPr>
              <a:defRPr sz="1995"/>
            </a:lvl2pPr>
            <a:lvl3pPr>
              <a:defRPr sz="1795"/>
            </a:lvl3pPr>
            <a:lvl4pPr>
              <a:defRPr sz="1596"/>
            </a:lvl4pPr>
            <a:lvl5pPr>
              <a:defRPr sz="1596"/>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3778191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マスター タイトルの書式設定</a:t>
            </a:r>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7" name="コンテンツ プレースホルダー 2"/>
          <p:cNvSpPr>
            <a:spLocks noGrp="1"/>
          </p:cNvSpPr>
          <p:nvPr>
            <p:ph idx="1"/>
          </p:nvPr>
        </p:nvSpPr>
        <p:spPr>
          <a:xfrm>
            <a:off x="192717" y="893320"/>
            <a:ext cx="9680366" cy="589707"/>
          </a:xfrm>
        </p:spPr>
        <p:txBody>
          <a:bodyPr/>
          <a:lstStyle>
            <a:lvl1pPr>
              <a:defRPr sz="2394"/>
            </a:lvl1pPr>
          </a:lstStyle>
          <a:p>
            <a:pPr lvl="0"/>
            <a:r>
              <a:rPr kumimoji="1" lang="ja-JP" altLang="en-US" dirty="0"/>
              <a:t>マスター テキストの書式設定</a:t>
            </a:r>
          </a:p>
        </p:txBody>
      </p:sp>
    </p:spTree>
    <p:extLst>
      <p:ext uri="{BB962C8B-B14F-4D97-AF65-F5344CB8AC3E}">
        <p14:creationId xmlns:p14="http://schemas.microsoft.com/office/powerpoint/2010/main" val="2868136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0078" y="2313246"/>
            <a:ext cx="7560469" cy="2381521"/>
          </a:xfrm>
        </p:spPr>
        <p:txBody>
          <a:bodyPr anchor="ctr"/>
          <a:lstStyle>
            <a:lvl1pPr algn="ctr">
              <a:defRPr sz="5387"/>
            </a:lvl1pPr>
          </a:lstStyle>
          <a:p>
            <a:r>
              <a:rPr kumimoji="1" lang="ja-JP" altLang="en-US" dirty="0"/>
              <a:t>マスター タイトルの書式設定</a:t>
            </a:r>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正方形/長方形 6"/>
          <p:cNvSpPr/>
          <p:nvPr userDrawn="1"/>
        </p:nvSpPr>
        <p:spPr>
          <a:xfrm>
            <a:off x="0" y="494039"/>
            <a:ext cx="10080625" cy="58291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2000000" scaled="0"/>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207" tIns="45604" rIns="91207" bIns="45604" numCol="1" spcCol="0" rtlCol="0" fromWordArt="0" anchor="ctr" anchorCtr="0" forceAA="0" compatLnSpc="1">
            <a:prstTxWarp prst="textNoShape">
              <a:avLst/>
            </a:prstTxWarp>
            <a:noAutofit/>
          </a:bodyPr>
          <a:lstStyle/>
          <a:p>
            <a:pPr algn="ctr"/>
            <a:endParaRPr kumimoji="1" lang="ja-JP" altLang="en-US" sz="1795"/>
          </a:p>
        </p:txBody>
      </p:sp>
    </p:spTree>
    <p:extLst>
      <p:ext uri="{BB962C8B-B14F-4D97-AF65-F5344CB8AC3E}">
        <p14:creationId xmlns:p14="http://schemas.microsoft.com/office/powerpoint/2010/main" val="37212099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92718" y="11143"/>
            <a:ext cx="8694539" cy="507923"/>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192718" y="689463"/>
            <a:ext cx="9647010" cy="5324510"/>
          </a:xfrm>
          <a:prstGeom prst="rect">
            <a:avLst/>
          </a:prstGeom>
        </p:spPr>
        <p:txBody>
          <a:bodyPr vert="horz" lIns="91440" tIns="45720" rIns="91440" bIns="4572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3339207" y="6340169"/>
            <a:ext cx="3402211" cy="364195"/>
          </a:xfrm>
          <a:prstGeom prst="rect">
            <a:avLst/>
          </a:prstGeom>
        </p:spPr>
        <p:txBody>
          <a:bodyPr vert="horz" lIns="91440" tIns="45720" rIns="91440" bIns="45720" rtlCol="0" anchor="ctr"/>
          <a:lstStyle>
            <a:lvl1pPr algn="ctr">
              <a:defRPr sz="1197">
                <a:solidFill>
                  <a:schemeClr val="tx1">
                    <a:tint val="75000"/>
                  </a:schemeClr>
                </a:solidFill>
              </a:defRPr>
            </a:lvl1pPr>
          </a:lstStyle>
          <a:p>
            <a:endParaRPr kumimoji="1" lang="ja-JP" altLang="en-US" dirty="0"/>
          </a:p>
        </p:txBody>
      </p:sp>
      <p:pic>
        <p:nvPicPr>
          <p:cNvPr id="8" name="図 7"/>
          <p:cNvPicPr>
            <a:picLocks noChangeAspect="1"/>
          </p:cNvPicPr>
          <p:nvPr userDrawn="1"/>
        </p:nvPicPr>
        <p:blipFill>
          <a:blip r:embed="rId6" cstate="print"/>
          <a:stretch>
            <a:fillRect/>
          </a:stretch>
        </p:blipFill>
        <p:spPr>
          <a:xfrm>
            <a:off x="1632" y="6340169"/>
            <a:ext cx="2224505" cy="500372"/>
          </a:xfrm>
          <a:prstGeom prst="rect">
            <a:avLst/>
          </a:prstGeom>
        </p:spPr>
      </p:pic>
      <p:cxnSp>
        <p:nvCxnSpPr>
          <p:cNvPr id="9" name="直線コネクタ 8"/>
          <p:cNvCxnSpPr/>
          <p:nvPr userDrawn="1"/>
        </p:nvCxnSpPr>
        <p:spPr>
          <a:xfrm>
            <a:off x="0" y="519066"/>
            <a:ext cx="10078993" cy="0"/>
          </a:xfrm>
          <a:prstGeom prst="line">
            <a:avLst/>
          </a:prstGeom>
          <a:ln w="53975" cmpd="sng">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userDrawn="1"/>
        </p:nvSpPr>
        <p:spPr>
          <a:xfrm>
            <a:off x="9093376" y="12703"/>
            <a:ext cx="972000" cy="468000"/>
          </a:xfrm>
          <a:prstGeom prst="rect">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207" tIns="45604" rIns="91207" bIns="45604" numCol="1" spcCol="0" rtlCol="0" fromWordArt="0" anchor="ctr" anchorCtr="0" forceAA="0" compatLnSpc="1">
            <a:prstTxWarp prst="textNoShape">
              <a:avLst/>
            </a:prstTxWarp>
            <a:noAutofit/>
          </a:bodyPr>
          <a:lstStyle/>
          <a:p>
            <a:pPr algn="ctr"/>
            <a:fld id="{A7622373-9CD1-49D7-A1D2-2331FA4EDB62}" type="slidenum">
              <a:rPr kumimoji="1" lang="ja-JP" altLang="en-US" sz="2394" smtClean="0">
                <a:solidFill>
                  <a:schemeClr val="tx1"/>
                </a:solidFill>
              </a:rPr>
              <a:pPr algn="ctr"/>
              <a:t>‹#›</a:t>
            </a:fld>
            <a:endParaRPr kumimoji="1" lang="ja-JP" altLang="en-US" sz="1795" dirty="0">
              <a:solidFill>
                <a:schemeClr val="tx1"/>
              </a:solidFill>
            </a:endParaRPr>
          </a:p>
        </p:txBody>
      </p:sp>
    </p:spTree>
    <p:extLst>
      <p:ext uri="{BB962C8B-B14F-4D97-AF65-F5344CB8AC3E}">
        <p14:creationId xmlns:p14="http://schemas.microsoft.com/office/powerpoint/2010/main" val="1563014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93" r:id="rId4"/>
  </p:sldLayoutIdLst>
  <p:hf hdr="0" ftr="0" dt="0"/>
  <p:txStyles>
    <p:titleStyle>
      <a:lvl1pPr algn="l" defTabSz="912091" rtl="0" eaLnBrk="1" latinLnBrk="0" hangingPunct="1">
        <a:lnSpc>
          <a:spcPct val="90000"/>
        </a:lnSpc>
        <a:spcBef>
          <a:spcPct val="0"/>
        </a:spcBef>
        <a:buNone/>
        <a:defRPr kumimoji="1" sz="2793" kern="1200">
          <a:solidFill>
            <a:schemeClr val="tx1"/>
          </a:solidFill>
          <a:latin typeface="+mj-lt"/>
          <a:ea typeface="+mj-ea"/>
          <a:cs typeface="+mj-cs"/>
        </a:defRPr>
      </a:lvl1pPr>
    </p:titleStyle>
    <p:bodyStyle>
      <a:lvl1pPr marL="362629" indent="-362629" algn="l" defTabSz="912091" rtl="0" eaLnBrk="1" latinLnBrk="0" hangingPunct="1">
        <a:lnSpc>
          <a:spcPct val="90000"/>
        </a:lnSpc>
        <a:spcBef>
          <a:spcPts val="998"/>
        </a:spcBef>
        <a:buClr>
          <a:schemeClr val="bg2">
            <a:lumMod val="90000"/>
          </a:schemeClr>
        </a:buClr>
        <a:buFont typeface="Wingdings" panose="05000000000000000000" pitchFamily="2" charset="2"/>
        <a:buChar char="n"/>
        <a:defRPr kumimoji="1" sz="2394" kern="1200">
          <a:solidFill>
            <a:schemeClr val="tx1"/>
          </a:solidFill>
          <a:latin typeface="+mn-lt"/>
          <a:ea typeface="+mn-ea"/>
          <a:cs typeface="+mn-cs"/>
        </a:defRPr>
      </a:lvl1pPr>
      <a:lvl2pPr marL="804434" indent="-348377" algn="l" defTabSz="912091" rtl="0" eaLnBrk="1" latinLnBrk="0" hangingPunct="1">
        <a:lnSpc>
          <a:spcPct val="90000"/>
        </a:lnSpc>
        <a:spcBef>
          <a:spcPts val="499"/>
        </a:spcBef>
        <a:buClr>
          <a:schemeClr val="bg2">
            <a:lumMod val="90000"/>
          </a:schemeClr>
        </a:buClr>
        <a:buFont typeface="Wingdings" panose="05000000000000000000" pitchFamily="2" charset="2"/>
        <a:buChar char="Ø"/>
        <a:defRPr kumimoji="1" sz="1995" kern="1200">
          <a:solidFill>
            <a:schemeClr val="tx1"/>
          </a:solidFill>
          <a:latin typeface="+mn-lt"/>
          <a:ea typeface="+mn-ea"/>
          <a:cs typeface="+mn-cs"/>
        </a:defRPr>
      </a:lvl2pPr>
      <a:lvl3pPr marL="1247823" indent="-335709" algn="l" defTabSz="912091" rtl="0" eaLnBrk="1" latinLnBrk="0" hangingPunct="1">
        <a:lnSpc>
          <a:spcPct val="90000"/>
        </a:lnSpc>
        <a:spcBef>
          <a:spcPts val="499"/>
        </a:spcBef>
        <a:buClr>
          <a:schemeClr val="bg2">
            <a:lumMod val="90000"/>
          </a:schemeClr>
        </a:buClr>
        <a:buFont typeface="Wingdings" panose="05000000000000000000" pitchFamily="2" charset="2"/>
        <a:buChar char="ü"/>
        <a:defRPr kumimoji="1" sz="1795" kern="1200">
          <a:solidFill>
            <a:schemeClr val="tx1"/>
          </a:solidFill>
          <a:latin typeface="+mn-lt"/>
          <a:ea typeface="+mn-ea"/>
          <a:cs typeface="+mn-cs"/>
        </a:defRPr>
      </a:lvl3pPr>
      <a:lvl4pPr marL="1596160" indent="-228023" algn="l" defTabSz="912091" rtl="0" eaLnBrk="1" latinLnBrk="0" hangingPunct="1">
        <a:lnSpc>
          <a:spcPct val="90000"/>
        </a:lnSpc>
        <a:spcBef>
          <a:spcPts val="499"/>
        </a:spcBef>
        <a:buClr>
          <a:schemeClr val="bg2">
            <a:lumMod val="90000"/>
          </a:schemeClr>
        </a:buClr>
        <a:buFont typeface="Arial" panose="020B0604020202020204" pitchFamily="34" charset="0"/>
        <a:buChar char="•"/>
        <a:defRPr kumimoji="1" sz="1596" kern="1200">
          <a:solidFill>
            <a:schemeClr val="tx1"/>
          </a:solidFill>
          <a:latin typeface="+mn-lt"/>
          <a:ea typeface="+mn-ea"/>
          <a:cs typeface="+mn-cs"/>
        </a:defRPr>
      </a:lvl4pPr>
      <a:lvl5pPr marL="2052206" indent="-228023" algn="l" defTabSz="912091" rtl="0" eaLnBrk="1" latinLnBrk="0" hangingPunct="1">
        <a:lnSpc>
          <a:spcPct val="90000"/>
        </a:lnSpc>
        <a:spcBef>
          <a:spcPts val="499"/>
        </a:spcBef>
        <a:buClr>
          <a:schemeClr val="bg2">
            <a:lumMod val="90000"/>
          </a:schemeClr>
        </a:buClr>
        <a:buFont typeface="Calibri" panose="020F0502020204030204" pitchFamily="34" charset="0"/>
        <a:buChar char="-"/>
        <a:defRPr kumimoji="1" sz="1596" kern="1200">
          <a:solidFill>
            <a:schemeClr val="tx1"/>
          </a:solidFill>
          <a:latin typeface="+mn-lt"/>
          <a:ea typeface="+mn-ea"/>
          <a:cs typeface="+mn-cs"/>
        </a:defRPr>
      </a:lvl5pPr>
      <a:lvl6pPr marL="2508251" indent="-228023" algn="l" defTabSz="912091"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6pPr>
      <a:lvl7pPr marL="2964297" indent="-228023" algn="l" defTabSz="912091"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7pPr>
      <a:lvl8pPr marL="3420342" indent="-228023" algn="l" defTabSz="912091"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8pPr>
      <a:lvl9pPr marL="3876388" indent="-228023" algn="l" defTabSz="912091"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9pPr>
    </p:bodyStyle>
    <p:otherStyle>
      <a:defPPr>
        <a:defRPr lang="ja-JP"/>
      </a:defPPr>
      <a:lvl1pPr marL="0" algn="l" defTabSz="912091" rtl="0" eaLnBrk="1" latinLnBrk="0" hangingPunct="1">
        <a:defRPr kumimoji="1" sz="1795" kern="1200">
          <a:solidFill>
            <a:schemeClr val="tx1"/>
          </a:solidFill>
          <a:latin typeface="+mn-lt"/>
          <a:ea typeface="+mn-ea"/>
          <a:cs typeface="+mn-cs"/>
        </a:defRPr>
      </a:lvl1pPr>
      <a:lvl2pPr marL="456046" algn="l" defTabSz="912091" rtl="0" eaLnBrk="1" latinLnBrk="0" hangingPunct="1">
        <a:defRPr kumimoji="1" sz="1795" kern="1200">
          <a:solidFill>
            <a:schemeClr val="tx1"/>
          </a:solidFill>
          <a:latin typeface="+mn-lt"/>
          <a:ea typeface="+mn-ea"/>
          <a:cs typeface="+mn-cs"/>
        </a:defRPr>
      </a:lvl2pPr>
      <a:lvl3pPr marL="912091" algn="l" defTabSz="912091" rtl="0" eaLnBrk="1" latinLnBrk="0" hangingPunct="1">
        <a:defRPr kumimoji="1" sz="1795" kern="1200">
          <a:solidFill>
            <a:schemeClr val="tx1"/>
          </a:solidFill>
          <a:latin typeface="+mn-lt"/>
          <a:ea typeface="+mn-ea"/>
          <a:cs typeface="+mn-cs"/>
        </a:defRPr>
      </a:lvl3pPr>
      <a:lvl4pPr marL="1368137" algn="l" defTabSz="912091" rtl="0" eaLnBrk="1" latinLnBrk="0" hangingPunct="1">
        <a:defRPr kumimoji="1" sz="1795" kern="1200">
          <a:solidFill>
            <a:schemeClr val="tx1"/>
          </a:solidFill>
          <a:latin typeface="+mn-lt"/>
          <a:ea typeface="+mn-ea"/>
          <a:cs typeface="+mn-cs"/>
        </a:defRPr>
      </a:lvl4pPr>
      <a:lvl5pPr marL="1824182" algn="l" defTabSz="912091" rtl="0" eaLnBrk="1" latinLnBrk="0" hangingPunct="1">
        <a:defRPr kumimoji="1" sz="1795" kern="1200">
          <a:solidFill>
            <a:schemeClr val="tx1"/>
          </a:solidFill>
          <a:latin typeface="+mn-lt"/>
          <a:ea typeface="+mn-ea"/>
          <a:cs typeface="+mn-cs"/>
        </a:defRPr>
      </a:lvl5pPr>
      <a:lvl6pPr marL="2280228" algn="l" defTabSz="912091" rtl="0" eaLnBrk="1" latinLnBrk="0" hangingPunct="1">
        <a:defRPr kumimoji="1" sz="1795" kern="1200">
          <a:solidFill>
            <a:schemeClr val="tx1"/>
          </a:solidFill>
          <a:latin typeface="+mn-lt"/>
          <a:ea typeface="+mn-ea"/>
          <a:cs typeface="+mn-cs"/>
        </a:defRPr>
      </a:lvl6pPr>
      <a:lvl7pPr marL="2736273" algn="l" defTabSz="912091" rtl="0" eaLnBrk="1" latinLnBrk="0" hangingPunct="1">
        <a:defRPr kumimoji="1" sz="1795" kern="1200">
          <a:solidFill>
            <a:schemeClr val="tx1"/>
          </a:solidFill>
          <a:latin typeface="+mn-lt"/>
          <a:ea typeface="+mn-ea"/>
          <a:cs typeface="+mn-cs"/>
        </a:defRPr>
      </a:lvl7pPr>
      <a:lvl8pPr marL="3192319" algn="l" defTabSz="912091" rtl="0" eaLnBrk="1" latinLnBrk="0" hangingPunct="1">
        <a:defRPr kumimoji="1" sz="1795" kern="1200">
          <a:solidFill>
            <a:schemeClr val="tx1"/>
          </a:solidFill>
          <a:latin typeface="+mn-lt"/>
          <a:ea typeface="+mn-ea"/>
          <a:cs typeface="+mn-cs"/>
        </a:defRPr>
      </a:lvl8pPr>
      <a:lvl9pPr marL="3648365" algn="l" defTabSz="912091" rtl="0" eaLnBrk="1" latinLnBrk="0" hangingPunct="1">
        <a:defRPr kumimoji="1" sz="17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latin typeface="HG丸ｺﾞｼｯｸM-PRO" panose="020F0600000000000000" pitchFamily="50" charset="-128"/>
                <a:ea typeface="HG丸ｺﾞｼｯｸM-PRO" panose="020F0600000000000000" pitchFamily="50" charset="-128"/>
              </a:rPr>
              <a:t>個人情報の共同利用について</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192718" y="704528"/>
            <a:ext cx="9669246" cy="6136010"/>
          </a:xfrm>
        </p:spPr>
        <p:txBody>
          <a:bodyPr/>
          <a:lstStyle/>
          <a:p>
            <a:pPr>
              <a:lnSpc>
                <a:spcPts val="2000"/>
              </a:lnSpc>
            </a:pPr>
            <a:r>
              <a:rPr kumimoji="1" lang="ja-JP" altLang="en-US" sz="1800" dirty="0">
                <a:latin typeface="HG丸ｺﾞｼｯｸM-PRO" panose="020F0600000000000000" pitchFamily="50" charset="-128"/>
                <a:ea typeface="HG丸ｺﾞｼｯｸM-PRO" panose="020F0600000000000000" pitchFamily="50" charset="-128"/>
              </a:rPr>
              <a:t>小売電気事業者となることを予定している事業者は、スイッチングに必要となる個人情報を共同利用（個人情報の提供又は受領）するにあたって、以下の事項</a:t>
            </a:r>
            <a:r>
              <a:rPr lang="ja-JP" altLang="en-US" sz="1800" dirty="0">
                <a:latin typeface="HG丸ｺﾞｼｯｸM-PRO" panose="020F0600000000000000" pitchFamily="50" charset="-128"/>
                <a:ea typeface="HG丸ｺﾞｼｯｸM-PRO" panose="020F0600000000000000" pitchFamily="50" charset="-128"/>
              </a:rPr>
              <a:t>を</a:t>
            </a:r>
            <a:r>
              <a:rPr lang="ja-JP" altLang="en-US" sz="1800" u="sng" dirty="0">
                <a:solidFill>
                  <a:srgbClr val="FF0000"/>
                </a:solidFill>
                <a:latin typeface="HG丸ｺﾞｼｯｸM-PRO" panose="020F0600000000000000" pitchFamily="50" charset="-128"/>
                <a:ea typeface="HG丸ｺﾞｼｯｸM-PRO" panose="020F0600000000000000" pitchFamily="50" charset="-128"/>
              </a:rPr>
              <a:t>「本人が容易に知りうる状態」</a:t>
            </a:r>
            <a:r>
              <a:rPr lang="en-US" altLang="ja-JP" sz="1800" baseline="30000" dirty="0">
                <a:solidFill>
                  <a:srgbClr val="FF0000"/>
                </a:solidFill>
                <a:latin typeface="HG丸ｺﾞｼｯｸM-PRO" panose="020F0600000000000000" pitchFamily="50" charset="-128"/>
                <a:ea typeface="HG丸ｺﾞｼｯｸM-PRO" panose="020F0600000000000000" pitchFamily="50" charset="-128"/>
              </a:rPr>
              <a:t>※</a:t>
            </a:r>
            <a:r>
              <a:rPr lang="ja-JP" altLang="en-US" sz="1800" baseline="30000" dirty="0">
                <a:solidFill>
                  <a:srgbClr val="FF0000"/>
                </a:solidFill>
                <a:latin typeface="HG丸ｺﾞｼｯｸM-PRO" panose="020F0600000000000000" pitchFamily="50" charset="-128"/>
                <a:ea typeface="HG丸ｺﾞｼｯｸM-PRO" panose="020F0600000000000000" pitchFamily="50" charset="-128"/>
              </a:rPr>
              <a:t>１</a:t>
            </a:r>
            <a:r>
              <a:rPr lang="ja-JP" altLang="en-US" sz="1800" dirty="0">
                <a:latin typeface="HG丸ｺﾞｼｯｸM-PRO" panose="020F0600000000000000" pitchFamily="50" charset="-128"/>
                <a:ea typeface="HG丸ｺﾞｼｯｸM-PRO" panose="020F0600000000000000" pitchFamily="50" charset="-128"/>
              </a:rPr>
              <a:t>にする必要があります。</a:t>
            </a:r>
            <a:endParaRPr lang="en-US" altLang="ja-JP" sz="1800" dirty="0">
              <a:latin typeface="HG丸ｺﾞｼｯｸM-PRO" panose="020F0600000000000000" pitchFamily="50" charset="-128"/>
              <a:ea typeface="HG丸ｺﾞｼｯｸM-PRO" panose="020F0600000000000000" pitchFamily="50" charset="-128"/>
            </a:endParaRPr>
          </a:p>
          <a:p>
            <a:pPr marL="0" indent="0">
              <a:lnSpc>
                <a:spcPts val="1600"/>
              </a:lnSpc>
              <a:buNone/>
            </a:pPr>
            <a:r>
              <a:rPr lang="ja-JP" altLang="en-US" sz="1800" dirty="0">
                <a:latin typeface="HG丸ｺﾞｼｯｸM-PRO" panose="020F0600000000000000" pitchFamily="50" charset="-128"/>
                <a:ea typeface="HG丸ｺﾞｼｯｸM-PRO" panose="020F0600000000000000" pitchFamily="50" charset="-128"/>
              </a:rPr>
              <a:t>　　①　</a:t>
            </a:r>
            <a:r>
              <a:rPr lang="ja-JP" altLang="ja-JP" sz="1800" dirty="0">
                <a:latin typeface="HG丸ｺﾞｼｯｸM-PRO" panose="020F0600000000000000" pitchFamily="50" charset="-128"/>
                <a:ea typeface="HG丸ｺﾞｼｯｸM-PRO" panose="020F0600000000000000" pitchFamily="50" charset="-128"/>
              </a:rPr>
              <a:t>共同利用する者の範囲</a:t>
            </a:r>
            <a:endParaRPr lang="en-US" altLang="ja-JP" sz="1800" dirty="0">
              <a:latin typeface="HG丸ｺﾞｼｯｸM-PRO" panose="020F0600000000000000" pitchFamily="50" charset="-128"/>
              <a:ea typeface="HG丸ｺﾞｼｯｸM-PRO" panose="020F0600000000000000" pitchFamily="50" charset="-128"/>
            </a:endParaRPr>
          </a:p>
          <a:p>
            <a:pPr marL="0" indent="0">
              <a:lnSpc>
                <a:spcPts val="1600"/>
              </a:lnSpc>
              <a:buNone/>
            </a:pPr>
            <a:r>
              <a:rPr lang="ja-JP" altLang="en-US" sz="1800" dirty="0">
                <a:latin typeface="HG丸ｺﾞｼｯｸM-PRO" panose="020F0600000000000000" pitchFamily="50" charset="-128"/>
                <a:ea typeface="HG丸ｺﾞｼｯｸM-PRO" panose="020F0600000000000000" pitchFamily="50" charset="-128"/>
              </a:rPr>
              <a:t>　　②　</a:t>
            </a:r>
            <a:r>
              <a:rPr lang="ja-JP" altLang="ja-JP" sz="1800" dirty="0">
                <a:latin typeface="HG丸ｺﾞｼｯｸM-PRO" panose="020F0600000000000000" pitchFamily="50" charset="-128"/>
                <a:ea typeface="HG丸ｺﾞｼｯｸM-PRO" panose="020F0600000000000000" pitchFamily="50" charset="-128"/>
              </a:rPr>
              <a:t>共同利用の目的</a:t>
            </a:r>
            <a:endParaRPr lang="en-US" altLang="ja-JP" sz="1800" dirty="0">
              <a:latin typeface="HG丸ｺﾞｼｯｸM-PRO" panose="020F0600000000000000" pitchFamily="50" charset="-128"/>
              <a:ea typeface="HG丸ｺﾞｼｯｸM-PRO" panose="020F0600000000000000" pitchFamily="50" charset="-128"/>
            </a:endParaRPr>
          </a:p>
          <a:p>
            <a:pPr marL="0" indent="0">
              <a:lnSpc>
                <a:spcPts val="1600"/>
              </a:lnSpc>
              <a:buNone/>
            </a:pPr>
            <a:r>
              <a:rPr lang="ja-JP" altLang="en-US" sz="1800" dirty="0">
                <a:latin typeface="HG丸ｺﾞｼｯｸM-PRO" panose="020F0600000000000000" pitchFamily="50" charset="-128"/>
                <a:ea typeface="HG丸ｺﾞｼｯｸM-PRO" panose="020F0600000000000000" pitchFamily="50" charset="-128"/>
              </a:rPr>
              <a:t>　　③　</a:t>
            </a:r>
            <a:r>
              <a:rPr lang="ja-JP" altLang="ja-JP" sz="1800" dirty="0">
                <a:latin typeface="HG丸ｺﾞｼｯｸM-PRO" panose="020F0600000000000000" pitchFamily="50" charset="-128"/>
                <a:ea typeface="HG丸ｺﾞｼｯｸM-PRO" panose="020F0600000000000000" pitchFamily="50" charset="-128"/>
              </a:rPr>
              <a:t>共同利用する情報項目</a:t>
            </a:r>
            <a:endParaRPr lang="en-US" altLang="ja-JP" sz="1800" dirty="0">
              <a:latin typeface="HG丸ｺﾞｼｯｸM-PRO" panose="020F0600000000000000" pitchFamily="50" charset="-128"/>
              <a:ea typeface="HG丸ｺﾞｼｯｸM-PRO" panose="020F0600000000000000" pitchFamily="50" charset="-128"/>
            </a:endParaRPr>
          </a:p>
          <a:p>
            <a:pPr marL="0" indent="0">
              <a:lnSpc>
                <a:spcPts val="1600"/>
              </a:lnSpc>
              <a:buNone/>
            </a:pPr>
            <a:r>
              <a:rPr lang="ja-JP" altLang="en-US" sz="1800" dirty="0">
                <a:latin typeface="HG丸ｺﾞｼｯｸM-PRO" panose="020F0600000000000000" pitchFamily="50" charset="-128"/>
                <a:ea typeface="HG丸ｺﾞｼｯｸM-PRO" panose="020F0600000000000000" pitchFamily="50" charset="-128"/>
              </a:rPr>
              <a:t>　　④　</a:t>
            </a:r>
            <a:r>
              <a:rPr lang="zh-TW" altLang="ja-JP" sz="1800" dirty="0">
                <a:latin typeface="HG丸ｺﾞｼｯｸM-PRO" panose="020F0600000000000000" pitchFamily="50" charset="-128"/>
                <a:ea typeface="HG丸ｺﾞｼｯｸM-PRO" panose="020F0600000000000000" pitchFamily="50" charset="-128"/>
              </a:rPr>
              <a:t>共同利用</a:t>
            </a:r>
            <a:r>
              <a:rPr lang="ja-JP" altLang="ja-JP" sz="1800" dirty="0">
                <a:latin typeface="HG丸ｺﾞｼｯｸM-PRO" panose="020F0600000000000000" pitchFamily="50" charset="-128"/>
                <a:ea typeface="HG丸ｺﾞｼｯｸM-PRO" panose="020F0600000000000000" pitchFamily="50" charset="-128"/>
              </a:rPr>
              <a:t>の管理</a:t>
            </a:r>
            <a:r>
              <a:rPr lang="zh-TW" altLang="ja-JP" sz="1800" dirty="0">
                <a:latin typeface="HG丸ｺﾞｼｯｸM-PRO" panose="020F0600000000000000" pitchFamily="50" charset="-128"/>
                <a:ea typeface="HG丸ｺﾞｼｯｸM-PRO" panose="020F0600000000000000" pitchFamily="50" charset="-128"/>
              </a:rPr>
              <a:t>責任者</a:t>
            </a:r>
            <a:endParaRPr lang="en-US" altLang="ja-JP" sz="1800" dirty="0">
              <a:latin typeface="HG丸ｺﾞｼｯｸM-PRO" panose="020F0600000000000000" pitchFamily="50" charset="-128"/>
              <a:ea typeface="HG丸ｺﾞｼｯｸM-PRO" panose="020F0600000000000000" pitchFamily="50" charset="-128"/>
            </a:endParaRPr>
          </a:p>
          <a:p>
            <a:pPr marL="896938" lvl="1" indent="-896938" fontAlgn="ctr">
              <a:lnSpc>
                <a:spcPts val="1600"/>
              </a:lnSpc>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１　「本人が容易に知りうる状態」については、個人情報保護委員会の「個人情報の保護に関する法律についてのガイドライン（通則編） 」を参照ください。</a:t>
            </a:r>
            <a:endParaRPr lang="en-US" altLang="ja-JP" sz="1400" dirty="0">
              <a:latin typeface="HG丸ｺﾞｼｯｸM-PRO" panose="020F0600000000000000" pitchFamily="50" charset="-128"/>
              <a:ea typeface="HG丸ｺﾞｼｯｸM-PRO" panose="020F0600000000000000" pitchFamily="50" charset="-128"/>
            </a:endParaRPr>
          </a:p>
          <a:p>
            <a:pPr marL="362629" lvl="1" indent="-362629" fontAlgn="ctr">
              <a:lnSpc>
                <a:spcPts val="2000"/>
              </a:lnSpc>
              <a:spcBef>
                <a:spcPts val="998"/>
              </a:spcBef>
              <a:buFont typeface="Wingdings" panose="05000000000000000000" pitchFamily="2" charset="2"/>
              <a:buChar char="n"/>
            </a:pPr>
            <a:r>
              <a:rPr kumimoji="1" lang="ja-JP" altLang="en-US" sz="1800" dirty="0">
                <a:latin typeface="HG丸ｺﾞｼｯｸM-PRO" panose="020F0600000000000000" pitchFamily="50" charset="-128"/>
                <a:ea typeface="HG丸ｺﾞｼｯｸM-PRO" panose="020F0600000000000000" pitchFamily="50" charset="-128"/>
              </a:rPr>
              <a:t>そこで、小売電気事業者となることを予定している事業者は、</a:t>
            </a:r>
            <a:r>
              <a:rPr lang="ja-JP" altLang="en-US" sz="1800" dirty="0">
                <a:latin typeface="HG丸ｺﾞｼｯｸM-PRO" panose="020F0600000000000000" pitchFamily="50" charset="-128"/>
                <a:ea typeface="HG丸ｺﾞｼｯｸM-PRO" panose="020F0600000000000000" pitchFamily="50" charset="-128"/>
              </a:rPr>
              <a:t>スイッチング支援システム利用申請時まで</a:t>
            </a:r>
            <a:r>
              <a:rPr kumimoji="1" lang="ja-JP" altLang="en-US" sz="1800" dirty="0">
                <a:latin typeface="HG丸ｺﾞｼｯｸM-PRO" panose="020F0600000000000000" pitchFamily="50" charset="-128"/>
                <a:ea typeface="HG丸ｺﾞｼｯｸM-PRO" panose="020F0600000000000000" pitchFamily="50" charset="-128"/>
              </a:rPr>
              <a:t>に、</a:t>
            </a:r>
            <a:r>
              <a:rPr kumimoji="1" lang="en-US" altLang="ja-JP" sz="1800" u="sng" dirty="0">
                <a:solidFill>
                  <a:srgbClr val="FF0000"/>
                </a:solidFill>
                <a:latin typeface="HG丸ｺﾞｼｯｸM-PRO" panose="020F0600000000000000" pitchFamily="50" charset="-128"/>
                <a:ea typeface="HG丸ｺﾞｼｯｸM-PRO" panose="020F0600000000000000" pitchFamily="50" charset="-128"/>
              </a:rPr>
              <a:t>P2</a:t>
            </a:r>
            <a:r>
              <a:rPr kumimoji="1" lang="ja-JP" altLang="en-US" sz="1800" u="sng" dirty="0">
                <a:solidFill>
                  <a:srgbClr val="FF0000"/>
                </a:solidFill>
                <a:latin typeface="HG丸ｺﾞｼｯｸM-PRO" panose="020F0600000000000000" pitchFamily="50" charset="-128"/>
                <a:ea typeface="HG丸ｺﾞｼｯｸM-PRO" panose="020F0600000000000000" pitchFamily="50" charset="-128"/>
              </a:rPr>
              <a:t>～</a:t>
            </a:r>
            <a:r>
              <a:rPr kumimoji="1" lang="en-US" altLang="ja-JP" sz="1800" u="sng" dirty="0">
                <a:solidFill>
                  <a:srgbClr val="FF0000"/>
                </a:solidFill>
                <a:latin typeface="HG丸ｺﾞｼｯｸM-PRO" panose="020F0600000000000000" pitchFamily="50" charset="-128"/>
                <a:ea typeface="HG丸ｺﾞｼｯｸM-PRO" panose="020F0600000000000000" pitchFamily="50" charset="-128"/>
              </a:rPr>
              <a:t>3</a:t>
            </a:r>
            <a:r>
              <a:rPr kumimoji="1" lang="ja-JP" altLang="en-US" sz="1800" u="sng" dirty="0">
                <a:solidFill>
                  <a:srgbClr val="FF0000"/>
                </a:solidFill>
                <a:latin typeface="HG丸ｺﾞｼｯｸM-PRO" panose="020F0600000000000000" pitchFamily="50" charset="-128"/>
                <a:ea typeface="HG丸ｺﾞｼｯｸM-PRO" panose="020F0600000000000000" pitchFamily="50" charset="-128"/>
              </a:rPr>
              <a:t>の「共同利用プライバシーポリシー」</a:t>
            </a:r>
            <a:r>
              <a:rPr lang="ja-JP" altLang="en-US" sz="1800" u="sng" dirty="0">
                <a:solidFill>
                  <a:srgbClr val="FF0000"/>
                </a:solidFill>
                <a:latin typeface="HG丸ｺﾞｼｯｸM-PRO" panose="020F0600000000000000" pitchFamily="50" charset="-128"/>
                <a:ea typeface="HG丸ｺﾞｼｯｸM-PRO" panose="020F0600000000000000" pitchFamily="50" charset="-128"/>
              </a:rPr>
              <a:t>を 「本人が容易に知りうる状態」 に置く</a:t>
            </a:r>
            <a:r>
              <a:rPr lang="ja-JP" altLang="en-US" sz="1800" dirty="0">
                <a:latin typeface="HG丸ｺﾞｼｯｸM-PRO" panose="020F0600000000000000" pitchFamily="50" charset="-128"/>
                <a:ea typeface="HG丸ｺﾞｼｯｸM-PRO" panose="020F0600000000000000" pitchFamily="50" charset="-128"/>
              </a:rPr>
              <a:t>ようにしてください</a:t>
            </a:r>
            <a:r>
              <a:rPr lang="en-US" altLang="ja-JP" sz="1800" baseline="30000" dirty="0">
                <a:latin typeface="HG丸ｺﾞｼｯｸM-PRO" panose="020F0600000000000000" pitchFamily="50" charset="-128"/>
                <a:ea typeface="HG丸ｺﾞｼｯｸM-PRO" panose="020F0600000000000000" pitchFamily="50" charset="-128"/>
              </a:rPr>
              <a:t>※</a:t>
            </a:r>
            <a:r>
              <a:rPr lang="ja-JP" altLang="en-US" sz="1800" baseline="30000" dirty="0">
                <a:latin typeface="HG丸ｺﾞｼｯｸM-PRO" panose="020F0600000000000000" pitchFamily="50" charset="-128"/>
                <a:ea typeface="HG丸ｺﾞｼｯｸM-PRO" panose="020F0600000000000000" pitchFamily="50" charset="-128"/>
              </a:rPr>
              <a:t>２、</a:t>
            </a:r>
            <a:r>
              <a:rPr lang="en-US" altLang="ja-JP" sz="1800" baseline="30000" dirty="0">
                <a:latin typeface="HG丸ｺﾞｼｯｸM-PRO" panose="020F0600000000000000" pitchFamily="50" charset="-128"/>
                <a:ea typeface="HG丸ｺﾞｼｯｸM-PRO" panose="020F0600000000000000" pitchFamily="50" charset="-128"/>
              </a:rPr>
              <a:t>※</a:t>
            </a:r>
            <a:r>
              <a:rPr lang="ja-JP" altLang="en-US" sz="1800" baseline="30000" dirty="0">
                <a:latin typeface="HG丸ｺﾞｼｯｸM-PRO" panose="020F0600000000000000" pitchFamily="50" charset="-128"/>
                <a:ea typeface="HG丸ｺﾞｼｯｸM-PRO" panose="020F0600000000000000" pitchFamily="50" charset="-128"/>
              </a:rPr>
              <a:t>３</a:t>
            </a:r>
            <a:r>
              <a:rPr lang="ja-JP" altLang="en-US" sz="1800" dirty="0">
                <a:latin typeface="HG丸ｺﾞｼｯｸM-PRO" panose="020F0600000000000000" pitchFamily="50" charset="-128"/>
                <a:ea typeface="HG丸ｺﾞｼｯｸM-PRO" panose="020F0600000000000000" pitchFamily="50" charset="-128"/>
              </a:rPr>
              <a:t>。</a:t>
            </a:r>
            <a:endParaRPr lang="en-US" altLang="ja-JP" sz="1800" dirty="0">
              <a:latin typeface="HG丸ｺﾞｼｯｸM-PRO" panose="020F0600000000000000" pitchFamily="50" charset="-128"/>
              <a:ea typeface="HG丸ｺﾞｼｯｸM-PRO" panose="020F0600000000000000" pitchFamily="50" charset="-128"/>
            </a:endParaRPr>
          </a:p>
          <a:p>
            <a:pPr marL="715963" indent="-715963" fontAlgn="ctr">
              <a:lnSpc>
                <a:spcPts val="1600"/>
              </a:lnSpc>
              <a:spcBef>
                <a:spcPts val="60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２　「共同利用プライバシーポリシー」の趣旨を変更しない範囲での形式的な修正は可能です。　　</a:t>
            </a:r>
            <a:endParaRPr lang="en-US" altLang="ja-JP" sz="1400" dirty="0">
              <a:latin typeface="HG丸ｺﾞｼｯｸM-PRO" panose="020F0600000000000000" pitchFamily="50" charset="-128"/>
              <a:ea typeface="HG丸ｺﾞｼｯｸM-PRO" panose="020F0600000000000000" pitchFamily="50" charset="-128"/>
            </a:endParaRPr>
          </a:p>
          <a:p>
            <a:pPr marL="896938" indent="-896938" fontAlgn="ctr">
              <a:lnSpc>
                <a:spcPts val="1600"/>
              </a:lnSpc>
              <a:spcBef>
                <a:spcPts val="0"/>
              </a:spcBef>
              <a:buNone/>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３　小売電気事業者となることを予定している事業者が、かかる対応をとっていない場合、当機関は、当該事業者に対し、スイッチング支援システムの利用者ＩＤを発行いたしません</a:t>
            </a:r>
            <a:r>
              <a:rPr lang="ja-JP" altLang="en-US" sz="1800" dirty="0">
                <a:latin typeface="HG丸ｺﾞｼｯｸM-PRO" panose="020F0600000000000000" pitchFamily="50" charset="-128"/>
                <a:ea typeface="HG丸ｺﾞｼｯｸM-PRO" panose="020F0600000000000000" pitchFamily="50" charset="-128"/>
              </a:rPr>
              <a:t>。</a:t>
            </a:r>
            <a:endParaRPr lang="en-US" altLang="ja-JP" sz="1800" dirty="0">
              <a:latin typeface="HG丸ｺﾞｼｯｸM-PRO" panose="020F0600000000000000" pitchFamily="50" charset="-128"/>
              <a:ea typeface="HG丸ｺﾞｼｯｸM-PRO" panose="020F0600000000000000" pitchFamily="50" charset="-128"/>
            </a:endParaRPr>
          </a:p>
          <a:p>
            <a:pPr fontAlgn="ctr">
              <a:lnSpc>
                <a:spcPts val="2000"/>
              </a:lnSpc>
            </a:pPr>
            <a:r>
              <a:rPr lang="ja-JP" altLang="en-US" sz="1800" dirty="0">
                <a:latin typeface="HG丸ｺﾞｼｯｸM-PRO" panose="020F0600000000000000" pitchFamily="50" charset="-128"/>
                <a:ea typeface="HG丸ｺﾞｼｯｸM-PRO" panose="020F0600000000000000" pitchFamily="50" charset="-128"/>
              </a:rPr>
              <a:t>なお、これまでに公開している事業者は、</a:t>
            </a:r>
            <a:r>
              <a:rPr lang="en-US" altLang="ja-JP" sz="1800" u="sng" dirty="0">
                <a:solidFill>
                  <a:srgbClr val="FF0000"/>
                </a:solidFill>
                <a:latin typeface="HG丸ｺﾞｼｯｸM-PRO" panose="020F0600000000000000" pitchFamily="50" charset="-128"/>
                <a:ea typeface="HG丸ｺﾞｼｯｸM-PRO" panose="020F0600000000000000" pitchFamily="50" charset="-128"/>
              </a:rPr>
              <a:t>2022</a:t>
            </a:r>
            <a:r>
              <a:rPr lang="ja-JP" altLang="en-US" sz="1800" u="sng" dirty="0">
                <a:solidFill>
                  <a:srgbClr val="FF0000"/>
                </a:solidFill>
                <a:latin typeface="HG丸ｺﾞｼｯｸM-PRO" panose="020F0600000000000000" pitchFamily="50" charset="-128"/>
                <a:ea typeface="HG丸ｺﾞｼｯｸM-PRO" panose="020F0600000000000000" pitchFamily="50" charset="-128"/>
              </a:rPr>
              <a:t>年４月１日以降、速やかに変更</a:t>
            </a:r>
            <a:r>
              <a:rPr lang="ja-JP" altLang="en-US" sz="1800" dirty="0">
                <a:latin typeface="HG丸ｺﾞｼｯｸM-PRO" panose="020F0600000000000000" pitchFamily="50" charset="-128"/>
                <a:ea typeface="HG丸ｺﾞｼｯｸM-PRO" panose="020F0600000000000000" pitchFamily="50" charset="-128"/>
              </a:rPr>
              <a:t>をお願いします。</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sz="1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5483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HG丸ｺﾞｼｯｸM-PRO" panose="020F0600000000000000" pitchFamily="50" charset="-128"/>
                <a:ea typeface="HG丸ｺﾞｼｯｸM-PRO" panose="020F0600000000000000" pitchFamily="50" charset="-128"/>
              </a:rPr>
              <a:t>共同利用プライバシーポリシー（</a:t>
            </a:r>
            <a:r>
              <a:rPr lang="en-US" altLang="ja-JP" sz="2000" dirty="0">
                <a:solidFill>
                  <a:srgbClr val="FF0000"/>
                </a:solidFill>
                <a:latin typeface="HG丸ｺﾞｼｯｸM-PRO" panose="020F0600000000000000" pitchFamily="50" charset="-128"/>
                <a:ea typeface="HG丸ｺﾞｼｯｸM-PRO" panose="020F0600000000000000" pitchFamily="50" charset="-128"/>
              </a:rPr>
              <a:t>2022</a:t>
            </a:r>
            <a:r>
              <a:rPr lang="ja-JP" altLang="en-US" sz="2000" dirty="0">
                <a:solidFill>
                  <a:srgbClr val="FF0000"/>
                </a:solidFill>
                <a:latin typeface="HG丸ｺﾞｼｯｸM-PRO" panose="020F0600000000000000" pitchFamily="50" charset="-128"/>
                <a:ea typeface="HG丸ｺﾞｼｯｸM-PRO" panose="020F0600000000000000" pitchFamily="50" charset="-128"/>
              </a:rPr>
              <a:t>年４月１日</a:t>
            </a:r>
            <a:r>
              <a:rPr lang="ja-JP" altLang="en-US" sz="2000" dirty="0">
                <a:latin typeface="HG丸ｺﾞｼｯｸM-PRO" panose="020F0600000000000000" pitchFamily="50" charset="-128"/>
                <a:ea typeface="HG丸ｺﾞｼｯｸM-PRO" panose="020F0600000000000000" pitchFamily="50" charset="-128"/>
              </a:rPr>
              <a:t>以降）</a:t>
            </a:r>
          </a:p>
        </p:txBody>
      </p:sp>
      <p:graphicFrame>
        <p:nvGraphicFramePr>
          <p:cNvPr id="5" name="表 4"/>
          <p:cNvGraphicFramePr>
            <a:graphicFrameLocks noGrp="1"/>
          </p:cNvGraphicFramePr>
          <p:nvPr>
            <p:extLst>
              <p:ext uri="{D42A27DB-BD31-4B8C-83A1-F6EECF244321}">
                <p14:modId xmlns:p14="http://schemas.microsoft.com/office/powerpoint/2010/main" val="3983017840"/>
              </p:ext>
            </p:extLst>
          </p:nvPr>
        </p:nvGraphicFramePr>
        <p:xfrm>
          <a:off x="192718" y="578668"/>
          <a:ext cx="9757040" cy="5079530"/>
        </p:xfrm>
        <a:graphic>
          <a:graphicData uri="http://schemas.openxmlformats.org/drawingml/2006/table">
            <a:tbl>
              <a:tblPr firstRow="1" bandRow="1">
                <a:tableStyleId>{5C22544A-7EE6-4342-B048-85BDC9FD1C3A}</a:tableStyleId>
              </a:tblPr>
              <a:tblGrid>
                <a:gridCol w="931889">
                  <a:extLst>
                    <a:ext uri="{9D8B030D-6E8A-4147-A177-3AD203B41FA5}">
                      <a16:colId xmlns:a16="http://schemas.microsoft.com/office/drawing/2014/main" val="20000"/>
                    </a:ext>
                  </a:extLst>
                </a:gridCol>
                <a:gridCol w="8825151">
                  <a:extLst>
                    <a:ext uri="{9D8B030D-6E8A-4147-A177-3AD203B41FA5}">
                      <a16:colId xmlns:a16="http://schemas.microsoft.com/office/drawing/2014/main" val="20001"/>
                    </a:ext>
                  </a:extLst>
                </a:gridCol>
              </a:tblGrid>
              <a:tr h="244613">
                <a:tc>
                  <a:txBody>
                    <a:bodyPr/>
                    <a:lstStyle/>
                    <a:p>
                      <a:pPr algn="ctr">
                        <a:lnSpc>
                          <a:spcPts val="1400"/>
                        </a:lnSpc>
                      </a:pPr>
                      <a:r>
                        <a:rPr kumimoji="1" lang="ja-JP" altLang="en-US" sz="1400" dirty="0">
                          <a:latin typeface="HG丸ｺﾞｼｯｸM-PRO" panose="020F0600000000000000" pitchFamily="50" charset="-128"/>
                          <a:ea typeface="HG丸ｺﾞｼｯｸM-PRO" panose="020F0600000000000000" pitchFamily="50" charset="-128"/>
                        </a:rPr>
                        <a:t>項目</a:t>
                      </a:r>
                    </a:p>
                  </a:txBody>
                  <a:tcPr marL="91441" marR="91441" marT="45673" marB="45673"/>
                </a:tc>
                <a:tc>
                  <a:txBody>
                    <a:bodyPr/>
                    <a:lstStyle/>
                    <a:p>
                      <a:pPr algn="ctr">
                        <a:lnSpc>
                          <a:spcPts val="1400"/>
                        </a:lnSpc>
                      </a:pPr>
                      <a:r>
                        <a:rPr kumimoji="1" lang="ja-JP" altLang="en-US" sz="1400" dirty="0">
                          <a:latin typeface="HG丸ｺﾞｼｯｸM-PRO" panose="020F0600000000000000" pitchFamily="50" charset="-128"/>
                          <a:ea typeface="HG丸ｺﾞｼｯｸM-PRO" panose="020F0600000000000000" pitchFamily="50" charset="-128"/>
                        </a:rPr>
                        <a:t>規定案</a:t>
                      </a:r>
                    </a:p>
                  </a:txBody>
                  <a:tcPr marL="91441" marR="91441" marT="45673" marB="45673"/>
                </a:tc>
                <a:extLst>
                  <a:ext uri="{0D108BD9-81ED-4DB2-BD59-A6C34878D82A}">
                    <a16:rowId xmlns:a16="http://schemas.microsoft.com/office/drawing/2014/main" val="10000"/>
                  </a:ext>
                </a:extLst>
              </a:tr>
              <a:tr h="785631">
                <a:tc>
                  <a:txBody>
                    <a:bodyPr/>
                    <a:lstStyle/>
                    <a:p>
                      <a:pPr>
                        <a:lnSpc>
                          <a:spcPts val="1400"/>
                        </a:lnSpc>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共同利用する者の範囲</a:t>
                      </a:r>
                    </a:p>
                  </a:txBody>
                  <a:tcPr marL="91441" marR="91441" marT="45673" marB="45673" anchor="ct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ja-JP" altLang="en-US" sz="1400" dirty="0">
                          <a:solidFill>
                            <a:schemeClr val="tx1"/>
                          </a:solidFill>
                          <a:latin typeface="HG丸ｺﾞｼｯｸM-PRO" panose="020F0600000000000000" pitchFamily="50" charset="-128"/>
                          <a:ea typeface="HG丸ｺﾞｼｯｸM-PRO" panose="020F0600000000000000" pitchFamily="50" charset="-128"/>
                        </a:rPr>
                        <a:t>○当社は以下の者との間でお客さまの個人情報を共同で利用することがあります</a:t>
                      </a:r>
                      <a:r>
                        <a:rPr kumimoji="1" lang="en-US" altLang="ja-JP"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rPr>
                        <a:t>※</a:t>
                      </a:r>
                      <a:r>
                        <a:rPr kumimoji="1" lang="ja-JP" altLang="en-US"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rPr>
                        <a:t>１</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400" dirty="0">
                          <a:solidFill>
                            <a:schemeClr val="tx1"/>
                          </a:solidFill>
                          <a:latin typeface="HG丸ｺﾞｼｯｸM-PRO" panose="020F0600000000000000" pitchFamily="50" charset="-128"/>
                          <a:ea typeface="HG丸ｺﾞｼｯｸM-PRO" panose="020F0600000000000000" pitchFamily="50" charset="-128"/>
                        </a:rPr>
                        <a:t>　・小売電気事業者</a:t>
                      </a:r>
                      <a:r>
                        <a:rPr kumimoji="1" lang="en-US" altLang="ja-JP"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rPr>
                        <a:t>※</a:t>
                      </a:r>
                      <a:r>
                        <a:rPr kumimoji="1" lang="ja-JP" altLang="en-US"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rPr>
                        <a:t>２　　　　　　</a:t>
                      </a:r>
                      <a:endParaRPr kumimoji="1" lang="en-US" altLang="ja-JP"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endParaRPr>
                    </a:p>
                    <a:p>
                      <a:pPr marL="361950" marR="0" indent="-361950" algn="l" defTabSz="912091"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・一般</a:t>
                      </a:r>
                      <a:r>
                        <a:rPr kumimoji="1" lang="ja-JP" altLang="en-US" sz="1400" strike="noStrike" dirty="0">
                          <a:solidFill>
                            <a:schemeClr val="tx1"/>
                          </a:solidFill>
                          <a:latin typeface="HG丸ｺﾞｼｯｸM-PRO" panose="020F0600000000000000" pitchFamily="50" charset="-128"/>
                          <a:ea typeface="HG丸ｺﾞｼｯｸM-PRO" panose="020F0600000000000000" pitchFamily="50" charset="-128"/>
                        </a:rPr>
                        <a:t>送配電</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事業者</a:t>
                      </a:r>
                      <a:r>
                        <a:rPr kumimoji="1" lang="en-US" altLang="ja-JP"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rPr>
                        <a:t>※</a:t>
                      </a:r>
                      <a:r>
                        <a:rPr kumimoji="1" lang="ja-JP" altLang="en-US"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rPr>
                        <a:t>３　　　　　</a:t>
                      </a:r>
                      <a:endParaRPr kumimoji="1" lang="ja-JP" altLang="en-US" sz="1400" baseline="30000" dirty="0">
                        <a:solidFill>
                          <a:srgbClr val="00B05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・配電事業者</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・需要抑制契約者</a:t>
                      </a:r>
                      <a:r>
                        <a:rPr kumimoji="1" lang="en-US" altLang="ja-JP"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rPr>
                        <a:t>※4</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・電力広域的運営推進機関</a:t>
                      </a:r>
                      <a:r>
                        <a:rPr kumimoji="1" lang="en-US" altLang="ja-JP" sz="1400" baseline="30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aseline="30000" dirty="0">
                          <a:solidFill>
                            <a:schemeClr val="tx1"/>
                          </a:solidFill>
                          <a:latin typeface="HG丸ｺﾞｼｯｸM-PRO" panose="020F0600000000000000" pitchFamily="50" charset="-128"/>
                          <a:ea typeface="HG丸ｺﾞｼｯｸM-PRO" panose="020F0600000000000000" pitchFamily="50" charset="-128"/>
                        </a:rPr>
                        <a:t>５</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p>
                  </a:txBody>
                  <a:tcPr marL="91441" marR="91441" marT="45673" marB="45673" anchor="ctr"/>
                </a:tc>
                <a:extLst>
                  <a:ext uri="{0D108BD9-81ED-4DB2-BD59-A6C34878D82A}">
                    <a16:rowId xmlns:a16="http://schemas.microsoft.com/office/drawing/2014/main" val="10001"/>
                  </a:ext>
                </a:extLst>
              </a:tr>
              <a:tr h="1022958">
                <a:tc>
                  <a:txBody>
                    <a:bodyPr/>
                    <a:lstStyle/>
                    <a:p>
                      <a:pPr>
                        <a:lnSpc>
                          <a:spcPts val="1400"/>
                        </a:lnSpc>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共同利用の目的</a:t>
                      </a:r>
                    </a:p>
                  </a:txBody>
                  <a:tcPr marL="91441" marR="91441" marT="45673" marB="45673" anchor="ctr"/>
                </a:tc>
                <a:tc>
                  <a:txBody>
                    <a:bodyPr/>
                    <a:lstStyle/>
                    <a:p>
                      <a:pPr marL="174625" indent="-174625">
                        <a:lnSpc>
                          <a:spcPts val="1400"/>
                        </a:lnSpc>
                      </a:pPr>
                      <a:r>
                        <a:rPr kumimoji="1" lang="ja-JP" altLang="en-US" sz="1400" spc="0" baseline="0" dirty="0">
                          <a:solidFill>
                            <a:schemeClr val="tx1"/>
                          </a:solidFill>
                          <a:latin typeface="HG丸ｺﾞｼｯｸM-PRO" panose="020F0600000000000000" pitchFamily="50" charset="-128"/>
                          <a:ea typeface="HG丸ｺﾞｼｯｸM-PRO" panose="020F0600000000000000" pitchFamily="50" charset="-128"/>
                        </a:rPr>
                        <a:t>①託送供給契約又は電力量調整供給契約（以下「託送供給等契約」といいます。）の締結、変更又は解約のため</a:t>
                      </a:r>
                      <a:endParaRPr kumimoji="1" lang="en-US" altLang="ja-JP" sz="1400" spc="0" baseline="0" dirty="0">
                        <a:solidFill>
                          <a:schemeClr val="tx1"/>
                        </a:solidFill>
                        <a:latin typeface="HG丸ｺﾞｼｯｸM-PRO" panose="020F0600000000000000" pitchFamily="50" charset="-128"/>
                        <a:ea typeface="HG丸ｺﾞｼｯｸM-PRO" panose="020F0600000000000000" pitchFamily="50" charset="-128"/>
                      </a:endParaRPr>
                    </a:p>
                    <a:p>
                      <a:pPr marL="174625" marR="0" indent="-174625" algn="l" defTabSz="912091" rtl="0" eaLnBrk="1" fontAlgn="auto" latinLnBrk="0" hangingPunct="1">
                        <a:lnSpc>
                          <a:spcPts val="1400"/>
                        </a:lnSpc>
                        <a:spcBef>
                          <a:spcPts val="0"/>
                        </a:spcBef>
                        <a:spcAft>
                          <a:spcPts val="0"/>
                        </a:spcAft>
                        <a:buClrTx/>
                        <a:buSzTx/>
                        <a:buFontTx/>
                        <a:buNone/>
                        <a:tabLst/>
                        <a:defRPr/>
                      </a:pPr>
                      <a:r>
                        <a:rPr kumimoji="1" lang="ja-JP" altLang="en-US" sz="1400" spc="0" baseline="0" dirty="0">
                          <a:solidFill>
                            <a:schemeClr val="tx1"/>
                          </a:solidFill>
                          <a:latin typeface="HG丸ｺﾞｼｯｸM-PRO" panose="020F0600000000000000" pitchFamily="50" charset="-128"/>
                          <a:ea typeface="HG丸ｺﾞｼｯｸM-PRO" panose="020F0600000000000000" pitchFamily="50" charset="-128"/>
                        </a:rPr>
                        <a:t>②</a:t>
                      </a:r>
                      <a:r>
                        <a:rPr lang="zh-TW" altLang="en-US" sz="1400" dirty="0">
                          <a:solidFill>
                            <a:schemeClr val="tx1"/>
                          </a:solidFill>
                          <a:latin typeface="HG丸ｺﾞｼｯｸM-PRO" panose="020F0600000000000000" pitchFamily="50" charset="-128"/>
                          <a:ea typeface="HG丸ｺﾞｼｯｸM-PRO" panose="020F0600000000000000" pitchFamily="50" charset="-128"/>
                        </a:rPr>
                        <a:t>小売供給契約</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kern="1200" spc="0" baseline="0" dirty="0">
                          <a:solidFill>
                            <a:schemeClr val="tx1"/>
                          </a:solidFill>
                          <a:latin typeface="HG丸ｺﾞｼｯｸM-PRO" panose="020F0600000000000000" pitchFamily="50" charset="-128"/>
                          <a:ea typeface="HG丸ｺﾞｼｯｸM-PRO" panose="020F0600000000000000" pitchFamily="50" charset="-128"/>
                          <a:cs typeface="+mn-cs"/>
                        </a:rPr>
                        <a:t>離島供給及び最終保障供給に関する契約を含む。</a:t>
                      </a:r>
                      <a:r>
                        <a:rPr lang="ja-JP" altLang="en-US" sz="1400" strike="noStrike" dirty="0">
                          <a:solidFill>
                            <a:schemeClr val="tx1"/>
                          </a:solidFill>
                          <a:latin typeface="HG丸ｺﾞｼｯｸM-PRO" panose="020F0600000000000000" pitchFamily="50" charset="-128"/>
                          <a:ea typeface="HG丸ｺﾞｼｯｸM-PRO" panose="020F0600000000000000" pitchFamily="50" charset="-128"/>
                        </a:rPr>
                        <a:t>）</a:t>
                      </a:r>
                      <a:r>
                        <a:rPr lang="ja-JP" altLang="en-US" sz="1400" strike="noStrike" baseline="0" dirty="0">
                          <a:solidFill>
                            <a:schemeClr val="tx1"/>
                          </a:solidFill>
                          <a:latin typeface="HG丸ｺﾞｼｯｸM-PRO" panose="020F0600000000000000" pitchFamily="50" charset="-128"/>
                          <a:ea typeface="HG丸ｺﾞｼｯｸM-PRO" panose="020F0600000000000000" pitchFamily="50" charset="-128"/>
                        </a:rPr>
                        <a:t>又は電気受給契約（以下「小売供給等契約」といいます。）</a:t>
                      </a:r>
                      <a:r>
                        <a:rPr lang="ja-JP" altLang="en-US" sz="1400" dirty="0">
                          <a:solidFill>
                            <a:schemeClr val="tx1"/>
                          </a:solidFill>
                          <a:latin typeface="HG丸ｺﾞｼｯｸM-PRO" panose="020F0600000000000000" pitchFamily="50" charset="-128"/>
                          <a:ea typeface="HG丸ｺﾞｼｯｸM-PRO" panose="020F0600000000000000" pitchFamily="50" charset="-128"/>
                        </a:rPr>
                        <a:t>の</a:t>
                      </a:r>
                      <a:r>
                        <a:rPr kumimoji="1" lang="ja-JP" altLang="en-US" sz="1400" spc="0" baseline="0" dirty="0">
                          <a:solidFill>
                            <a:schemeClr val="tx1"/>
                          </a:solidFill>
                          <a:latin typeface="HG丸ｺﾞｼｯｸM-PRO" panose="020F0600000000000000" pitchFamily="50" charset="-128"/>
                          <a:ea typeface="HG丸ｺﾞｼｯｸM-PRO" panose="020F0600000000000000" pitchFamily="50" charset="-128"/>
                        </a:rPr>
                        <a:t>廃止取次</a:t>
                      </a:r>
                      <a:r>
                        <a:rPr kumimoji="1" lang="en-US" altLang="ja-JP"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rPr>
                        <a:t>※</a:t>
                      </a:r>
                      <a:r>
                        <a:rPr kumimoji="1" lang="ja-JP" altLang="en-US" sz="1400" strike="noStrike" kern="1200" spc="0" baseline="30000" dirty="0">
                          <a:solidFill>
                            <a:schemeClr val="tx1"/>
                          </a:solidFill>
                          <a:latin typeface="HG丸ｺﾞｼｯｸM-PRO" panose="020F0600000000000000" pitchFamily="50" charset="-128"/>
                          <a:ea typeface="HG丸ｺﾞｼｯｸM-PRO" panose="020F0600000000000000" pitchFamily="50" charset="-128"/>
                          <a:cs typeface="+mn-cs"/>
                        </a:rPr>
                        <a:t>６</a:t>
                      </a:r>
                      <a:r>
                        <a:rPr kumimoji="1" lang="ja-JP" altLang="en-US" sz="1400" spc="0" baseline="0" dirty="0">
                          <a:solidFill>
                            <a:schemeClr val="tx1"/>
                          </a:solidFill>
                          <a:latin typeface="HG丸ｺﾞｼｯｸM-PRO" panose="020F0600000000000000" pitchFamily="50" charset="-128"/>
                          <a:ea typeface="HG丸ｺﾞｼｯｸM-PRO" panose="020F0600000000000000" pitchFamily="50" charset="-128"/>
                        </a:rPr>
                        <a:t>のため</a:t>
                      </a:r>
                      <a:endParaRPr kumimoji="1" lang="en-US" altLang="ja-JP" sz="1400" spc="0" baseline="0" dirty="0">
                        <a:solidFill>
                          <a:schemeClr val="tx1"/>
                        </a:solidFill>
                        <a:latin typeface="HG丸ｺﾞｼｯｸM-PRO" panose="020F0600000000000000" pitchFamily="50" charset="-128"/>
                        <a:ea typeface="HG丸ｺﾞｼｯｸM-PRO" panose="020F0600000000000000" pitchFamily="50" charset="-128"/>
                      </a:endParaRPr>
                    </a:p>
                    <a:p>
                      <a:pPr marL="174625" marR="0" indent="-174625" algn="l" defTabSz="912091"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③供給（受電）地点に関する情報の確認</a:t>
                      </a:r>
                      <a:r>
                        <a:rPr kumimoji="1" lang="ja-JP" altLang="en-US" sz="1400" spc="0" baseline="0" dirty="0">
                          <a:solidFill>
                            <a:schemeClr val="tx1"/>
                          </a:solidFill>
                          <a:latin typeface="HG丸ｺﾞｼｯｸM-PRO" panose="020F0600000000000000" pitchFamily="50" charset="-128"/>
                          <a:ea typeface="HG丸ｺﾞｼｯｸM-PRO" panose="020F0600000000000000" pitchFamily="50" charset="-128"/>
                        </a:rPr>
                        <a:t>のため</a:t>
                      </a:r>
                      <a:endParaRPr kumimoji="1" lang="en-US" altLang="ja-JP" sz="1400" spc="0" baseline="0" dirty="0">
                        <a:solidFill>
                          <a:schemeClr val="tx1"/>
                        </a:solidFill>
                        <a:latin typeface="HG丸ｺﾞｼｯｸM-PRO" panose="020F0600000000000000" pitchFamily="50" charset="-128"/>
                        <a:ea typeface="HG丸ｺﾞｼｯｸM-PRO" panose="020F0600000000000000" pitchFamily="50" charset="-128"/>
                      </a:endParaRPr>
                    </a:p>
                    <a:p>
                      <a:pPr marL="174625" marR="0" indent="-174625" algn="l" defTabSz="912091" rtl="0" eaLnBrk="1" fontAlgn="auto" latinLnBrk="0" hangingPunct="1">
                        <a:lnSpc>
                          <a:spcPts val="1400"/>
                        </a:lnSpc>
                        <a:spcBef>
                          <a:spcPts val="0"/>
                        </a:spcBef>
                        <a:spcAft>
                          <a:spcPts val="0"/>
                        </a:spcAft>
                        <a:buClrTx/>
                        <a:buSzTx/>
                        <a:buFontTx/>
                        <a:buNone/>
                        <a:tabLst/>
                        <a:defRPr/>
                      </a:pPr>
                      <a:r>
                        <a:rPr kumimoji="1" lang="ja-JP" altLang="en-US" sz="1400" kern="1200" spc="0" baseline="0" dirty="0">
                          <a:solidFill>
                            <a:schemeClr val="tx1"/>
                          </a:solidFill>
                          <a:latin typeface="HG丸ｺﾞｼｯｸM-PRO" panose="020F0600000000000000" pitchFamily="50" charset="-128"/>
                          <a:ea typeface="HG丸ｺﾞｼｯｸM-PRO" panose="020F0600000000000000" pitchFamily="50" charset="-128"/>
                          <a:cs typeface="+mn-cs"/>
                        </a:rPr>
                        <a:t>④</a:t>
                      </a:r>
                      <a:r>
                        <a:rPr kumimoji="1" lang="ja-JP" altLang="en-US" sz="1400" strike="noStrike" kern="1200" spc="0" baseline="0" dirty="0">
                          <a:solidFill>
                            <a:schemeClr val="tx1"/>
                          </a:solidFill>
                          <a:latin typeface="HG丸ｺﾞｼｯｸM-PRO" panose="020F0600000000000000" pitchFamily="50" charset="-128"/>
                          <a:ea typeface="HG丸ｺﾞｼｯｸM-PRO" panose="020F0600000000000000" pitchFamily="50" charset="-128"/>
                          <a:cs typeface="+mn-cs"/>
                        </a:rPr>
                        <a:t>電力</a:t>
                      </a:r>
                      <a:r>
                        <a:rPr kumimoji="1" lang="ja-JP" altLang="en-US" sz="1400" kern="1200" spc="0" baseline="0" dirty="0">
                          <a:solidFill>
                            <a:schemeClr val="tx1"/>
                          </a:solidFill>
                          <a:latin typeface="HG丸ｺﾞｼｯｸM-PRO" panose="020F0600000000000000" pitchFamily="50" charset="-128"/>
                          <a:ea typeface="HG丸ｺﾞｼｯｸM-PRO" panose="020F0600000000000000" pitchFamily="50" charset="-128"/>
                          <a:cs typeface="+mn-cs"/>
                        </a:rPr>
                        <a:t>量の検針、設備の保守・点検・交換、停電時・災害時等の設備の調査その他の託送供給等契約に基づく一般送配電事業者および配電事業者の業務遂行のため</a:t>
                      </a:r>
                      <a:endParaRPr kumimoji="1" lang="en-US" altLang="ja-JP" sz="1400" kern="1200" spc="0" baseline="0" dirty="0">
                        <a:solidFill>
                          <a:schemeClr val="tx1"/>
                        </a:solidFill>
                        <a:latin typeface="HG丸ｺﾞｼｯｸM-PRO" panose="020F0600000000000000" pitchFamily="50" charset="-128"/>
                        <a:ea typeface="HG丸ｺﾞｼｯｸM-PRO" panose="020F0600000000000000" pitchFamily="50" charset="-128"/>
                        <a:cs typeface="+mn-cs"/>
                      </a:endParaRPr>
                    </a:p>
                    <a:p>
                      <a:pPr marL="174625" marR="0" indent="-174625" algn="l" defTabSz="912091" rtl="0" eaLnBrk="1" fontAlgn="auto" latinLnBrk="0" hangingPunct="1">
                        <a:lnSpc>
                          <a:spcPts val="1400"/>
                        </a:lnSpc>
                        <a:spcBef>
                          <a:spcPts val="0"/>
                        </a:spcBef>
                        <a:spcAft>
                          <a:spcPts val="0"/>
                        </a:spcAft>
                        <a:buClrTx/>
                        <a:buSzTx/>
                        <a:buFontTx/>
                        <a:buNone/>
                        <a:tabLst/>
                        <a:defRPr/>
                      </a:pPr>
                      <a:r>
                        <a:rPr kumimoji="1" lang="ja-JP" altLang="en-US" sz="1400" kern="1200" spc="0" baseline="0" dirty="0">
                          <a:solidFill>
                            <a:schemeClr val="tx1"/>
                          </a:solidFill>
                          <a:latin typeface="HG丸ｺﾞｼｯｸM-PRO" panose="020F0600000000000000" pitchFamily="50" charset="-128"/>
                          <a:ea typeface="HG丸ｺﾞｼｯｸM-PRO" panose="020F0600000000000000" pitchFamily="50" charset="-128"/>
                          <a:cs typeface="+mn-cs"/>
                        </a:rPr>
                        <a:t>⑤ネガワット取引に関する業務遂行のため</a:t>
                      </a:r>
                    </a:p>
                  </a:txBody>
                  <a:tcPr marL="91441" marR="91441" marT="45673" marB="45673" anchor="ctr"/>
                </a:tc>
                <a:extLst>
                  <a:ext uri="{0D108BD9-81ED-4DB2-BD59-A6C34878D82A}">
                    <a16:rowId xmlns:a16="http://schemas.microsoft.com/office/drawing/2014/main" val="10002"/>
                  </a:ext>
                </a:extLst>
              </a:tr>
              <a:tr h="1152664">
                <a:tc>
                  <a:txBody>
                    <a:bodyPr/>
                    <a:lstStyle/>
                    <a:p>
                      <a:pPr>
                        <a:lnSpc>
                          <a:spcPts val="1400"/>
                        </a:lnSpc>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共同利用する情報項目</a:t>
                      </a:r>
                    </a:p>
                  </a:txBody>
                  <a:tcPr marL="91441" marR="91441" marT="45673" marB="45673" anchor="ctr"/>
                </a:tc>
                <a:tc>
                  <a:txBody>
                    <a:bodyPr/>
                    <a:lstStyle/>
                    <a:p>
                      <a:pPr marL="174625" marR="0" indent="-174625" algn="l" defTabSz="912091"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①基本情報：氏名、住所、電話番号及び小売供給</a:t>
                      </a:r>
                      <a:r>
                        <a:rPr kumimoji="1" lang="ja-JP" altLang="en-US" sz="1400" u="none" strike="noStrike" baseline="0" dirty="0">
                          <a:solidFill>
                            <a:schemeClr val="tx1"/>
                          </a:solidFill>
                          <a:latin typeface="HG丸ｺﾞｼｯｸM-PRO" panose="020F0600000000000000" pitchFamily="50" charset="-128"/>
                          <a:ea typeface="HG丸ｺﾞｼｯｸM-PRO" panose="020F0600000000000000" pitchFamily="50" charset="-128"/>
                        </a:rPr>
                        <a:t>等</a:t>
                      </a: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契約の契約番号</a:t>
                      </a:r>
                      <a:endParaRPr kumimoji="1" lang="en-US" altLang="ja-JP" sz="1400" u="none" dirty="0">
                        <a:solidFill>
                          <a:schemeClr val="tx1"/>
                        </a:solidFill>
                        <a:latin typeface="HG丸ｺﾞｼｯｸM-PRO" panose="020F0600000000000000" pitchFamily="50" charset="-128"/>
                        <a:ea typeface="HG丸ｺﾞｼｯｸM-PRO" panose="020F0600000000000000" pitchFamily="50" charset="-128"/>
                      </a:endParaRPr>
                    </a:p>
                    <a:p>
                      <a:pPr marL="174625" indent="-174625">
                        <a:lnSpc>
                          <a:spcPts val="1400"/>
                        </a:lnSpc>
                      </a:pP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②供給（受電）地点に関する情報：</a:t>
                      </a:r>
                      <a:r>
                        <a:rPr lang="ja-JP" altLang="en-US" sz="1400" b="0" u="none" dirty="0">
                          <a:solidFill>
                            <a:schemeClr val="tx1"/>
                          </a:solidFill>
                          <a:latin typeface="HG丸ｺﾞｼｯｸM-PRO" panose="020F0600000000000000" pitchFamily="50" charset="-128"/>
                          <a:ea typeface="HG丸ｺﾞｼｯｸM-PRO" panose="020F0600000000000000" pitchFamily="50" charset="-128"/>
                        </a:rPr>
                        <a:t>託送供給等契約を締結する</a:t>
                      </a: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一般送配電事業者</a:t>
                      </a:r>
                      <a:r>
                        <a:rPr kumimoji="1" lang="ja-JP" altLang="en-US" sz="1400" kern="1200" spc="0" baseline="0" dirty="0">
                          <a:solidFill>
                            <a:schemeClr val="tx1"/>
                          </a:solidFill>
                          <a:latin typeface="HG丸ｺﾞｼｯｸM-PRO" panose="020F0600000000000000" pitchFamily="50" charset="-128"/>
                          <a:ea typeface="HG丸ｺﾞｼｯｸM-PRO" panose="020F0600000000000000" pitchFamily="50" charset="-128"/>
                          <a:cs typeface="+mn-cs"/>
                        </a:rPr>
                        <a:t>および配電事業者</a:t>
                      </a: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の供給区域、離島供給約款対象、供給（受電）地点特定番号、託送契約高情報、電流上限値、接続送電サービスメニュー、力率、供給方式、託送契約決定方法、計器情報、引込柱番号、系統連系設備有無、託送契約異動年月日、検針日、契約状態、廃止措置方法</a:t>
                      </a:r>
                      <a:endParaRPr kumimoji="1" lang="en-US" altLang="ja-JP" sz="1400" u="none" dirty="0">
                        <a:solidFill>
                          <a:schemeClr val="tx1"/>
                        </a:solidFill>
                        <a:latin typeface="HG丸ｺﾞｼｯｸM-PRO" panose="020F0600000000000000" pitchFamily="50" charset="-128"/>
                        <a:ea typeface="HG丸ｺﾞｼｯｸM-PRO" panose="020F0600000000000000" pitchFamily="50" charset="-128"/>
                      </a:endParaRPr>
                    </a:p>
                    <a:p>
                      <a:pPr marL="174625" indent="-174625">
                        <a:lnSpc>
                          <a:spcPts val="1400"/>
                        </a:lnSpc>
                      </a:pP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③ネガワット取引に関する情報：発電販売量、需要調達量、需要抑制量、ベースライン</a:t>
                      </a:r>
                    </a:p>
                  </a:txBody>
                  <a:tcPr marL="91441" marR="91441" marT="45673" marB="45673" anchor="ctr"/>
                </a:tc>
                <a:extLst>
                  <a:ext uri="{0D108BD9-81ED-4DB2-BD59-A6C34878D82A}">
                    <a16:rowId xmlns:a16="http://schemas.microsoft.com/office/drawing/2014/main" val="10003"/>
                  </a:ext>
                </a:extLst>
              </a:tr>
              <a:tr h="602114">
                <a:tc>
                  <a:txBody>
                    <a:bodyPr/>
                    <a:lstStyle/>
                    <a:p>
                      <a:pPr>
                        <a:lnSpc>
                          <a:spcPts val="1400"/>
                        </a:lnSpc>
                      </a:pPr>
                      <a:r>
                        <a:rPr kumimoji="1" lang="zh-TW" altLang="en-US" sz="1400" dirty="0">
                          <a:solidFill>
                            <a:schemeClr val="tx1"/>
                          </a:solidFill>
                          <a:latin typeface="HG丸ｺﾞｼｯｸM-PRO" panose="020F0600000000000000" pitchFamily="50" charset="-128"/>
                          <a:ea typeface="HG丸ｺﾞｼｯｸM-PRO" panose="020F0600000000000000" pitchFamily="50" charset="-128"/>
                        </a:rPr>
                        <a:t>共同利用</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の管理</a:t>
                      </a:r>
                      <a:r>
                        <a:rPr kumimoji="1" lang="zh-TW" altLang="en-US" sz="1400" dirty="0">
                          <a:solidFill>
                            <a:schemeClr val="tx1"/>
                          </a:solidFill>
                          <a:latin typeface="HG丸ｺﾞｼｯｸM-PRO" panose="020F0600000000000000" pitchFamily="50" charset="-128"/>
                          <a:ea typeface="HG丸ｺﾞｼｯｸM-PRO" panose="020F0600000000000000" pitchFamily="50" charset="-128"/>
                        </a:rPr>
                        <a:t>責任者</a:t>
                      </a:r>
                    </a:p>
                  </a:txBody>
                  <a:tcPr marL="91441" marR="91441" marT="45673" marB="45673" anchor="ctr"/>
                </a:tc>
                <a:tc>
                  <a:txBody>
                    <a:bodyPr/>
                    <a:lstStyle/>
                    <a:p>
                      <a:pPr marL="1077913" marR="0" indent="-1077913" algn="l" defTabSz="91440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①基本情報：小売供給等契約を締結している小売電気事業者</a:t>
                      </a:r>
                      <a:endParaRPr kumimoji="1" lang="en-US" altLang="ja-JP" sz="1400" u="none" dirty="0">
                        <a:solidFill>
                          <a:schemeClr val="tx1"/>
                        </a:solidFill>
                        <a:latin typeface="HG丸ｺﾞｼｯｸM-PRO" panose="020F0600000000000000" pitchFamily="50" charset="-128"/>
                        <a:ea typeface="HG丸ｺﾞｼｯｸM-PRO" panose="020F0600000000000000" pitchFamily="50" charset="-128"/>
                      </a:endParaRPr>
                    </a:p>
                    <a:p>
                      <a:pPr marL="896938" marR="0" indent="-896938" algn="l" defTabSz="91440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　　　　　（但し、離島供給又は最終保障供給を受けている需要者に関する基本情報については、一般送配電事業者）</a:t>
                      </a:r>
                      <a:endParaRPr kumimoji="1" lang="en-US" altLang="ja-JP" sz="1400" kern="1200" spc="0" baseline="30000" dirty="0">
                        <a:solidFill>
                          <a:schemeClr val="tx1"/>
                        </a:solidFill>
                        <a:latin typeface="HG丸ｺﾞｼｯｸM-PRO" panose="020F0600000000000000" pitchFamily="50" charset="-128"/>
                        <a:ea typeface="HG丸ｺﾞｼｯｸM-PRO" panose="020F0600000000000000" pitchFamily="50" charset="-128"/>
                        <a:cs typeface="+mn-cs"/>
                      </a:endParaRPr>
                    </a:p>
                    <a:p>
                      <a:pPr marL="174625" marR="0" indent="-174625" algn="l" defTabSz="91440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HG丸ｺﾞｼｯｸM-PRO" panose="020F0600000000000000" pitchFamily="50" charset="-128"/>
                          <a:ea typeface="HG丸ｺﾞｼｯｸM-PRO" panose="020F0600000000000000" pitchFamily="50" charset="-128"/>
                        </a:rPr>
                        <a:t>②供給（受電）地点に関する情報：</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供給（受電）地点を供給区域とする一般送配電事業者</a:t>
                      </a:r>
                      <a:r>
                        <a:rPr kumimoji="1" lang="ja-JP" altLang="en-US" sz="1400" kern="1200" spc="0" baseline="0" dirty="0">
                          <a:solidFill>
                            <a:schemeClr val="tx1"/>
                          </a:solidFill>
                          <a:latin typeface="HG丸ｺﾞｼｯｸM-PRO" panose="020F0600000000000000" pitchFamily="50" charset="-128"/>
                          <a:ea typeface="HG丸ｺﾞｼｯｸM-PRO" panose="020F0600000000000000" pitchFamily="50" charset="-128"/>
                          <a:cs typeface="+mn-cs"/>
                        </a:rPr>
                        <a:t>および配電事業者</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marL="174625" marR="0" indent="-174625" algn="l" defTabSz="91440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③ネガワット取引に関する情報：需要抑制契約者</a:t>
                      </a:r>
                    </a:p>
                  </a:txBody>
                  <a:tcPr marL="91441" marR="91441" marT="45673" marB="45673"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9644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HG丸ｺﾞｼｯｸM-PRO" panose="020F0600000000000000" pitchFamily="50" charset="-128"/>
                <a:ea typeface="HG丸ｺﾞｼｯｸM-PRO" panose="020F0600000000000000" pitchFamily="50" charset="-128"/>
              </a:rPr>
              <a:t>共同利用プライバシーポリシー（</a:t>
            </a:r>
            <a:r>
              <a:rPr lang="en-US" altLang="ja-JP" sz="2000" dirty="0">
                <a:solidFill>
                  <a:srgbClr val="FF0000"/>
                </a:solidFill>
                <a:latin typeface="HG丸ｺﾞｼｯｸM-PRO" panose="020F0600000000000000" pitchFamily="50" charset="-128"/>
                <a:ea typeface="HG丸ｺﾞｼｯｸM-PRO" panose="020F0600000000000000" pitchFamily="50" charset="-128"/>
              </a:rPr>
              <a:t> 2022</a:t>
            </a:r>
            <a:r>
              <a:rPr lang="ja-JP" altLang="en-US" sz="2000" dirty="0">
                <a:solidFill>
                  <a:srgbClr val="FF0000"/>
                </a:solidFill>
                <a:latin typeface="HG丸ｺﾞｼｯｸM-PRO" panose="020F0600000000000000" pitchFamily="50" charset="-128"/>
                <a:ea typeface="HG丸ｺﾞｼｯｸM-PRO" panose="020F0600000000000000" pitchFamily="50" charset="-128"/>
              </a:rPr>
              <a:t>年４月１日</a:t>
            </a:r>
            <a:r>
              <a:rPr lang="ja-JP" altLang="en-US" sz="2000" dirty="0">
                <a:latin typeface="HG丸ｺﾞｼｯｸM-PRO" panose="020F0600000000000000" pitchFamily="50" charset="-128"/>
                <a:ea typeface="HG丸ｺﾞｼｯｸM-PRO" panose="020F0600000000000000" pitchFamily="50" charset="-128"/>
              </a:rPr>
              <a:t>以降）</a:t>
            </a:r>
          </a:p>
        </p:txBody>
      </p:sp>
      <p:sp>
        <p:nvSpPr>
          <p:cNvPr id="4" name="テキスト ボックス 3"/>
          <p:cNvSpPr txBox="1"/>
          <p:nvPr/>
        </p:nvSpPr>
        <p:spPr>
          <a:xfrm>
            <a:off x="150680" y="611412"/>
            <a:ext cx="9757040" cy="5103961"/>
          </a:xfrm>
          <a:prstGeom prst="rect">
            <a:avLst/>
          </a:prstGeom>
          <a:solidFill>
            <a:schemeClr val="bg1"/>
          </a:solidFill>
        </p:spPr>
        <p:txBody>
          <a:bodyPr wrap="square" rtlCol="0">
            <a:spAutoFit/>
          </a:bodyPr>
          <a:lstStyle/>
          <a:p>
            <a:pPr marL="361950" indent="-361950">
              <a:lnSpc>
                <a:spcPts val="1300"/>
              </a:lnSpc>
            </a:pPr>
            <a:r>
              <a:rPr lang="en-US" altLang="ja-JP" sz="1100" dirty="0"/>
              <a:t>※</a:t>
            </a:r>
            <a:r>
              <a:rPr lang="ja-JP" altLang="en-US" sz="1100" dirty="0"/>
              <a:t>１　当社は、共同利用の目的のために必要な範囲の事業者に限定してお客さまの個人情報を共同利用するものであり、必ずしも全ての小売電気事業者、一般送配電事業者、需要抑制契約者及び配電事業者との間でお客さまの個人情報を共同利用するものではありません。</a:t>
            </a:r>
            <a:endParaRPr lang="en-US" altLang="ja-JP" sz="1100" dirty="0"/>
          </a:p>
          <a:p>
            <a:pPr marL="361950" indent="-361950">
              <a:lnSpc>
                <a:spcPts val="1300"/>
              </a:lnSpc>
            </a:pPr>
            <a:endParaRPr lang="en-US" altLang="ja-JP" sz="1100" dirty="0"/>
          </a:p>
          <a:p>
            <a:pPr marL="361950" indent="-361950">
              <a:lnSpc>
                <a:spcPts val="1300"/>
              </a:lnSpc>
            </a:pPr>
            <a:r>
              <a:rPr lang="en-US" altLang="ja-JP" sz="1100" dirty="0"/>
              <a:t>※</a:t>
            </a:r>
            <a:r>
              <a:rPr lang="ja-JP" altLang="en-US" sz="1100" dirty="0"/>
              <a:t>２　小売電気事業者とは、 電気事業法（昭和３９年７月１１日法律第１７０号）第２条の５第１項に規定する登録拒否事由に該当せず、小売電気事業者として経済産業大臣の登録を受けた事業者（電気事業法等の一部を改正する法律（平成２６年法律第７２号）の附則により、小売電気事業者の登録を受けたとみなされた事業者を含みます。）をいいます（事業者の名称、所在地、代表者の氏名につきましては、資源エネルギー庁のホームページ（</a:t>
            </a:r>
            <a:r>
              <a:rPr lang="en-US" altLang="ja-JP" sz="1100" dirty="0"/>
              <a:t> http://www.enecho.meti.go.jp/category/electricity_and_gas/electric/summary/retailers_list/</a:t>
            </a:r>
            <a:r>
              <a:rPr lang="ja-JP" altLang="en-US" sz="1100" dirty="0"/>
              <a:t>） をご参照ください）。</a:t>
            </a:r>
            <a:endParaRPr lang="en-US" altLang="ja-JP" sz="1100" dirty="0"/>
          </a:p>
          <a:p>
            <a:pPr marL="361950" indent="-361950">
              <a:lnSpc>
                <a:spcPts val="1300"/>
              </a:lnSpc>
            </a:pPr>
            <a:endParaRPr lang="en-US" altLang="ja-JP" sz="1100" dirty="0"/>
          </a:p>
          <a:p>
            <a:pPr marL="361950" indent="-361950">
              <a:lnSpc>
                <a:spcPts val="1300"/>
              </a:lnSpc>
            </a:pPr>
            <a:r>
              <a:rPr lang="en-US" altLang="ja-JP" sz="1100" dirty="0"/>
              <a:t>※</a:t>
            </a:r>
            <a:r>
              <a:rPr lang="ja-JP" altLang="en-US" sz="1100" dirty="0"/>
              <a:t>３　一般送配電事業者とは、以下をいいます。</a:t>
            </a:r>
            <a:endParaRPr lang="en-US" altLang="ja-JP" sz="1100" dirty="0"/>
          </a:p>
          <a:p>
            <a:pPr marL="361950" indent="-361950">
              <a:lnSpc>
                <a:spcPts val="1300"/>
              </a:lnSpc>
            </a:pPr>
            <a:r>
              <a:rPr lang="en-US" altLang="ja-JP" sz="1100" dirty="0"/>
              <a:t>          </a:t>
            </a:r>
            <a:r>
              <a:rPr lang="ja-JP" altLang="en-US" sz="1100" dirty="0"/>
              <a:t>北海道電力ネットワーク株式会社（</a:t>
            </a:r>
            <a:r>
              <a:rPr lang="en-US" altLang="ja-JP" sz="1100" dirty="0"/>
              <a:t>https://www.hepco.co.jp/network/corporate/company/index.html</a:t>
            </a:r>
            <a:r>
              <a:rPr lang="ja-JP" altLang="en-US" sz="1100" dirty="0"/>
              <a:t>）</a:t>
            </a:r>
            <a:endParaRPr lang="en-US" altLang="ja-JP" sz="1100" dirty="0"/>
          </a:p>
          <a:p>
            <a:pPr marL="361950" indent="-361950">
              <a:lnSpc>
                <a:spcPts val="1300"/>
              </a:lnSpc>
            </a:pPr>
            <a:r>
              <a:rPr lang="en-US" altLang="ja-JP" sz="1100" dirty="0"/>
              <a:t>          </a:t>
            </a:r>
            <a:r>
              <a:rPr lang="ja-JP" altLang="en-US" sz="1100" dirty="0"/>
              <a:t>東北電力ネットワーク株式会社（</a:t>
            </a:r>
            <a:r>
              <a:rPr lang="en-US" altLang="ja-JP" sz="1100" dirty="0"/>
              <a:t> https://nw.tohoku-epco.co.jp/company/profile/ </a:t>
            </a:r>
            <a:r>
              <a:rPr lang="ja-JP" altLang="en-US" sz="1100" dirty="0"/>
              <a:t>）</a:t>
            </a:r>
            <a:endParaRPr lang="en-US" altLang="ja-JP" sz="1100" dirty="0"/>
          </a:p>
          <a:p>
            <a:pPr marL="361950" indent="-361950">
              <a:lnSpc>
                <a:spcPts val="1300"/>
              </a:lnSpc>
            </a:pPr>
            <a:r>
              <a:rPr lang="ja-JP" altLang="en-US" sz="1100" dirty="0"/>
              <a:t>          東京電力パワーグリッド株式会社（</a:t>
            </a:r>
            <a:r>
              <a:rPr lang="en-US" altLang="ja-JP" sz="1100" dirty="0"/>
              <a:t> https://www.tepco.co.jp/pg/company/summary/ </a:t>
            </a:r>
            <a:r>
              <a:rPr lang="ja-JP" altLang="en-US" sz="1100" dirty="0"/>
              <a:t>）</a:t>
            </a:r>
            <a:endParaRPr lang="en-US" altLang="ja-JP" sz="1100" dirty="0"/>
          </a:p>
          <a:p>
            <a:pPr marL="361950" indent="-361950">
              <a:lnSpc>
                <a:spcPts val="1300"/>
              </a:lnSpc>
            </a:pPr>
            <a:r>
              <a:rPr lang="en-US" altLang="ja-JP" sz="1100" dirty="0"/>
              <a:t>          </a:t>
            </a:r>
            <a:r>
              <a:rPr lang="ja-JP" altLang="en-US" sz="1100" dirty="0"/>
              <a:t>中部電力パワーグリッド株式会社（</a:t>
            </a:r>
            <a:r>
              <a:rPr lang="en-US" altLang="ja-JP" sz="1100" dirty="0"/>
              <a:t> https://powergrid.chuden.co.jp/corporate/company/com_outline/ </a:t>
            </a:r>
            <a:r>
              <a:rPr lang="ja-JP" altLang="en-US" sz="1100" dirty="0"/>
              <a:t>）</a:t>
            </a:r>
            <a:endParaRPr lang="en-US" altLang="ja-JP" sz="1100" dirty="0"/>
          </a:p>
          <a:p>
            <a:pPr marL="361950" indent="-361950">
              <a:lnSpc>
                <a:spcPts val="1300"/>
              </a:lnSpc>
            </a:pPr>
            <a:r>
              <a:rPr lang="en-US" altLang="ja-JP" sz="1100" dirty="0"/>
              <a:t>          </a:t>
            </a:r>
            <a:r>
              <a:rPr lang="ja-JP" altLang="en-US" sz="1100" dirty="0"/>
              <a:t>北陸電力送配電株式会社（</a:t>
            </a:r>
            <a:r>
              <a:rPr lang="en-US" altLang="ja-JP" sz="1100" dirty="0"/>
              <a:t> https://www.rikuden.co.jp/nw_company/ </a:t>
            </a:r>
            <a:r>
              <a:rPr lang="ja-JP" altLang="en-US" sz="1100" dirty="0"/>
              <a:t>）</a:t>
            </a:r>
            <a:endParaRPr lang="en-US" altLang="ja-JP" sz="1100" dirty="0"/>
          </a:p>
          <a:p>
            <a:pPr marL="361950" indent="-361950">
              <a:lnSpc>
                <a:spcPts val="1300"/>
              </a:lnSpc>
            </a:pPr>
            <a:r>
              <a:rPr lang="ja-JP" altLang="en-US" sz="1100" dirty="0"/>
              <a:t>          関西電力送配電株式会社（</a:t>
            </a:r>
            <a:r>
              <a:rPr lang="en-US" altLang="ja-JP" sz="1100" dirty="0"/>
              <a:t> https://www.kansai-td.co.jp/corporate/profile/index.html </a:t>
            </a:r>
            <a:r>
              <a:rPr lang="ja-JP" altLang="en-US" sz="1100" dirty="0"/>
              <a:t>）</a:t>
            </a:r>
            <a:endParaRPr lang="en-US" altLang="ja-JP" sz="1100" dirty="0"/>
          </a:p>
          <a:p>
            <a:pPr marL="361950" indent="-361950">
              <a:lnSpc>
                <a:spcPts val="1300"/>
              </a:lnSpc>
            </a:pPr>
            <a:r>
              <a:rPr lang="en-US" altLang="ja-JP" sz="1100" dirty="0"/>
              <a:t>          </a:t>
            </a:r>
            <a:r>
              <a:rPr lang="ja-JP" altLang="en-US" sz="1100" dirty="0"/>
              <a:t>中国電力ネットワーク株式会社（</a:t>
            </a:r>
            <a:r>
              <a:rPr lang="en-US" altLang="ja-JP" sz="1100" dirty="0"/>
              <a:t> https://www.energia.co.jp/nw/company/guide/outline/ </a:t>
            </a:r>
            <a:r>
              <a:rPr lang="ja-JP" altLang="en-US" sz="1100" dirty="0"/>
              <a:t>）</a:t>
            </a:r>
            <a:endParaRPr lang="en-US" altLang="ja-JP" sz="1100" u="sng" dirty="0"/>
          </a:p>
          <a:p>
            <a:pPr marL="361950" indent="-361950">
              <a:lnSpc>
                <a:spcPts val="1300"/>
              </a:lnSpc>
            </a:pPr>
            <a:r>
              <a:rPr lang="en-US" altLang="ja-JP" sz="1100" dirty="0"/>
              <a:t>          </a:t>
            </a:r>
            <a:r>
              <a:rPr lang="ja-JP" altLang="en-US" sz="1100" dirty="0"/>
              <a:t>四国電力送配電株式会社（</a:t>
            </a:r>
            <a:r>
              <a:rPr lang="en-US" altLang="ja-JP" sz="1100" dirty="0"/>
              <a:t> https://www.yonden.co.jp/nw/corporate/summary/index.html </a:t>
            </a:r>
            <a:r>
              <a:rPr lang="ja-JP" altLang="en-US" sz="1100" dirty="0"/>
              <a:t>）</a:t>
            </a:r>
            <a:endParaRPr lang="en-US" altLang="ja-JP" sz="1100" dirty="0"/>
          </a:p>
          <a:p>
            <a:pPr marL="361950" indent="-361950">
              <a:lnSpc>
                <a:spcPts val="1300"/>
              </a:lnSpc>
            </a:pPr>
            <a:r>
              <a:rPr lang="en-US" altLang="ja-JP" sz="1100" dirty="0"/>
              <a:t>          </a:t>
            </a:r>
            <a:r>
              <a:rPr lang="ja-JP" altLang="en-US" sz="1100" dirty="0"/>
              <a:t>九州電力送配電株式会社（</a:t>
            </a:r>
            <a:r>
              <a:rPr lang="en-US" altLang="ja-JP" sz="1100" dirty="0"/>
              <a:t> https://www.kyuden.co.jp/td_company_outline_index </a:t>
            </a:r>
            <a:r>
              <a:rPr lang="ja-JP" altLang="en-US" sz="1100" dirty="0"/>
              <a:t>）</a:t>
            </a:r>
            <a:endParaRPr lang="en-US" altLang="ja-JP" sz="1100" dirty="0"/>
          </a:p>
          <a:p>
            <a:pPr marL="361950" indent="-361950">
              <a:lnSpc>
                <a:spcPts val="1300"/>
              </a:lnSpc>
            </a:pPr>
            <a:r>
              <a:rPr lang="en-US" altLang="ja-JP" sz="1100" dirty="0"/>
              <a:t>          </a:t>
            </a:r>
            <a:r>
              <a:rPr lang="ja-JP" altLang="en-US" sz="1100" dirty="0"/>
              <a:t>沖縄電力株式会社（</a:t>
            </a:r>
            <a:r>
              <a:rPr lang="en-US" altLang="ja-JP" sz="1100" dirty="0"/>
              <a:t> https://www.okiden.co.jp/company/guide/ </a:t>
            </a:r>
            <a:r>
              <a:rPr lang="ja-JP" altLang="en-US" sz="1100" dirty="0"/>
              <a:t>）</a:t>
            </a:r>
            <a:endParaRPr lang="en-US" altLang="ja-JP" sz="1100" dirty="0"/>
          </a:p>
          <a:p>
            <a:pPr marL="361950" indent="-361950">
              <a:lnSpc>
                <a:spcPts val="1300"/>
              </a:lnSpc>
            </a:pPr>
            <a:r>
              <a:rPr lang="en-US" altLang="ja-JP" sz="1100" dirty="0"/>
              <a:t>          </a:t>
            </a:r>
            <a:r>
              <a:rPr lang="ja-JP" altLang="en-US" sz="1100" dirty="0"/>
              <a:t>（事業者の名称、所在地、代表者の氏名については、各一般送配電事業者のホームページをご参照ください）</a:t>
            </a:r>
          </a:p>
          <a:p>
            <a:endParaRPr lang="en-US" altLang="ja-JP" sz="1100" dirty="0"/>
          </a:p>
          <a:p>
            <a:r>
              <a:rPr lang="en-US" altLang="ja-JP" sz="1100" dirty="0"/>
              <a:t>※</a:t>
            </a:r>
            <a:r>
              <a:rPr lang="ja-JP" altLang="en-US" sz="1100" dirty="0"/>
              <a:t>４　需要抑制契約者とは、</a:t>
            </a:r>
            <a:r>
              <a:rPr lang="ja-JP" altLang="ja-JP" sz="1100" dirty="0"/>
              <a:t>一般送配電事業者</a:t>
            </a:r>
            <a:r>
              <a:rPr lang="ja-JP" altLang="en-US" sz="1100" dirty="0"/>
              <a:t>または配電事業者</a:t>
            </a:r>
            <a:r>
              <a:rPr lang="ja-JP" altLang="ja-JP" sz="1100" dirty="0"/>
              <a:t>たる会員との間で需要抑制量調整供給契約を締結している</a:t>
            </a:r>
            <a:r>
              <a:rPr lang="ja-JP" altLang="en-US" sz="1100" dirty="0"/>
              <a:t>事業者（</a:t>
            </a:r>
            <a:r>
              <a:rPr lang="ja-JP" altLang="ja-JP" sz="1100" dirty="0"/>
              <a:t>契約締結前に</a:t>
            </a:r>
            <a:r>
              <a:rPr lang="ja-JP" altLang="en-US" sz="1100" dirty="0"/>
              <a:t>　</a:t>
            </a:r>
            <a:endParaRPr lang="en-US" altLang="ja-JP" sz="1100" dirty="0"/>
          </a:p>
          <a:p>
            <a:r>
              <a:rPr lang="ja-JP" altLang="en-US" sz="1100" dirty="0"/>
              <a:t>　　　　</a:t>
            </a:r>
            <a:r>
              <a:rPr lang="ja-JP" altLang="ja-JP" sz="1100" dirty="0"/>
              <a:t>事業者コードを取得</a:t>
            </a:r>
            <a:r>
              <a:rPr lang="ja-JP" altLang="en-US" sz="1100" dirty="0"/>
              <a:t>している</a:t>
            </a:r>
            <a:r>
              <a:rPr lang="ja-JP" altLang="ja-JP" sz="1100" dirty="0"/>
              <a:t>事業者を</a:t>
            </a:r>
            <a:r>
              <a:rPr lang="ja-JP" altLang="en-US" sz="1100" dirty="0"/>
              <a:t>含みます）をいいます（事業者の名称、所在地，代表者の氏名については、電力広域的運営推進機関の</a:t>
            </a:r>
            <a:br>
              <a:rPr lang="en-US" altLang="ja-JP" sz="1100" dirty="0"/>
            </a:br>
            <a:r>
              <a:rPr lang="ja-JP" altLang="en-US" sz="1100" dirty="0"/>
              <a:t>　　　　ホームページ（</a:t>
            </a:r>
            <a:r>
              <a:rPr lang="en-US" altLang="ja-JP" sz="1100" dirty="0"/>
              <a:t>https://www.occto.or.jp/privacy/negawatt-jigyousya.html</a:t>
            </a:r>
            <a:r>
              <a:rPr lang="ja-JP" altLang="en-US" sz="1100" dirty="0"/>
              <a:t>）をご参照ください）。</a:t>
            </a:r>
            <a:endParaRPr lang="en-US" altLang="ja-JP" sz="1100" dirty="0"/>
          </a:p>
          <a:p>
            <a:pPr marL="361950" indent="-361950">
              <a:lnSpc>
                <a:spcPts val="1300"/>
              </a:lnSpc>
            </a:pPr>
            <a:endParaRPr lang="en-US" altLang="ja-JP" sz="1100" dirty="0"/>
          </a:p>
          <a:p>
            <a:pPr marL="361950" indent="-361950">
              <a:lnSpc>
                <a:spcPts val="1300"/>
              </a:lnSpc>
            </a:pPr>
            <a:r>
              <a:rPr lang="en-US" altLang="ja-JP" sz="1100" dirty="0"/>
              <a:t>※</a:t>
            </a:r>
            <a:r>
              <a:rPr lang="ja-JP" altLang="en-US" sz="1100" dirty="0"/>
              <a:t>５　電力広域的運営推進機関の名称、所在地、代表者の氏名については、電力広域的運営推進機関のホームページ（</a:t>
            </a:r>
            <a:r>
              <a:rPr lang="en-US" altLang="ja-JP" sz="1100" dirty="0"/>
              <a:t>https://www.occto.or.jp/occto/about_occto/soshiki.html</a:t>
            </a:r>
            <a:r>
              <a:rPr lang="ja-JP" altLang="en-US" sz="1100" dirty="0"/>
              <a:t>）をご参照ください。</a:t>
            </a:r>
            <a:endParaRPr lang="en-US" altLang="ja-JP" sz="1100" dirty="0"/>
          </a:p>
          <a:p>
            <a:pPr marL="361950" indent="-361950">
              <a:lnSpc>
                <a:spcPts val="1300"/>
              </a:lnSpc>
            </a:pPr>
            <a:endParaRPr lang="en-US" altLang="ja-JP" sz="1100" dirty="0"/>
          </a:p>
          <a:p>
            <a:pPr marL="361950" indent="-361950">
              <a:lnSpc>
                <a:spcPts val="1300"/>
              </a:lnSpc>
            </a:pPr>
            <a:r>
              <a:rPr lang="en-US" altLang="ja-JP" sz="1100" dirty="0"/>
              <a:t>※</a:t>
            </a:r>
            <a:r>
              <a:rPr lang="ja-JP" altLang="en-US" sz="1100" dirty="0"/>
              <a:t>６　「小売供給等契約の廃止取次」とは、お客さまから新たに小売供給等契約の申込みを受けた事業者が、お客さまを代行して、既存の事業者に対して、小売供給等契約の解約の申込みを行うことをいいます。</a:t>
            </a:r>
            <a:endParaRPr lang="en-US" altLang="ja-JP" sz="1100" dirty="0"/>
          </a:p>
        </p:txBody>
      </p:sp>
    </p:spTree>
    <p:extLst>
      <p:ext uri="{BB962C8B-B14F-4D97-AF65-F5344CB8AC3E}">
        <p14:creationId xmlns:p14="http://schemas.microsoft.com/office/powerpoint/2010/main" val="3536302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8629" y="127054"/>
            <a:ext cx="8694539" cy="470229"/>
          </a:xfrm>
        </p:spPr>
        <p:txBody>
          <a:bodyPr/>
          <a:lstStyle/>
          <a:p>
            <a:r>
              <a:rPr kumimoji="1" lang="ja-JP" altLang="en-US" sz="2400" dirty="0">
                <a:latin typeface="HG丸ｺﾞｼｯｸM-PRO" panose="020F0600000000000000" pitchFamily="50" charset="-128"/>
                <a:ea typeface="HG丸ｺﾞｼｯｸM-PRO" panose="020F0600000000000000" pitchFamily="50" charset="-128"/>
              </a:rPr>
              <a:t>個人情報の保護に関する対応</a:t>
            </a:r>
          </a:p>
        </p:txBody>
      </p:sp>
      <p:sp>
        <p:nvSpPr>
          <p:cNvPr id="40" name="テキスト ボックス 39"/>
          <p:cNvSpPr txBox="1"/>
          <p:nvPr/>
        </p:nvSpPr>
        <p:spPr>
          <a:xfrm>
            <a:off x="-106177" y="-70282"/>
            <a:ext cx="3069758" cy="338554"/>
          </a:xfrm>
          <a:prstGeom prst="rect">
            <a:avLst/>
          </a:prstGeom>
          <a:noFill/>
        </p:spPr>
        <p:txBody>
          <a:bodyPr wrap="square" rtlCol="0">
            <a:spAutoFit/>
          </a:bodyPr>
          <a:lstStyle/>
          <a:p>
            <a:r>
              <a:rPr kumimoji="1" lang="en-US" altLang="ja-JP" sz="1600" dirty="0">
                <a:solidFill>
                  <a:schemeClr val="bg1">
                    <a:lumMod val="50000"/>
                  </a:schemeClr>
                </a:solidFill>
                <a:latin typeface="HG丸ｺﾞｼｯｸM-PRO" panose="020F0600000000000000" pitchFamily="50" charset="-128"/>
                <a:ea typeface="HG丸ｺﾞｼｯｸM-PRO" panose="020F0600000000000000" pitchFamily="50" charset="-128"/>
              </a:rPr>
              <a:t>Ⅰ.</a:t>
            </a:r>
            <a:r>
              <a:rPr kumimoji="1" lang="ja-JP" altLang="en-US" sz="1600" dirty="0">
                <a:solidFill>
                  <a:schemeClr val="bg1">
                    <a:lumMod val="50000"/>
                  </a:schemeClr>
                </a:solidFill>
                <a:latin typeface="HG丸ｺﾞｼｯｸM-PRO" panose="020F0600000000000000" pitchFamily="50" charset="-128"/>
                <a:ea typeface="HG丸ｺﾞｼｯｸM-PRO" panose="020F0600000000000000" pitchFamily="50" charset="-128"/>
              </a:rPr>
              <a:t>スイッチング支援システム</a:t>
            </a:r>
          </a:p>
        </p:txBody>
      </p:sp>
      <p:sp>
        <p:nvSpPr>
          <p:cNvPr id="43" name="正方形/長方形 42"/>
          <p:cNvSpPr/>
          <p:nvPr/>
        </p:nvSpPr>
        <p:spPr>
          <a:xfrm>
            <a:off x="2792790" y="1961980"/>
            <a:ext cx="7020332" cy="26797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964834" y="4739842"/>
            <a:ext cx="8456897" cy="1797438"/>
          </a:xfrm>
          <a:prstGeom prst="rect">
            <a:avLst/>
          </a:prstGeom>
          <a:solidFill>
            <a:srgbClr val="CCECFF"/>
          </a:solid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rgbClr val="FF0000"/>
                </a:solidFill>
                <a:latin typeface="HG丸ｺﾞｼｯｸM-PRO" panose="020F0600000000000000" pitchFamily="50" charset="-128"/>
                <a:ea typeface="HG丸ｺﾞｼｯｸM-PRO" panose="020F0600000000000000" pitchFamily="50" charset="-128"/>
              </a:rPr>
              <a:t>小売電気事業者、一般送配電事業者、配電事業者、広域機関の関係各事業者は、共同利用するデータ項目、共同利用事業者の範囲、利用目的、共同利用に責任を有する者をホームページ等で「本人が容易に知りうる状態に」掲載する必要があります。</a:t>
            </a:r>
            <a:endParaRPr kumimoji="1" lang="en-US" altLang="ja-JP" sz="20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400" dirty="0">
                <a:solidFill>
                  <a:srgbClr val="FF0000"/>
                </a:solidFill>
                <a:latin typeface="HG丸ｺﾞｼｯｸM-PRO" panose="020F0600000000000000" pitchFamily="50" charset="-128"/>
                <a:ea typeface="HG丸ｺﾞｼｯｸM-PRO" panose="020F0600000000000000" pitchFamily="50" charset="-128"/>
              </a:rPr>
              <a:t>　　　　　　　　　　　　　　　　　</a:t>
            </a:r>
            <a:r>
              <a:rPr lang="en-US" altLang="ja-JP" sz="1400" dirty="0">
                <a:solidFill>
                  <a:srgbClr val="FF0000"/>
                </a:solidFill>
                <a:latin typeface="HG丸ｺﾞｼｯｸM-PRO" panose="020F0600000000000000" pitchFamily="50" charset="-128"/>
                <a:ea typeface="HG丸ｺﾞｼｯｸM-PRO" panose="020F0600000000000000" pitchFamily="50" charset="-128"/>
              </a:rPr>
              <a:t>※</a:t>
            </a:r>
            <a:r>
              <a:rPr lang="ja-JP" altLang="en-US" sz="1400" dirty="0">
                <a:solidFill>
                  <a:srgbClr val="FF0000"/>
                </a:solidFill>
                <a:latin typeface="HG丸ｺﾞｼｯｸM-PRO" panose="020F0600000000000000" pitchFamily="50" charset="-128"/>
                <a:ea typeface="HG丸ｺﾞｼｯｸM-PRO" panose="020F0600000000000000" pitchFamily="50" charset="-128"/>
              </a:rPr>
              <a:t>ホームページに掲載するポリシーのサンプルは後日提供します。</a:t>
            </a:r>
            <a:endParaRPr lang="en-US" altLang="ja-JP" sz="1400"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1400" dirty="0">
                <a:solidFill>
                  <a:srgbClr val="FF0000"/>
                </a:solidFill>
                <a:latin typeface="HG丸ｺﾞｼｯｸM-PRO" panose="020F0600000000000000" pitchFamily="50" charset="-128"/>
                <a:ea typeface="HG丸ｺﾞｼｯｸM-PRO" panose="020F0600000000000000" pitchFamily="50" charset="-128"/>
              </a:rPr>
              <a:t>　　　　　　　　　　　　　　　　　</a:t>
            </a:r>
            <a:r>
              <a:rPr kumimoji="1" lang="en-US" altLang="ja-JP" sz="1400" dirty="0">
                <a:solidFill>
                  <a:srgbClr val="FF0000"/>
                </a:solidFill>
                <a:latin typeface="HG丸ｺﾞｼｯｸM-PRO" panose="020F0600000000000000" pitchFamily="50" charset="-128"/>
                <a:ea typeface="HG丸ｺﾞｼｯｸM-PRO" panose="020F0600000000000000" pitchFamily="50" charset="-128"/>
              </a:rPr>
              <a:t>※</a:t>
            </a:r>
            <a:r>
              <a:rPr kumimoji="1" lang="ja-JP" altLang="en-US" sz="1400" dirty="0">
                <a:solidFill>
                  <a:srgbClr val="FF0000"/>
                </a:solidFill>
                <a:latin typeface="HG丸ｺﾞｼｯｸM-PRO" panose="020F0600000000000000" pitchFamily="50" charset="-128"/>
                <a:ea typeface="HG丸ｺﾞｼｯｸM-PRO" panose="020F0600000000000000" pitchFamily="50" charset="-128"/>
              </a:rPr>
              <a:t>システム利用申込み時に掲載について確認します。</a:t>
            </a:r>
            <a:endParaRPr kumimoji="1" lang="ja-JP" altLang="en-US" sz="20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56" name="角丸四角形 55"/>
          <p:cNvSpPr/>
          <p:nvPr/>
        </p:nvSpPr>
        <p:spPr>
          <a:xfrm>
            <a:off x="2916976" y="2287191"/>
            <a:ext cx="1960113" cy="2282251"/>
          </a:xfrm>
          <a:prstGeom prst="roundRect">
            <a:avLst>
              <a:gd name="adj" fmla="val 12132"/>
            </a:avLst>
          </a:prstGeom>
          <a:solidFill>
            <a:schemeClr val="accent2">
              <a:lumMod val="20000"/>
              <a:lumOff val="80000"/>
            </a:schemeClr>
          </a:solidFill>
          <a:ln>
            <a:solidFill>
              <a:schemeClr val="bg2">
                <a:lumMod val="5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2740224" y="2350537"/>
            <a:ext cx="2313617" cy="646331"/>
          </a:xfrm>
          <a:prstGeom prst="rect">
            <a:avLst/>
          </a:prstGeom>
          <a:noFill/>
        </p:spPr>
        <p:txBody>
          <a:bodyPr wrap="square" rtlCol="0">
            <a:spAutoFit/>
          </a:bodyPr>
          <a:lstStyle/>
          <a:p>
            <a:pPr algn="ctr"/>
            <a:r>
              <a:rPr kumimoji="1" lang="ja-JP" altLang="en-US" b="1" u="sng" dirty="0">
                <a:latin typeface="HG丸ｺﾞｼｯｸM-PRO" panose="020F0600000000000000" pitchFamily="50" charset="-128"/>
                <a:ea typeface="HG丸ｺﾞｼｯｸM-PRO" panose="020F0600000000000000" pitchFamily="50" charset="-128"/>
              </a:rPr>
              <a:t>変更後の</a:t>
            </a:r>
            <a:endParaRPr kumimoji="1" lang="en-US" altLang="ja-JP" b="1" u="sng" dirty="0">
              <a:latin typeface="HG丸ｺﾞｼｯｸM-PRO" panose="020F0600000000000000" pitchFamily="50" charset="-128"/>
              <a:ea typeface="HG丸ｺﾞｼｯｸM-PRO" panose="020F0600000000000000" pitchFamily="50" charset="-128"/>
            </a:endParaRPr>
          </a:p>
          <a:p>
            <a:pPr algn="ctr"/>
            <a:r>
              <a:rPr kumimoji="1" lang="ja-JP" altLang="en-US" b="1" u="sng" dirty="0">
                <a:latin typeface="HG丸ｺﾞｼｯｸM-PRO" panose="020F0600000000000000" pitchFamily="50" charset="-128"/>
                <a:ea typeface="HG丸ｺﾞｼｯｸM-PRO" panose="020F0600000000000000" pitchFamily="50" charset="-128"/>
              </a:rPr>
              <a:t>小売電気事業者</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58" name="角丸四角形 57"/>
          <p:cNvSpPr/>
          <p:nvPr/>
        </p:nvSpPr>
        <p:spPr>
          <a:xfrm>
            <a:off x="7670540" y="2287190"/>
            <a:ext cx="1973825" cy="1085921"/>
          </a:xfrm>
          <a:prstGeom prst="roundRect">
            <a:avLst>
              <a:gd name="adj" fmla="val 13382"/>
            </a:avLst>
          </a:prstGeom>
          <a:solidFill>
            <a:srgbClr val="FFCCFF"/>
          </a:solidFill>
          <a:ln>
            <a:solidFill>
              <a:srgbClr val="FF0000"/>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7603534" y="2310970"/>
            <a:ext cx="2043594" cy="369332"/>
          </a:xfrm>
          <a:prstGeom prst="rect">
            <a:avLst/>
          </a:prstGeom>
          <a:noFill/>
        </p:spPr>
        <p:txBody>
          <a:bodyPr wrap="square" rtlCol="0">
            <a:spAutoFit/>
          </a:bodyPr>
          <a:lstStyle/>
          <a:p>
            <a:pPr algn="ctr"/>
            <a:r>
              <a:rPr kumimoji="1" lang="ja-JP" altLang="en-US" b="1" u="sng" dirty="0">
                <a:latin typeface="HG丸ｺﾞｼｯｸM-PRO" panose="020F0600000000000000" pitchFamily="50" charset="-128"/>
                <a:ea typeface="HG丸ｺﾞｼｯｸM-PRO" panose="020F0600000000000000" pitchFamily="50" charset="-128"/>
              </a:rPr>
              <a:t>一般送配電事業者</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60" name="角丸四角形 59"/>
          <p:cNvSpPr/>
          <p:nvPr/>
        </p:nvSpPr>
        <p:spPr>
          <a:xfrm>
            <a:off x="7677396" y="3471251"/>
            <a:ext cx="1960113" cy="1090818"/>
          </a:xfrm>
          <a:prstGeom prst="roundRect">
            <a:avLst/>
          </a:prstGeom>
          <a:solidFill>
            <a:schemeClr val="accent2">
              <a:lumMod val="20000"/>
              <a:lumOff val="80000"/>
            </a:schemeClr>
          </a:solidFill>
          <a:ln>
            <a:solidFill>
              <a:schemeClr val="bg2">
                <a:lumMod val="50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7499505" y="3436455"/>
            <a:ext cx="2313617" cy="646331"/>
          </a:xfrm>
          <a:prstGeom prst="rect">
            <a:avLst/>
          </a:prstGeom>
          <a:noFill/>
        </p:spPr>
        <p:txBody>
          <a:bodyPr wrap="square" rtlCol="0">
            <a:spAutoFit/>
          </a:bodyPr>
          <a:lstStyle/>
          <a:p>
            <a:pPr algn="ctr"/>
            <a:r>
              <a:rPr lang="ja-JP" altLang="en-US" b="1" u="sng" strike="dblStrike" dirty="0">
                <a:solidFill>
                  <a:srgbClr val="FF0000"/>
                </a:solidFill>
                <a:latin typeface="HG丸ｺﾞｼｯｸM-PRO" panose="020F0600000000000000" pitchFamily="50" charset="-128"/>
                <a:ea typeface="HG丸ｺﾞｼｯｸM-PRO" panose="020F0600000000000000" pitchFamily="50" charset="-128"/>
              </a:rPr>
              <a:t>従前</a:t>
            </a:r>
            <a:r>
              <a:rPr kumimoji="1" lang="ja-JP" altLang="en-US" b="1" u="sng" strike="dblStrike" dirty="0">
                <a:solidFill>
                  <a:srgbClr val="FF0000"/>
                </a:solidFill>
                <a:latin typeface="HG丸ｺﾞｼｯｸM-PRO" panose="020F0600000000000000" pitchFamily="50" charset="-128"/>
                <a:ea typeface="HG丸ｺﾞｼｯｸM-PRO" panose="020F0600000000000000" pitchFamily="50" charset="-128"/>
              </a:rPr>
              <a:t>の</a:t>
            </a:r>
            <a:endParaRPr kumimoji="1" lang="en-US" altLang="ja-JP" b="1" u="sng" strike="dblStrike"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b="1" u="sng" dirty="0">
                <a:latin typeface="HG丸ｺﾞｼｯｸM-PRO" panose="020F0600000000000000" pitchFamily="50" charset="-128"/>
                <a:ea typeface="HG丸ｺﾞｼｯｸM-PRO" panose="020F0600000000000000" pitchFamily="50" charset="-128"/>
              </a:rPr>
              <a:t>小売電気事業者</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62" name="フローチャート: 磁気ディスク 61"/>
          <p:cNvSpPr/>
          <p:nvPr/>
        </p:nvSpPr>
        <p:spPr>
          <a:xfrm>
            <a:off x="7987751" y="2816542"/>
            <a:ext cx="1339403" cy="451623"/>
          </a:xfrm>
          <a:prstGeom prst="flowChartMagneticDisk">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FF0000"/>
                </a:solidFill>
                <a:latin typeface="HG丸ｺﾞｼｯｸM-PRO" panose="020F0600000000000000" pitchFamily="50" charset="-128"/>
                <a:ea typeface="HG丸ｺﾞｼｯｸM-PRO" panose="020F0600000000000000" pitchFamily="50" charset="-128"/>
              </a:rPr>
              <a:t>契約</a:t>
            </a: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者情報</a:t>
            </a:r>
          </a:p>
        </p:txBody>
      </p:sp>
      <p:sp>
        <p:nvSpPr>
          <p:cNvPr id="63" name="フローチャート: 磁気ディスク 62"/>
          <p:cNvSpPr/>
          <p:nvPr/>
        </p:nvSpPr>
        <p:spPr>
          <a:xfrm>
            <a:off x="3227331" y="3262182"/>
            <a:ext cx="1339403" cy="1084628"/>
          </a:xfrm>
          <a:prstGeom prst="flowChartMagneticDisk">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FF0000"/>
                </a:solidFill>
                <a:latin typeface="HG丸ｺﾞｼｯｸM-PRO" panose="020F0600000000000000" pitchFamily="50" charset="-128"/>
                <a:ea typeface="HG丸ｺﾞｼｯｸM-PRO" panose="020F0600000000000000" pitchFamily="50" charset="-128"/>
              </a:rPr>
              <a:t>契約</a:t>
            </a: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者情報</a:t>
            </a:r>
          </a:p>
        </p:txBody>
      </p:sp>
      <p:sp>
        <p:nvSpPr>
          <p:cNvPr id="64" name="角丸四角形 63"/>
          <p:cNvSpPr/>
          <p:nvPr/>
        </p:nvSpPr>
        <p:spPr>
          <a:xfrm>
            <a:off x="520374" y="2286990"/>
            <a:ext cx="1960113" cy="2282251"/>
          </a:xfrm>
          <a:prstGeom prst="roundRect">
            <a:avLst>
              <a:gd name="adj" fmla="val 12132"/>
            </a:avLst>
          </a:prstGeom>
          <a:solidFill>
            <a:srgbClr val="FFFFCC"/>
          </a:solidFill>
          <a:ln>
            <a:solidFill>
              <a:srgbClr val="FFC000"/>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343622" y="2350336"/>
            <a:ext cx="2313617" cy="369332"/>
          </a:xfrm>
          <a:prstGeom prst="rect">
            <a:avLst/>
          </a:prstGeom>
          <a:noFill/>
        </p:spPr>
        <p:txBody>
          <a:bodyPr wrap="square" rtlCol="0">
            <a:spAutoFit/>
          </a:bodyPr>
          <a:lstStyle/>
          <a:p>
            <a:pPr algn="ctr"/>
            <a:r>
              <a:rPr lang="ja-JP" altLang="en-US" b="1" u="sng" dirty="0">
                <a:latin typeface="HG丸ｺﾞｼｯｸM-PRO" panose="020F0600000000000000" pitchFamily="50" charset="-128"/>
                <a:ea typeface="HG丸ｺﾞｼｯｸM-PRO" panose="020F0600000000000000" pitchFamily="50" charset="-128"/>
              </a:rPr>
              <a:t>需要者</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66" name="角丸四角形 65"/>
          <p:cNvSpPr/>
          <p:nvPr/>
        </p:nvSpPr>
        <p:spPr>
          <a:xfrm>
            <a:off x="5410415" y="2295320"/>
            <a:ext cx="1972506" cy="2266749"/>
          </a:xfrm>
          <a:prstGeom prst="roundRect">
            <a:avLst>
              <a:gd name="adj" fmla="val 8941"/>
            </a:avLst>
          </a:prstGeom>
          <a:solidFill>
            <a:srgbClr val="CCCCFF"/>
          </a:solidFill>
          <a:ln>
            <a:solidFill>
              <a:srgbClr val="9900CC"/>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5239860" y="2294427"/>
            <a:ext cx="2313617" cy="369332"/>
          </a:xfrm>
          <a:prstGeom prst="rect">
            <a:avLst/>
          </a:prstGeom>
          <a:noFill/>
        </p:spPr>
        <p:txBody>
          <a:bodyPr wrap="square" rtlCol="0">
            <a:spAutoFit/>
          </a:bodyPr>
          <a:lstStyle/>
          <a:p>
            <a:pPr algn="ctr"/>
            <a:r>
              <a:rPr kumimoji="1" lang="ja-JP" altLang="en-US" b="1" u="sng" dirty="0">
                <a:latin typeface="HG丸ｺﾞｼｯｸM-PRO" panose="020F0600000000000000" pitchFamily="50" charset="-128"/>
                <a:ea typeface="HG丸ｺﾞｼｯｸM-PRO" panose="020F0600000000000000" pitchFamily="50" charset="-128"/>
              </a:rPr>
              <a:t>広域機関</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68" name="テキスト ボックス 67"/>
          <p:cNvSpPr txBox="1"/>
          <p:nvPr/>
        </p:nvSpPr>
        <p:spPr>
          <a:xfrm>
            <a:off x="5193283" y="3358470"/>
            <a:ext cx="2406770" cy="584775"/>
          </a:xfrm>
          <a:prstGeom prst="rect">
            <a:avLst/>
          </a:prstGeom>
          <a:noFill/>
        </p:spPr>
        <p:txBody>
          <a:bodyPr wrap="square" rtlCol="0">
            <a:spAutoFit/>
          </a:bodyPr>
          <a:lstStyle/>
          <a:p>
            <a:pPr algn="ctr"/>
            <a:r>
              <a:rPr lang="ja-JP" altLang="en-US" sz="1600">
                <a:latin typeface="HG丸ｺﾞｼｯｸM-PRO" panose="020F0600000000000000" pitchFamily="50" charset="-128"/>
                <a:ea typeface="HG丸ｺﾞｼｯｸM-PRO" panose="020F0600000000000000" pitchFamily="50" charset="-128"/>
              </a:rPr>
              <a:t>＜スイッチング</a:t>
            </a:r>
            <a:endParaRPr lang="en-US" altLang="ja-JP" sz="1600" dirty="0">
              <a:latin typeface="HG丸ｺﾞｼｯｸM-PRO" panose="020F0600000000000000" pitchFamily="50" charset="-128"/>
              <a:ea typeface="HG丸ｺﾞｼｯｸM-PRO" panose="020F0600000000000000" pitchFamily="50" charset="-128"/>
            </a:endParaRPr>
          </a:p>
          <a:p>
            <a:pPr algn="ctr"/>
            <a:r>
              <a:rPr lang="ja-JP" altLang="en-US" sz="1600" dirty="0">
                <a:latin typeface="HG丸ｺﾞｼｯｸM-PRO" panose="020F0600000000000000" pitchFamily="50" charset="-128"/>
                <a:ea typeface="HG丸ｺﾞｼｯｸM-PRO" panose="020F0600000000000000" pitchFamily="50" charset="-128"/>
              </a:rPr>
              <a:t>支援システム</a:t>
            </a:r>
            <a:r>
              <a:rPr kumimoji="1" lang="ja-JP" altLang="en-US" sz="1600" dirty="0">
                <a:latin typeface="HG丸ｺﾞｼｯｸM-PRO" panose="020F0600000000000000" pitchFamily="50" charset="-128"/>
                <a:ea typeface="HG丸ｺﾞｼｯｸM-PRO" panose="020F0600000000000000" pitchFamily="50" charset="-128"/>
              </a:rPr>
              <a:t>＞</a:t>
            </a:r>
          </a:p>
        </p:txBody>
      </p:sp>
      <p:sp>
        <p:nvSpPr>
          <p:cNvPr id="69" name="フローチャート: 磁気ディスク 68"/>
          <p:cNvSpPr/>
          <p:nvPr/>
        </p:nvSpPr>
        <p:spPr>
          <a:xfrm>
            <a:off x="5726967" y="3939712"/>
            <a:ext cx="1339403" cy="558245"/>
          </a:xfrm>
          <a:prstGeom prst="flowChartMagneticDisk">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FF0000"/>
                </a:solidFill>
                <a:latin typeface="HG丸ｺﾞｼｯｸM-PRO" panose="020F0600000000000000" pitchFamily="50" charset="-128"/>
                <a:ea typeface="HG丸ｺﾞｼｯｸM-PRO" panose="020F0600000000000000" pitchFamily="50" charset="-128"/>
              </a:rPr>
              <a:t>契約</a:t>
            </a: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者情報</a:t>
            </a:r>
          </a:p>
        </p:txBody>
      </p:sp>
      <p:sp>
        <p:nvSpPr>
          <p:cNvPr id="70" name="フローチャート: 磁気ディスク 69"/>
          <p:cNvSpPr/>
          <p:nvPr/>
        </p:nvSpPr>
        <p:spPr>
          <a:xfrm>
            <a:off x="7987751" y="4097856"/>
            <a:ext cx="1339403" cy="451623"/>
          </a:xfrm>
          <a:prstGeom prst="flowChartMagneticDisk">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契約者情報</a:t>
            </a:r>
          </a:p>
        </p:txBody>
      </p:sp>
      <p:sp>
        <p:nvSpPr>
          <p:cNvPr id="71" name="右矢印 70"/>
          <p:cNvSpPr/>
          <p:nvPr/>
        </p:nvSpPr>
        <p:spPr>
          <a:xfrm>
            <a:off x="2313687" y="3487972"/>
            <a:ext cx="800225" cy="393876"/>
          </a:xfrm>
          <a:prstGeom prst="rightArrow">
            <a:avLst/>
          </a:prstGeom>
          <a:solidFill>
            <a:schemeClr val="accent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右矢印 71"/>
          <p:cNvSpPr/>
          <p:nvPr/>
        </p:nvSpPr>
        <p:spPr>
          <a:xfrm>
            <a:off x="2298619" y="3937365"/>
            <a:ext cx="800225" cy="393876"/>
          </a:xfrm>
          <a:prstGeom prst="rightArrow">
            <a:avLst/>
          </a:prstGeom>
          <a:solidFill>
            <a:schemeClr val="accent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773848" y="3489840"/>
            <a:ext cx="1453164" cy="422042"/>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供給契約申込み</a:t>
            </a:r>
          </a:p>
        </p:txBody>
      </p:sp>
      <p:sp>
        <p:nvSpPr>
          <p:cNvPr id="74" name="正方形/長方形 73"/>
          <p:cNvSpPr/>
          <p:nvPr/>
        </p:nvSpPr>
        <p:spPr>
          <a:xfrm>
            <a:off x="773848" y="3977094"/>
            <a:ext cx="1453164" cy="422042"/>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廃止取次申込み</a:t>
            </a:r>
          </a:p>
        </p:txBody>
      </p:sp>
      <p:sp>
        <p:nvSpPr>
          <p:cNvPr id="75" name="テキスト ボックス 74"/>
          <p:cNvSpPr txBox="1"/>
          <p:nvPr/>
        </p:nvSpPr>
        <p:spPr>
          <a:xfrm>
            <a:off x="5146147" y="1901138"/>
            <a:ext cx="2313617" cy="369332"/>
          </a:xfrm>
          <a:prstGeom prst="rect">
            <a:avLst/>
          </a:prstGeom>
          <a:noFill/>
        </p:spPr>
        <p:txBody>
          <a:bodyPr wrap="square" rtlCol="0">
            <a:spAutoFit/>
          </a:bodyPr>
          <a:lstStyle/>
          <a:p>
            <a:pPr algn="ctr"/>
            <a:r>
              <a:rPr kumimoji="1" lang="ja-JP" altLang="en-US" b="1" u="sng" dirty="0">
                <a:solidFill>
                  <a:srgbClr val="FF0000"/>
                </a:solidFill>
                <a:latin typeface="HG丸ｺﾞｼｯｸM-PRO" panose="020F0600000000000000" pitchFamily="50" charset="-128"/>
                <a:ea typeface="HG丸ｺﾞｼｯｸM-PRO" panose="020F0600000000000000" pitchFamily="50" charset="-128"/>
              </a:rPr>
              <a:t>共同利用</a:t>
            </a:r>
            <a:endParaRPr kumimoji="1"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6" name="右矢印 75"/>
          <p:cNvSpPr/>
          <p:nvPr/>
        </p:nvSpPr>
        <p:spPr>
          <a:xfrm>
            <a:off x="4707834" y="3099540"/>
            <a:ext cx="3083582" cy="373800"/>
          </a:xfrm>
          <a:prstGeom prst="rightArrow">
            <a:avLst>
              <a:gd name="adj1" fmla="val 50000"/>
              <a:gd name="adj2" fmla="val 60193"/>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スイッチング開始・再点・変更申込み</a:t>
            </a:r>
          </a:p>
        </p:txBody>
      </p:sp>
      <p:sp>
        <p:nvSpPr>
          <p:cNvPr id="77" name="左カーブ矢印 76"/>
          <p:cNvSpPr/>
          <p:nvPr/>
        </p:nvSpPr>
        <p:spPr>
          <a:xfrm>
            <a:off x="4703079" y="2664730"/>
            <a:ext cx="3106975" cy="427542"/>
          </a:xfrm>
          <a:prstGeom prst="curvedLeftArrow">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8" name="右矢印 77"/>
          <p:cNvSpPr/>
          <p:nvPr/>
        </p:nvSpPr>
        <p:spPr>
          <a:xfrm>
            <a:off x="4691956" y="4052042"/>
            <a:ext cx="968309" cy="373800"/>
          </a:xfrm>
          <a:prstGeom prst="rightArrow">
            <a:avLst>
              <a:gd name="adj1" fmla="val 50000"/>
              <a:gd name="adj2" fmla="val 60193"/>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廃止取次</a:t>
            </a:r>
          </a:p>
        </p:txBody>
      </p:sp>
      <p:sp>
        <p:nvSpPr>
          <p:cNvPr id="79" name="左矢印 78"/>
          <p:cNvSpPr/>
          <p:nvPr/>
        </p:nvSpPr>
        <p:spPr>
          <a:xfrm>
            <a:off x="7015350" y="4178914"/>
            <a:ext cx="972401" cy="373800"/>
          </a:xfrm>
          <a:prstGeom prst="leftArrow">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廃止承認</a:t>
            </a:r>
          </a:p>
        </p:txBody>
      </p:sp>
      <p:sp>
        <p:nvSpPr>
          <p:cNvPr id="80" name="右矢印 79"/>
          <p:cNvSpPr/>
          <p:nvPr/>
        </p:nvSpPr>
        <p:spPr>
          <a:xfrm>
            <a:off x="7015350" y="3924838"/>
            <a:ext cx="968309" cy="373800"/>
          </a:xfrm>
          <a:prstGeom prst="rightArrow">
            <a:avLst>
              <a:gd name="adj1" fmla="val 50000"/>
              <a:gd name="adj2" fmla="val 60193"/>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0800000" scaled="1"/>
            <a:tileRect/>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依頼取得</a:t>
            </a:r>
          </a:p>
        </p:txBody>
      </p:sp>
      <p:sp>
        <p:nvSpPr>
          <p:cNvPr id="81" name="右矢印 80"/>
          <p:cNvSpPr/>
          <p:nvPr/>
        </p:nvSpPr>
        <p:spPr>
          <a:xfrm>
            <a:off x="2313687" y="2995542"/>
            <a:ext cx="800225" cy="393876"/>
          </a:xfrm>
          <a:prstGeom prst="rightArrow">
            <a:avLst/>
          </a:prstGeom>
          <a:solidFill>
            <a:schemeClr val="accent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773848" y="2997410"/>
            <a:ext cx="1453164" cy="422042"/>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設備情報照会他</a:t>
            </a:r>
          </a:p>
        </p:txBody>
      </p:sp>
      <p:sp>
        <p:nvSpPr>
          <p:cNvPr id="84" name="コンテンツ プレースホルダー 2"/>
          <p:cNvSpPr txBox="1">
            <a:spLocks/>
          </p:cNvSpPr>
          <p:nvPr/>
        </p:nvSpPr>
        <p:spPr>
          <a:xfrm>
            <a:off x="189465" y="613950"/>
            <a:ext cx="9448044" cy="1154623"/>
          </a:xfrm>
          <a:prstGeom prst="rect">
            <a:avLst/>
          </a:prstGeom>
        </p:spPr>
        <p:txBody>
          <a:bodyPr vert="horz" lIns="91440" tIns="45720" rIns="91440" bIns="45720" rtlCol="0">
            <a:noAutofit/>
          </a:bodyPr>
          <a:lstStyle>
            <a:lvl1pPr marL="362629" indent="-362629" algn="l" defTabSz="912091" rtl="0" eaLnBrk="1" latinLnBrk="0" hangingPunct="1">
              <a:lnSpc>
                <a:spcPct val="90000"/>
              </a:lnSpc>
              <a:spcBef>
                <a:spcPts val="998"/>
              </a:spcBef>
              <a:buClr>
                <a:schemeClr val="bg2">
                  <a:lumMod val="90000"/>
                </a:schemeClr>
              </a:buClr>
              <a:buFont typeface="Wingdings" panose="05000000000000000000" pitchFamily="2" charset="2"/>
              <a:buChar char="n"/>
              <a:defRPr kumimoji="1" sz="2394" kern="1200">
                <a:solidFill>
                  <a:schemeClr val="tx1"/>
                </a:solidFill>
                <a:latin typeface="+mn-lt"/>
                <a:ea typeface="+mn-ea"/>
                <a:cs typeface="+mn-cs"/>
              </a:defRPr>
            </a:lvl1pPr>
            <a:lvl2pPr marL="804434" indent="-348377" algn="l" defTabSz="912091" rtl="0" eaLnBrk="1" latinLnBrk="0" hangingPunct="1">
              <a:lnSpc>
                <a:spcPct val="90000"/>
              </a:lnSpc>
              <a:spcBef>
                <a:spcPts val="499"/>
              </a:spcBef>
              <a:buClr>
                <a:schemeClr val="bg2">
                  <a:lumMod val="90000"/>
                </a:schemeClr>
              </a:buClr>
              <a:buFont typeface="Wingdings" panose="05000000000000000000" pitchFamily="2" charset="2"/>
              <a:buChar char="Ø"/>
              <a:defRPr kumimoji="1" sz="1995" kern="1200">
                <a:solidFill>
                  <a:schemeClr val="tx1"/>
                </a:solidFill>
                <a:latin typeface="+mn-lt"/>
                <a:ea typeface="+mn-ea"/>
                <a:cs typeface="+mn-cs"/>
              </a:defRPr>
            </a:lvl2pPr>
            <a:lvl3pPr marL="1247823" indent="-335709" algn="l" defTabSz="912091" rtl="0" eaLnBrk="1" latinLnBrk="0" hangingPunct="1">
              <a:lnSpc>
                <a:spcPct val="90000"/>
              </a:lnSpc>
              <a:spcBef>
                <a:spcPts val="499"/>
              </a:spcBef>
              <a:buClr>
                <a:schemeClr val="bg2">
                  <a:lumMod val="90000"/>
                </a:schemeClr>
              </a:buClr>
              <a:buFont typeface="Wingdings" panose="05000000000000000000" pitchFamily="2" charset="2"/>
              <a:buChar char="ü"/>
              <a:defRPr kumimoji="1" sz="1795" kern="1200">
                <a:solidFill>
                  <a:schemeClr val="tx1"/>
                </a:solidFill>
                <a:latin typeface="+mn-lt"/>
                <a:ea typeface="+mn-ea"/>
                <a:cs typeface="+mn-cs"/>
              </a:defRPr>
            </a:lvl3pPr>
            <a:lvl4pPr marL="1596160" indent="-228023" algn="l" defTabSz="912091" rtl="0" eaLnBrk="1" latinLnBrk="0" hangingPunct="1">
              <a:lnSpc>
                <a:spcPct val="90000"/>
              </a:lnSpc>
              <a:spcBef>
                <a:spcPts val="499"/>
              </a:spcBef>
              <a:buClr>
                <a:schemeClr val="bg2">
                  <a:lumMod val="90000"/>
                </a:schemeClr>
              </a:buClr>
              <a:buFont typeface="Arial" panose="020B0604020202020204" pitchFamily="34" charset="0"/>
              <a:buChar char="•"/>
              <a:defRPr kumimoji="1" sz="1596" kern="1200">
                <a:solidFill>
                  <a:schemeClr val="tx1"/>
                </a:solidFill>
                <a:latin typeface="+mn-lt"/>
                <a:ea typeface="+mn-ea"/>
                <a:cs typeface="+mn-cs"/>
              </a:defRPr>
            </a:lvl4pPr>
            <a:lvl5pPr marL="2052206" indent="-228023" algn="l" defTabSz="912091" rtl="0" eaLnBrk="1" latinLnBrk="0" hangingPunct="1">
              <a:lnSpc>
                <a:spcPct val="90000"/>
              </a:lnSpc>
              <a:spcBef>
                <a:spcPts val="499"/>
              </a:spcBef>
              <a:buClr>
                <a:schemeClr val="bg2">
                  <a:lumMod val="90000"/>
                </a:schemeClr>
              </a:buClr>
              <a:buFont typeface="Calibri" panose="020F0502020204030204" pitchFamily="34" charset="0"/>
              <a:buChar char="-"/>
              <a:defRPr kumimoji="1" sz="1596" kern="1200">
                <a:solidFill>
                  <a:schemeClr val="tx1"/>
                </a:solidFill>
                <a:latin typeface="+mn-lt"/>
                <a:ea typeface="+mn-ea"/>
                <a:cs typeface="+mn-cs"/>
              </a:defRPr>
            </a:lvl5pPr>
            <a:lvl6pPr marL="2508251" indent="-228023" algn="l" defTabSz="912091"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6pPr>
            <a:lvl7pPr marL="2964297" indent="-228023" algn="l" defTabSz="912091"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7pPr>
            <a:lvl8pPr marL="3420342" indent="-228023" algn="l" defTabSz="912091"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8pPr>
            <a:lvl9pPr marL="3876388" indent="-228023" algn="l" defTabSz="912091"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9pPr>
          </a:lstStyle>
          <a:p>
            <a:pPr marL="0" indent="0">
              <a:lnSpc>
                <a:spcPct val="100000"/>
              </a:lnSpc>
              <a:buNone/>
            </a:pPr>
            <a:r>
              <a:rPr lang="ja-JP" altLang="en-US" sz="2000" dirty="0">
                <a:latin typeface="HG丸ｺﾞｼｯｸM-PRO" panose="020F0600000000000000" pitchFamily="50" charset="-128"/>
                <a:ea typeface="HG丸ｺﾞｼｯｸM-PRO" panose="020F0600000000000000" pitchFamily="50" charset="-128"/>
              </a:rPr>
              <a:t>スイッチング支援システムを使用して、需要者から依頼・申込みを受けた小売電気事業者が、スイッチングを目的に個人情報を取り扱う場合、従前の小売電気事業者、一般送配電事業者、広域機関の関係各事業者での</a:t>
            </a:r>
            <a:r>
              <a:rPr lang="ja-JP" altLang="en-US" sz="2000" b="1" u="sng" dirty="0">
                <a:solidFill>
                  <a:srgbClr val="FF0000"/>
                </a:solidFill>
                <a:latin typeface="HG丸ｺﾞｼｯｸM-PRO" panose="020F0600000000000000" pitchFamily="50" charset="-128"/>
                <a:ea typeface="HG丸ｺﾞｼｯｸM-PRO" panose="020F0600000000000000" pitchFamily="50" charset="-128"/>
              </a:rPr>
              <a:t>共同利用</a:t>
            </a:r>
            <a:r>
              <a:rPr lang="ja-JP" altLang="en-US" sz="2000" dirty="0">
                <a:latin typeface="HG丸ｺﾞｼｯｸM-PRO" panose="020F0600000000000000" pitchFamily="50" charset="-128"/>
                <a:ea typeface="HG丸ｺﾞｼｯｸM-PRO" panose="020F0600000000000000" pitchFamily="50" charset="-128"/>
              </a:rPr>
              <a:t>となります。（共同利用するデータ項目は限定されます）</a:t>
            </a:r>
          </a:p>
        </p:txBody>
      </p:sp>
      <p:sp>
        <p:nvSpPr>
          <p:cNvPr id="86" name="テキスト ボックス 85"/>
          <p:cNvSpPr txBox="1"/>
          <p:nvPr/>
        </p:nvSpPr>
        <p:spPr>
          <a:xfrm>
            <a:off x="4950550" y="2711184"/>
            <a:ext cx="1773563" cy="276999"/>
          </a:xfrm>
          <a:prstGeom prst="rect">
            <a:avLst/>
          </a:prstGeom>
          <a:noFill/>
        </p:spPr>
        <p:txBody>
          <a:bodyPr wrap="square" rtlCol="0">
            <a:spAutoFit/>
          </a:bodyPr>
          <a:lstStyle/>
          <a:p>
            <a:pPr algn="ctr"/>
            <a:r>
              <a:rPr kumimoji="1" lang="ja-JP" altLang="en-US" sz="1200" dirty="0">
                <a:latin typeface="HG丸ｺﾞｼｯｸM-PRO" panose="020F0600000000000000" pitchFamily="50" charset="-128"/>
                <a:ea typeface="HG丸ｺﾞｼｯｸM-PRO" panose="020F0600000000000000" pitchFamily="50" charset="-128"/>
              </a:rPr>
              <a:t>設備情報照会他</a:t>
            </a:r>
          </a:p>
        </p:txBody>
      </p:sp>
      <p:sp>
        <p:nvSpPr>
          <p:cNvPr id="4" name="角丸四角形吹き出し 3"/>
          <p:cNvSpPr/>
          <p:nvPr/>
        </p:nvSpPr>
        <p:spPr>
          <a:xfrm>
            <a:off x="9244013" y="5172501"/>
            <a:ext cx="836612" cy="1042563"/>
          </a:xfrm>
          <a:prstGeom prst="wedgeRoundRectCallout">
            <a:avLst>
              <a:gd name="adj1" fmla="val -80442"/>
              <a:gd name="adj2" fmla="val 3535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Ｐ２～３がサンプルです</a:t>
            </a:r>
          </a:p>
        </p:txBody>
      </p:sp>
    </p:spTree>
    <p:extLst>
      <p:ext uri="{BB962C8B-B14F-4D97-AF65-F5344CB8AC3E}">
        <p14:creationId xmlns:p14="http://schemas.microsoft.com/office/powerpoint/2010/main" val="2594734474"/>
      </p:ext>
    </p:extLst>
  </p:cSld>
  <p:clrMapOvr>
    <a:masterClrMapping/>
  </p:clrMapOvr>
</p:sld>
</file>

<file path=ppt/theme/theme1.xml><?xml version="1.0" encoding="utf-8"?>
<a:theme xmlns:a="http://schemas.openxmlformats.org/drawingml/2006/main" name="1_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1715</Words>
  <PresentationFormat>ユーザー設定</PresentationFormat>
  <Paragraphs>91</Paragraphs>
  <Slides>4</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HG丸ｺﾞｼｯｸM-PRO</vt:lpstr>
      <vt:lpstr>ＭＳ Ｐゴシック</vt:lpstr>
      <vt:lpstr>Arial</vt:lpstr>
      <vt:lpstr>Calibri</vt:lpstr>
      <vt:lpstr>Calibri Light</vt:lpstr>
      <vt:lpstr>Wingdings</vt:lpstr>
      <vt:lpstr>1_Office テーマ</vt:lpstr>
      <vt:lpstr>個人情報の共同利用について</vt:lpstr>
      <vt:lpstr>共同利用プライバシーポリシー（2022年４月１日以降）</vt:lpstr>
      <vt:lpstr>共同利用プライバシーポリシー（ 2022年４月１日以降）</vt:lpstr>
      <vt:lpstr>個人情報の保護に関する対応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2019-01-10T07:32:27Z</dcterms:created>
  <dcterms:modified xsi:type="dcterms:W3CDTF">2022-03-28T07:36:09Z</dcterms:modified>
</cp:coreProperties>
</file>