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971" r:id="rId2"/>
    <p:sldId id="972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00FF"/>
    <a:srgbClr val="FF9999"/>
    <a:srgbClr val="99FF99"/>
    <a:srgbClr val="0064C8"/>
    <a:srgbClr val="A6A6A6"/>
    <a:srgbClr val="FFFF66"/>
    <a:srgbClr val="99D6EC"/>
    <a:srgbClr val="01016B"/>
    <a:srgbClr val="EB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153B77-E4AC-46D6-9F74-3E2E36BF75A9}" v="68" dt="2024-06-22T05:15:47.2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882" y="90"/>
      </p:cViewPr>
      <p:guideLst>
        <p:guide orient="horz" pos="414"/>
        <p:guide pos="12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1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82" y="11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/>
          <a:lstStyle>
            <a:lvl1pPr algn="r">
              <a:defRPr sz="1300"/>
            </a:lvl1pPr>
          </a:lstStyle>
          <a:p>
            <a:r>
              <a:rPr lang="ja-JP" altLang="en-US" sz="140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96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82" y="9371296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 anchor="b"/>
          <a:lstStyle>
            <a:lvl1pPr algn="r">
              <a:defRPr sz="13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1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2" y="11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/>
              <a:t>機密性○</a:t>
            </a: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1" tIns="45615" rIns="91231" bIns="456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3"/>
            <a:ext cx="5388610" cy="4439841"/>
          </a:xfrm>
          <a:prstGeom prst="rect">
            <a:avLst/>
          </a:prstGeom>
        </p:spPr>
        <p:txBody>
          <a:bodyPr vert="horz" lIns="91231" tIns="45615" rIns="91231" bIns="456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96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2" y="9371296"/>
            <a:ext cx="2918831" cy="493317"/>
          </a:xfrm>
          <a:prstGeom prst="rect">
            <a:avLst/>
          </a:prstGeom>
        </p:spPr>
        <p:txBody>
          <a:bodyPr vert="horz" lIns="91231" tIns="45615" rIns="91231" bIns="45615" rtlCol="0" anchor="b"/>
          <a:lstStyle>
            <a:lvl1pPr algn="r">
              <a:defRPr sz="13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4854-E9D7-4CC7-87F4-6186563D0787}" type="datetime1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394-C3A6-4076-B684-4232BBB8C968}" type="datetime1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1CC9-87C6-4D44-B698-06E84D28885E}" type="datetime1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20pt</a:t>
            </a:r>
            <a:r>
              <a:rPr kumimoji="1" lang="ja-JP" altLang="en-US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14pt</a:t>
            </a:r>
            <a:r>
              <a:rPr kumimoji="1" lang="ja-JP" altLang="en-US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説明文（</a:t>
            </a:r>
            <a:r>
              <a:rPr kumimoji="1" lang="en-US" altLang="ja-JP"/>
              <a:t>10.5pt</a:t>
            </a:r>
            <a:r>
              <a:rPr kumimoji="1" lang="ja-JP" altLang="en-US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CDA4F396-A837-40CA-998F-C949A230659A}" type="datetime1">
              <a:rPr lang="ja-JP" altLang="en-US" smtClean="0"/>
              <a:t>2024/7/10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5">
            <a:extLst>
              <a:ext uri="{FF2B5EF4-FFF2-40B4-BE49-F238E27FC236}">
                <a16:creationId xmlns:a16="http://schemas.microsoft.com/office/drawing/2014/main" id="{36DE2AF3-64B7-42B2-BF5F-56C275904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486657"/>
              </p:ext>
            </p:extLst>
          </p:nvPr>
        </p:nvGraphicFramePr>
        <p:xfrm>
          <a:off x="204257" y="1136225"/>
          <a:ext cx="9497486" cy="335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068">
                  <a:extLst>
                    <a:ext uri="{9D8B030D-6E8A-4147-A177-3AD203B41FA5}">
                      <a16:colId xmlns:a16="http://schemas.microsoft.com/office/drawing/2014/main" val="541554407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084304701"/>
                    </a:ext>
                  </a:extLst>
                </a:gridCol>
                <a:gridCol w="2176553">
                  <a:extLst>
                    <a:ext uri="{9D8B030D-6E8A-4147-A177-3AD203B41FA5}">
                      <a16:colId xmlns:a16="http://schemas.microsoft.com/office/drawing/2014/main" val="1605119683"/>
                    </a:ext>
                  </a:extLst>
                </a:gridCol>
                <a:gridCol w="2176553">
                  <a:extLst>
                    <a:ext uri="{9D8B030D-6E8A-4147-A177-3AD203B41FA5}">
                      <a16:colId xmlns:a16="http://schemas.microsoft.com/office/drawing/2014/main" val="1332165816"/>
                    </a:ext>
                  </a:extLst>
                </a:gridCol>
                <a:gridCol w="2176553">
                  <a:extLst>
                    <a:ext uri="{9D8B030D-6E8A-4147-A177-3AD203B41FA5}">
                      <a16:colId xmlns:a16="http://schemas.microsoft.com/office/drawing/2014/main" val="4071138271"/>
                    </a:ext>
                  </a:extLst>
                </a:gridCol>
                <a:gridCol w="949479">
                  <a:extLst>
                    <a:ext uri="{9D8B030D-6E8A-4147-A177-3AD203B41FA5}">
                      <a16:colId xmlns:a16="http://schemas.microsoft.com/office/drawing/2014/main" val="1401959213"/>
                    </a:ext>
                  </a:extLst>
                </a:gridCol>
              </a:tblGrid>
              <a:tr h="513792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年度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（応札年度）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2040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807794"/>
                  </a:ext>
                </a:extLst>
              </a:tr>
              <a:tr h="17899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＜電源＞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発電所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号機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806145"/>
                  </a:ext>
                </a:extLst>
              </a:tr>
              <a:tr h="104661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＜燃料種＞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燃料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（例：アンモニア、水素</a:t>
                      </a:r>
                      <a:endParaRPr kumimoji="1" lang="en-US" altLang="ja-JP" sz="8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、バイオマス）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103451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794F85-0B79-9D2A-6BE0-CFE1065787F1}"/>
              </a:ext>
            </a:extLst>
          </p:cNvPr>
          <p:cNvSpPr txBox="1"/>
          <p:nvPr/>
        </p:nvSpPr>
        <p:spPr>
          <a:xfrm>
            <a:off x="2665834" y="254742"/>
            <a:ext cx="52245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発電所　号機の脱炭素化ロードマップ</a:t>
            </a:r>
            <a:endParaRPr kumimoji="0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F3DC8B7-6466-B18B-1387-0FBC9C1205A0}"/>
              </a:ext>
            </a:extLst>
          </p:cNvPr>
          <p:cNvSpPr/>
          <p:nvPr/>
        </p:nvSpPr>
        <p:spPr bwMode="auto">
          <a:xfrm>
            <a:off x="7018741" y="492439"/>
            <a:ext cx="2696119" cy="66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r"/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　月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応札事業者名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13D8E11-5594-8EB9-B0BD-A107694A7D52}"/>
              </a:ext>
            </a:extLst>
          </p:cNvPr>
          <p:cNvSpPr/>
          <p:nvPr/>
        </p:nvSpPr>
        <p:spPr bwMode="auto">
          <a:xfrm>
            <a:off x="222319" y="4522326"/>
            <a:ext cx="9354835" cy="660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0"/>
          <a:lstStyle/>
          <a:p>
            <a:r>
              <a:rPr lang="ja-JP" altLang="en-US" sz="1200" i="0" u="none" strike="noStrike" baseline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＜前提条件＞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427844-0BF9-1E8C-154D-044083F8A2EA}"/>
              </a:ext>
            </a:extLst>
          </p:cNvPr>
          <p:cNvSpPr txBox="1"/>
          <p:nvPr/>
        </p:nvSpPr>
        <p:spPr>
          <a:xfrm>
            <a:off x="204257" y="5218347"/>
            <a:ext cx="951060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注）以下の５つの項目は最低限記載すること。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・落札電源に係る建設工事の期間（環境アセスの期間を含む）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・各段階での脱炭素化技術、脱炭素比率、各脱炭素比率での運転開始時期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</a:p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・脱炭素比率を向上させる改修投資を行う場合の長期脱炭素電源オークションでの落札の時期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・使用する脱炭素燃料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水素・アンモニアはグレー・ブルー・グリーンの種別を含む。合成メタンは原料となる水素のグレー・ブルー・グリーンの種別を含む。なお、合成メタンは、原料となる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の情報（調達先、回収方法等）についても、今後の政策動向によっては、記載を求める場合があります。）</a:t>
            </a:r>
          </a:p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・前提条件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7C6E16-D452-49A8-BD05-8AA8A8CA9DA8}"/>
              </a:ext>
            </a:extLst>
          </p:cNvPr>
          <p:cNvSpPr txBox="1"/>
          <p:nvPr/>
        </p:nvSpPr>
        <p:spPr>
          <a:xfrm>
            <a:off x="222319" y="209981"/>
            <a:ext cx="7889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608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5">
            <a:extLst>
              <a:ext uri="{FF2B5EF4-FFF2-40B4-BE49-F238E27FC236}">
                <a16:creationId xmlns:a16="http://schemas.microsoft.com/office/drawing/2014/main" id="{36DE2AF3-64B7-42B2-BF5F-56C275904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358435"/>
              </p:ext>
            </p:extLst>
          </p:nvPr>
        </p:nvGraphicFramePr>
        <p:xfrm>
          <a:off x="93197" y="888999"/>
          <a:ext cx="9747029" cy="4586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068">
                  <a:extLst>
                    <a:ext uri="{9D8B030D-6E8A-4147-A177-3AD203B41FA5}">
                      <a16:colId xmlns:a16="http://schemas.microsoft.com/office/drawing/2014/main" val="541554407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84304701"/>
                    </a:ext>
                  </a:extLst>
                </a:gridCol>
                <a:gridCol w="2223167">
                  <a:extLst>
                    <a:ext uri="{9D8B030D-6E8A-4147-A177-3AD203B41FA5}">
                      <a16:colId xmlns:a16="http://schemas.microsoft.com/office/drawing/2014/main" val="1605119683"/>
                    </a:ext>
                  </a:extLst>
                </a:gridCol>
                <a:gridCol w="2223167">
                  <a:extLst>
                    <a:ext uri="{9D8B030D-6E8A-4147-A177-3AD203B41FA5}">
                      <a16:colId xmlns:a16="http://schemas.microsoft.com/office/drawing/2014/main" val="1332165816"/>
                    </a:ext>
                  </a:extLst>
                </a:gridCol>
                <a:gridCol w="2223167">
                  <a:extLst>
                    <a:ext uri="{9D8B030D-6E8A-4147-A177-3AD203B41FA5}">
                      <a16:colId xmlns:a16="http://schemas.microsoft.com/office/drawing/2014/main" val="407113827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1401959213"/>
                    </a:ext>
                  </a:extLst>
                </a:gridCol>
              </a:tblGrid>
              <a:tr h="324943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（応札年度）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2040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807794"/>
                  </a:ext>
                </a:extLst>
              </a:tr>
              <a:tr h="210686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＜電源＞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発電所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１号機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806145"/>
                  </a:ext>
                </a:extLst>
              </a:tr>
              <a:tr h="100102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200" kern="120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A</a:t>
                      </a:r>
                      <a:r>
                        <a:rPr kumimoji="1" lang="ja-JP" altLang="en-US" sz="1200" kern="120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発電所</a:t>
                      </a:r>
                      <a:endParaRPr kumimoji="1" lang="en-US" altLang="ja-JP" sz="1200" kern="120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kumimoji="1" lang="ja-JP" altLang="en-US" sz="1200" kern="120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２号機</a:t>
                      </a:r>
                      <a:endParaRPr kumimoji="1" lang="en-US" altLang="ja-JP" sz="1200" kern="120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568492"/>
                  </a:ext>
                </a:extLst>
              </a:tr>
              <a:tr h="106675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＜燃料種＞</a:t>
                      </a:r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アンモニア</a:t>
                      </a:r>
                      <a:endParaRPr kumimoji="1" lang="ja-JP" altLang="en-US" sz="8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103451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29C965D-56FA-4C16-A8A4-E820D0577259}"/>
              </a:ext>
            </a:extLst>
          </p:cNvPr>
          <p:cNvSpPr/>
          <p:nvPr/>
        </p:nvSpPr>
        <p:spPr bwMode="auto">
          <a:xfrm>
            <a:off x="133025" y="5540914"/>
            <a:ext cx="9354835" cy="660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r>
              <a:rPr lang="ja-JP" altLang="en-US" sz="120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＜前提条件＞</a:t>
            </a:r>
          </a:p>
          <a:p>
            <a:r>
              <a:rPr lang="ja-JP" altLang="en-US" sz="1200" i="0" u="none" strike="noStrike" baseline="0" dirty="0">
                <a:latin typeface="Wingdings" panose="05000000000000000000" pitchFamily="2" charset="2"/>
                <a:ea typeface="Meiryo UI" panose="020B0604030504040204" pitchFamily="50" charset="-128"/>
              </a:rPr>
              <a:t>長期脱炭素電源オークションでの落札や、燃料費回収のための制度の適用を通じた、</a:t>
            </a:r>
            <a:r>
              <a:rPr lang="ja-JP" altLang="en-US" sz="120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適切な投資回収の確保</a:t>
            </a:r>
            <a:endParaRPr lang="en-US" altLang="ja-JP" sz="1200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i="0" u="none" strike="noStrike" baseline="0" dirty="0">
                <a:latin typeface="Wingdings" panose="05000000000000000000" pitchFamily="2" charset="2"/>
                <a:ea typeface="Meiryo UI" panose="020B0604030504040204" pitchFamily="50" charset="-128"/>
              </a:rPr>
              <a:t>追加投資を行うにあたっての脱炭素化のための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技術開発の実現及び実証試験の成功</a:t>
            </a:r>
            <a:endParaRPr lang="ja-JP" altLang="en-US" sz="1200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21A889C-0F76-4A20-908E-6901077E9E9A}"/>
              </a:ext>
            </a:extLst>
          </p:cNvPr>
          <p:cNvSpPr/>
          <p:nvPr/>
        </p:nvSpPr>
        <p:spPr bwMode="auto">
          <a:xfrm>
            <a:off x="1853429" y="2058818"/>
            <a:ext cx="138796" cy="13637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89D0057-1D27-45FC-99E7-45C52884DC26}"/>
              </a:ext>
            </a:extLst>
          </p:cNvPr>
          <p:cNvSpPr txBox="1"/>
          <p:nvPr/>
        </p:nvSpPr>
        <p:spPr>
          <a:xfrm>
            <a:off x="1010364" y="1383773"/>
            <a:ext cx="19991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長期脱炭素電源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オークション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で落札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矢印: 五方向 14">
            <a:extLst>
              <a:ext uri="{FF2B5EF4-FFF2-40B4-BE49-F238E27FC236}">
                <a16:creationId xmlns:a16="http://schemas.microsoft.com/office/drawing/2014/main" id="{5C1A9182-52E2-4F67-881E-62731638D0ED}"/>
              </a:ext>
            </a:extLst>
          </p:cNvPr>
          <p:cNvSpPr/>
          <p:nvPr/>
        </p:nvSpPr>
        <p:spPr bwMode="auto">
          <a:xfrm>
            <a:off x="2552020" y="2076267"/>
            <a:ext cx="1285455" cy="404807"/>
          </a:xfrm>
          <a:prstGeom prst="homePlat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改修工事</a:t>
            </a:r>
            <a:endParaRPr kumimoji="0" lang="en-US" altLang="ja-JP" sz="11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90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90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0" lang="ja-JP" altLang="en-US" sz="90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0" lang="en-US" altLang="ja-JP" sz="900">
                <a:latin typeface="Meiryo UI" panose="020B0604030504040204" pitchFamily="50" charset="-128"/>
                <a:ea typeface="Meiryo UI" panose="020B0604030504040204" pitchFamily="50" charset="-128"/>
              </a:rPr>
              <a:t>2027</a:t>
            </a:r>
            <a:r>
              <a:rPr kumimoji="0" lang="ja-JP" altLang="en-US" sz="90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6" name="矢印: 五方向 15">
            <a:extLst>
              <a:ext uri="{FF2B5EF4-FFF2-40B4-BE49-F238E27FC236}">
                <a16:creationId xmlns:a16="http://schemas.microsoft.com/office/drawing/2014/main" id="{58DD5335-74E1-4EB0-8A4C-691834B6B9BD}"/>
              </a:ext>
            </a:extLst>
          </p:cNvPr>
          <p:cNvSpPr/>
          <p:nvPr/>
        </p:nvSpPr>
        <p:spPr bwMode="auto">
          <a:xfrm>
            <a:off x="3829050" y="2689179"/>
            <a:ext cx="1306281" cy="555201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アンモニア</a:t>
            </a:r>
            <a:r>
              <a:rPr kumimoji="0"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％混焼</a:t>
            </a:r>
            <a:endParaRPr kumimoji="0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の運転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89D2B38B-C21B-454A-B9A2-55B50C2F461C}"/>
              </a:ext>
            </a:extLst>
          </p:cNvPr>
          <p:cNvSpPr/>
          <p:nvPr/>
        </p:nvSpPr>
        <p:spPr bwMode="auto">
          <a:xfrm>
            <a:off x="4311834" y="2051683"/>
            <a:ext cx="138796" cy="13637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CFFD070-A157-4194-AD50-3C54A1246996}"/>
              </a:ext>
            </a:extLst>
          </p:cNvPr>
          <p:cNvSpPr txBox="1"/>
          <p:nvPr/>
        </p:nvSpPr>
        <p:spPr>
          <a:xfrm>
            <a:off x="2894925" y="1418818"/>
            <a:ext cx="27904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年代後半</a:t>
            </a:r>
            <a:endParaRPr kumimoji="1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混焼率</a:t>
            </a:r>
            <a:r>
              <a:rPr kumimoji="1"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％にするための改修投資に係る</a:t>
            </a:r>
            <a:endParaRPr kumimoji="1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長期脱炭素電源オークションでの落札</a:t>
            </a:r>
            <a:endParaRPr kumimoji="1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矢印: 五方向 20">
            <a:extLst>
              <a:ext uri="{FF2B5EF4-FFF2-40B4-BE49-F238E27FC236}">
                <a16:creationId xmlns:a16="http://schemas.microsoft.com/office/drawing/2014/main" id="{8E8B879D-129F-4E7C-A458-D1CE3B514B65}"/>
              </a:ext>
            </a:extLst>
          </p:cNvPr>
          <p:cNvSpPr/>
          <p:nvPr/>
        </p:nvSpPr>
        <p:spPr bwMode="auto">
          <a:xfrm>
            <a:off x="4458367" y="2074873"/>
            <a:ext cx="676966" cy="415932"/>
          </a:xfrm>
          <a:prstGeom prst="homePlat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改修</a:t>
            </a:r>
            <a:endParaRPr kumimoji="0" lang="en-US" altLang="ja-JP" sz="11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100">
                <a:latin typeface="Meiryo UI" panose="020B0604030504040204" pitchFamily="50" charset="-128"/>
                <a:ea typeface="Meiryo UI" panose="020B0604030504040204" pitchFamily="50" charset="-128"/>
              </a:rPr>
              <a:t>工事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D4397633-F5AD-4D48-96C5-FECF44DEC738}"/>
              </a:ext>
            </a:extLst>
          </p:cNvPr>
          <p:cNvCxnSpPr>
            <a:cxnSpLocks/>
            <a:stCxn id="15" idx="3"/>
          </p:cNvCxnSpPr>
          <p:nvPr/>
        </p:nvCxnSpPr>
        <p:spPr>
          <a:xfrm flipH="1">
            <a:off x="3829048" y="2278671"/>
            <a:ext cx="8427" cy="407431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4E9C3D17-601D-4107-A57A-F0F520818A55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5135333" y="2282839"/>
            <a:ext cx="2978" cy="40634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51BE6FA-67F2-407E-9D4E-5A837B1188E9}"/>
              </a:ext>
            </a:extLst>
          </p:cNvPr>
          <p:cNvSpPr txBox="1"/>
          <p:nvPr/>
        </p:nvSpPr>
        <p:spPr>
          <a:xfrm>
            <a:off x="3777257" y="2330461"/>
            <a:ext cx="11590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000">
                <a:latin typeface="Meiryo UI" panose="020B0604030504040204" pitchFamily="50" charset="-128"/>
                <a:ea typeface="Meiryo UI" panose="020B0604030504040204" pitchFamily="50" charset="-128"/>
              </a:rPr>
              <a:t>運転開始</a:t>
            </a:r>
            <a:endParaRPr kumimoji="1" lang="en-US" altLang="ja-JP" sz="10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>
                <a:latin typeface="Meiryo UI" panose="020B0604030504040204" pitchFamily="50" charset="-128"/>
                <a:ea typeface="Meiryo UI" panose="020B0604030504040204" pitchFamily="50" charset="-128"/>
              </a:rPr>
              <a:t>2028</a:t>
            </a:r>
            <a:r>
              <a:rPr kumimoji="1" lang="ja-JP" altLang="en-US" sz="100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1" lang="en-US" altLang="ja-JP" sz="1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6BDEE5F-1E3E-4A71-AD1B-EF920E99475C}"/>
              </a:ext>
            </a:extLst>
          </p:cNvPr>
          <p:cNvSpPr txBox="1"/>
          <p:nvPr/>
        </p:nvSpPr>
        <p:spPr>
          <a:xfrm>
            <a:off x="5114503" y="2320655"/>
            <a:ext cx="12341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000">
                <a:latin typeface="Meiryo UI" panose="020B0604030504040204" pitchFamily="50" charset="-128"/>
                <a:ea typeface="Meiryo UI" panose="020B0604030504040204" pitchFamily="50" charset="-128"/>
              </a:rPr>
              <a:t>運転開始</a:t>
            </a:r>
            <a:endParaRPr kumimoji="1" lang="en-US" altLang="ja-JP" sz="10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000">
                <a:latin typeface="Meiryo UI" panose="020B0604030504040204" pitchFamily="50" charset="-128"/>
                <a:ea typeface="Meiryo UI" panose="020B0604030504040204" pitchFamily="50" charset="-128"/>
              </a:rPr>
              <a:t>年代前半</a:t>
            </a:r>
            <a:endParaRPr kumimoji="1" lang="en-US" altLang="ja-JP" sz="1000" baseline="30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60052766-E53A-4AED-9596-CD67BEE909CD}"/>
              </a:ext>
            </a:extLst>
          </p:cNvPr>
          <p:cNvSpPr/>
          <p:nvPr/>
        </p:nvSpPr>
        <p:spPr bwMode="auto">
          <a:xfrm>
            <a:off x="6369750" y="2055067"/>
            <a:ext cx="138796" cy="13637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0380FD4-378A-4DCD-BAC1-7281A2F7B8BE}"/>
              </a:ext>
            </a:extLst>
          </p:cNvPr>
          <p:cNvSpPr txBox="1"/>
          <p:nvPr/>
        </p:nvSpPr>
        <p:spPr>
          <a:xfrm>
            <a:off x="5557484" y="1428776"/>
            <a:ext cx="26567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年代後半</a:t>
            </a:r>
            <a:endParaRPr kumimoji="1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専焼化のための建て替え投資に係る</a:t>
            </a:r>
            <a:endParaRPr kumimoji="1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長期脱炭素電源オークションでの落札</a:t>
            </a:r>
            <a:endParaRPr kumimoji="1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矢印: 五方向 38">
            <a:extLst>
              <a:ext uri="{FF2B5EF4-FFF2-40B4-BE49-F238E27FC236}">
                <a16:creationId xmlns:a16="http://schemas.microsoft.com/office/drawing/2014/main" id="{63840E2B-B40F-49D9-93BA-D32CBECD2621}"/>
              </a:ext>
            </a:extLst>
          </p:cNvPr>
          <p:cNvSpPr/>
          <p:nvPr/>
        </p:nvSpPr>
        <p:spPr bwMode="auto">
          <a:xfrm>
            <a:off x="8314364" y="3765723"/>
            <a:ext cx="1347460" cy="545415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アンモニア専焼</a:t>
            </a:r>
            <a:endParaRPr kumimoji="0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の運転</a:t>
            </a:r>
          </a:p>
        </p:txBody>
      </p:sp>
      <p:sp>
        <p:nvSpPr>
          <p:cNvPr id="41" name="矢印: 五方向 40">
            <a:extLst>
              <a:ext uri="{FF2B5EF4-FFF2-40B4-BE49-F238E27FC236}">
                <a16:creationId xmlns:a16="http://schemas.microsoft.com/office/drawing/2014/main" id="{B7CE9815-3162-47C4-8B9A-893AA7A02985}"/>
              </a:ext>
            </a:extLst>
          </p:cNvPr>
          <p:cNvSpPr/>
          <p:nvPr/>
        </p:nvSpPr>
        <p:spPr bwMode="auto">
          <a:xfrm>
            <a:off x="7176937" y="3747745"/>
            <a:ext cx="1127284" cy="563393"/>
          </a:xfrm>
          <a:prstGeom prst="homePlat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建設工事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4DDAD64-EF13-4D66-BF0A-3B3E33DB7639}"/>
              </a:ext>
            </a:extLst>
          </p:cNvPr>
          <p:cNvSpPr txBox="1"/>
          <p:nvPr/>
        </p:nvSpPr>
        <p:spPr>
          <a:xfrm>
            <a:off x="8214239" y="3407941"/>
            <a:ext cx="9709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000">
                <a:latin typeface="Meiryo UI" panose="020B0604030504040204" pitchFamily="50" charset="-128"/>
                <a:ea typeface="Meiryo UI" panose="020B0604030504040204" pitchFamily="50" charset="-128"/>
              </a:rPr>
              <a:t>運転開始</a:t>
            </a:r>
            <a:endParaRPr kumimoji="1" lang="en-US" altLang="ja-JP" sz="10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>
                <a:latin typeface="Meiryo UI" panose="020B0604030504040204" pitchFamily="50" charset="-128"/>
                <a:ea typeface="Meiryo UI" panose="020B0604030504040204" pitchFamily="50" charset="-128"/>
              </a:rPr>
              <a:t>2040</a:t>
            </a:r>
            <a:r>
              <a:rPr kumimoji="1" lang="ja-JP" altLang="en-US" sz="1000">
                <a:latin typeface="Meiryo UI" panose="020B0604030504040204" pitchFamily="50" charset="-128"/>
                <a:ea typeface="Meiryo UI" panose="020B0604030504040204" pitchFamily="50" charset="-128"/>
              </a:rPr>
              <a:t>年代</a:t>
            </a:r>
            <a:endParaRPr kumimoji="1" lang="en-US" altLang="ja-JP" sz="1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矢印: 五方向 43">
            <a:extLst>
              <a:ext uri="{FF2B5EF4-FFF2-40B4-BE49-F238E27FC236}">
                <a16:creationId xmlns:a16="http://schemas.microsoft.com/office/drawing/2014/main" id="{DED881D2-7A3E-4298-8616-8F534621686C}"/>
              </a:ext>
            </a:extLst>
          </p:cNvPr>
          <p:cNvSpPr/>
          <p:nvPr/>
        </p:nvSpPr>
        <p:spPr bwMode="auto">
          <a:xfrm>
            <a:off x="3837475" y="4508960"/>
            <a:ext cx="1027488" cy="411821"/>
          </a:xfrm>
          <a:prstGeom prst="homePlat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グレーアンモニア</a:t>
            </a:r>
          </a:p>
        </p:txBody>
      </p:sp>
      <p:sp>
        <p:nvSpPr>
          <p:cNvPr id="45" name="矢印: 五方向 44">
            <a:extLst>
              <a:ext uri="{FF2B5EF4-FFF2-40B4-BE49-F238E27FC236}">
                <a16:creationId xmlns:a16="http://schemas.microsoft.com/office/drawing/2014/main" id="{50869144-FB9D-473C-9288-C610B36D5F39}"/>
              </a:ext>
            </a:extLst>
          </p:cNvPr>
          <p:cNvSpPr/>
          <p:nvPr/>
        </p:nvSpPr>
        <p:spPr bwMode="auto">
          <a:xfrm>
            <a:off x="4864963" y="4523746"/>
            <a:ext cx="2513053" cy="400112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ブルーアンモニア</a:t>
            </a:r>
          </a:p>
        </p:txBody>
      </p:sp>
      <p:sp>
        <p:nvSpPr>
          <p:cNvPr id="46" name="矢印: 五方向 45">
            <a:extLst>
              <a:ext uri="{FF2B5EF4-FFF2-40B4-BE49-F238E27FC236}">
                <a16:creationId xmlns:a16="http://schemas.microsoft.com/office/drawing/2014/main" id="{9FE84650-6A2F-48C1-B8B3-734A4D966874}"/>
              </a:ext>
            </a:extLst>
          </p:cNvPr>
          <p:cNvSpPr/>
          <p:nvPr/>
        </p:nvSpPr>
        <p:spPr bwMode="auto">
          <a:xfrm>
            <a:off x="7378016" y="4523745"/>
            <a:ext cx="2400984" cy="400111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グリーンアンモニア</a:t>
            </a: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E2721D5F-D4FB-40E5-A817-6090184A3BD7}"/>
              </a:ext>
            </a:extLst>
          </p:cNvPr>
          <p:cNvCxnSpPr>
            <a:cxnSpLocks/>
            <a:stCxn id="37" idx="4"/>
          </p:cNvCxnSpPr>
          <p:nvPr/>
        </p:nvCxnSpPr>
        <p:spPr>
          <a:xfrm>
            <a:off x="6439148" y="2191438"/>
            <a:ext cx="0" cy="1556307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矢印: 五方向 27">
            <a:extLst>
              <a:ext uri="{FF2B5EF4-FFF2-40B4-BE49-F238E27FC236}">
                <a16:creationId xmlns:a16="http://schemas.microsoft.com/office/drawing/2014/main" id="{A8F256CC-9BA0-45A8-B6BA-87F447209DE8}"/>
              </a:ext>
            </a:extLst>
          </p:cNvPr>
          <p:cNvSpPr/>
          <p:nvPr/>
        </p:nvSpPr>
        <p:spPr bwMode="auto">
          <a:xfrm>
            <a:off x="5145380" y="2701724"/>
            <a:ext cx="3179642" cy="548729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アンモニア</a:t>
            </a:r>
            <a:r>
              <a:rPr kumimoji="0"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％混焼</a:t>
            </a:r>
            <a:endParaRPr kumimoji="0"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の運転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DE9900E-D39B-4FC3-8A30-4932E55FF5A4}"/>
              </a:ext>
            </a:extLst>
          </p:cNvPr>
          <p:cNvSpPr txBox="1"/>
          <p:nvPr/>
        </p:nvSpPr>
        <p:spPr>
          <a:xfrm>
            <a:off x="3785476" y="4976828"/>
            <a:ext cx="61205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燃料を変更する場合は、その方法を具体的に記載</a:t>
            </a:r>
            <a:endParaRPr lang="en-US" altLang="ja-JP" sz="1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 indent="-182563"/>
            <a:r>
              <a:rPr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既設火力のバイオマス専焼にするための改修案件の場合は、バイオマス燃料の混焼率を記載。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3D49747-C3D0-40E2-A474-ABB5B01E7BB4}"/>
              </a:ext>
            </a:extLst>
          </p:cNvPr>
          <p:cNvCxnSpPr>
            <a:cxnSpLocks/>
          </p:cNvCxnSpPr>
          <p:nvPr/>
        </p:nvCxnSpPr>
        <p:spPr>
          <a:xfrm>
            <a:off x="3837475" y="3235805"/>
            <a:ext cx="0" cy="1266003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矢印: 五方向 34">
            <a:extLst>
              <a:ext uri="{FF2B5EF4-FFF2-40B4-BE49-F238E27FC236}">
                <a16:creationId xmlns:a16="http://schemas.microsoft.com/office/drawing/2014/main" id="{38BD1BE7-FF2F-4059-9388-53E96A655B77}"/>
              </a:ext>
            </a:extLst>
          </p:cNvPr>
          <p:cNvSpPr/>
          <p:nvPr/>
        </p:nvSpPr>
        <p:spPr bwMode="auto">
          <a:xfrm>
            <a:off x="2009687" y="2074872"/>
            <a:ext cx="532189" cy="404807"/>
          </a:xfrm>
          <a:prstGeom prst="homePlat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環境</a:t>
            </a:r>
            <a:endParaRPr kumimoji="0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アセス</a:t>
            </a:r>
            <a:endParaRPr kumimoji="0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0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0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0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40" name="矢印: 五方向 39">
            <a:extLst>
              <a:ext uri="{FF2B5EF4-FFF2-40B4-BE49-F238E27FC236}">
                <a16:creationId xmlns:a16="http://schemas.microsoft.com/office/drawing/2014/main" id="{EA29AB30-1E1D-422F-B36F-48C606F951A4}"/>
              </a:ext>
            </a:extLst>
          </p:cNvPr>
          <p:cNvSpPr/>
          <p:nvPr/>
        </p:nvSpPr>
        <p:spPr bwMode="auto">
          <a:xfrm>
            <a:off x="6439148" y="3746501"/>
            <a:ext cx="737787" cy="553408"/>
          </a:xfrm>
          <a:prstGeom prst="homePlate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rtlCol="0" anchor="ctr" anchorCtr="0"/>
          <a:lstStyle/>
          <a:p>
            <a:pPr algn="ctr"/>
            <a:r>
              <a:rPr kumimoji="0" lang="ja-JP" altLang="en-US" sz="1050">
                <a:latin typeface="Meiryo UI" panose="020B0604030504040204" pitchFamily="50" charset="-128"/>
                <a:ea typeface="Meiryo UI" panose="020B0604030504040204" pitchFamily="50" charset="-128"/>
              </a:rPr>
              <a:t>環境</a:t>
            </a:r>
            <a:endParaRPr kumimoji="0" lang="en-US" altLang="ja-JP" sz="105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050">
                <a:latin typeface="Meiryo UI" panose="020B0604030504040204" pitchFamily="50" charset="-128"/>
                <a:ea typeface="Meiryo UI" panose="020B0604030504040204" pitchFamily="50" charset="-128"/>
              </a:rPr>
              <a:t>アセス</a:t>
            </a:r>
            <a:endParaRPr kumimoji="0" lang="en-US" altLang="ja-JP" sz="105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32C69C2-4CB8-448B-924B-9FC68EADC12D}"/>
              </a:ext>
            </a:extLst>
          </p:cNvPr>
          <p:cNvSpPr txBox="1"/>
          <p:nvPr/>
        </p:nvSpPr>
        <p:spPr>
          <a:xfrm>
            <a:off x="0" y="6256487"/>
            <a:ext cx="96506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indent="-266700"/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供給力提供開始年度は、具体的な年度で記載。次回以降の応札時点や供給力提供開始時点は、具体年度の明示は困難なため、「○○年代前半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後半、○○年代、○○年～○○年」の形で記載　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矢印の色使いは、上記と同様とすること（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LNG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専焼の期間は、白色とすること）。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上記は、アンモニア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％混焼からスタートする場合のイメージ。脱炭素化のシナリオは、複数シナリオを記載することも可。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794F85-0B79-9D2A-6BE0-CFE1065787F1}"/>
              </a:ext>
            </a:extLst>
          </p:cNvPr>
          <p:cNvSpPr txBox="1"/>
          <p:nvPr/>
        </p:nvSpPr>
        <p:spPr>
          <a:xfrm>
            <a:off x="2293558" y="120532"/>
            <a:ext cx="52245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1600">
                <a:latin typeface="Meiryo UI" panose="020B0604030504040204" pitchFamily="50" charset="-128"/>
                <a:ea typeface="Meiryo UI" panose="020B0604030504040204" pitchFamily="50" charset="-128"/>
              </a:rPr>
              <a:t>●●発電所●号機の脱炭素化ロードマップ</a:t>
            </a:r>
            <a:endParaRPr kumimoji="0" lang="en-US" altLang="ja-JP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F3DC8B7-6466-B18B-1387-0FBC9C1205A0}"/>
              </a:ext>
            </a:extLst>
          </p:cNvPr>
          <p:cNvSpPr/>
          <p:nvPr/>
        </p:nvSpPr>
        <p:spPr bwMode="auto">
          <a:xfrm>
            <a:off x="8013856" y="224128"/>
            <a:ext cx="1824518" cy="66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r"/>
            <a:r>
              <a:rPr kumimoji="0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年●月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●●株式会社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216688-21E7-8645-37EE-5C7D37EAC174}"/>
              </a:ext>
            </a:extLst>
          </p:cNvPr>
          <p:cNvSpPr txBox="1"/>
          <p:nvPr/>
        </p:nvSpPr>
        <p:spPr>
          <a:xfrm>
            <a:off x="-131622" y="14433"/>
            <a:ext cx="16852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ja-JP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（記載例）</a:t>
            </a:r>
            <a:endParaRPr kumimoji="0" lang="en-US" altLang="ja-JP" sz="1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57987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556</Words>
  <Application>Microsoft Office PowerPoint</Application>
  <PresentationFormat>A4 210 x 297 mm</PresentationFormat>
  <Paragraphs>93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2024-06-19T00:21:12Z</dcterms:created>
  <dcterms:modified xsi:type="dcterms:W3CDTF">2024-07-10T09:28:14Z</dcterms:modified>
</cp:coreProperties>
</file>