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971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koto Shimizu" initials="Mak" lastIdx="2" clrIdx="0">
    <p:extLst>
      <p:ext uri="{19B8F6BF-5375-455C-9EA6-DF929625EA0E}">
        <p15:presenceInfo xmlns:p15="http://schemas.microsoft.com/office/powerpoint/2012/main" userId="Makoto Shimizu" providerId="None"/>
      </p:ext>
    </p:extLst>
  </p:cmAuthor>
  <p:cmAuthor id="2" name="三宅" initials="W" lastIdx="1" clrIdx="1">
    <p:extLst>
      <p:ext uri="{19B8F6BF-5375-455C-9EA6-DF929625EA0E}">
        <p15:presenceInfo xmlns:p15="http://schemas.microsoft.com/office/powerpoint/2012/main" userId="三宅" providerId="None"/>
      </p:ext>
    </p:extLst>
  </p:cmAuthor>
  <p:cmAuthor id="3" name="三野 翔平" initials="三野" lastIdx="2" clrIdx="2">
    <p:extLst>
      <p:ext uri="{19B8F6BF-5375-455C-9EA6-DF929625EA0E}">
        <p15:presenceInfo xmlns:p15="http://schemas.microsoft.com/office/powerpoint/2012/main" userId="S::mitsuno-shohei@meti.go.jp::3c64be65-1bc3-4269-b058-1a450eb45542" providerId="AD"/>
      </p:ext>
    </p:extLst>
  </p:cmAuthor>
  <p:cmAuthor id="4" name="N.Yamato" initials="Y" lastIdx="1" clrIdx="3">
    <p:extLst>
      <p:ext uri="{19B8F6BF-5375-455C-9EA6-DF929625EA0E}">
        <p15:presenceInfo xmlns:p15="http://schemas.microsoft.com/office/powerpoint/2012/main" userId="N.Yamat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0000FF"/>
    <a:srgbClr val="FF9999"/>
    <a:srgbClr val="99FF99"/>
    <a:srgbClr val="0064C8"/>
    <a:srgbClr val="A6A6A6"/>
    <a:srgbClr val="FFFF66"/>
    <a:srgbClr val="99D6EC"/>
    <a:srgbClr val="01016B"/>
    <a:srgbClr val="EBF6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1272" y="78"/>
      </p:cViewPr>
      <p:guideLst>
        <p:guide orient="horz" pos="414"/>
        <p:guide pos="12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08"/>
        <p:guide pos="21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1"/>
            <a:ext cx="2918831" cy="493317"/>
          </a:xfrm>
          <a:prstGeom prst="rect">
            <a:avLst/>
          </a:prstGeom>
        </p:spPr>
        <p:txBody>
          <a:bodyPr vert="horz" lIns="91231" tIns="45615" rIns="91231" bIns="4561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82" y="11"/>
            <a:ext cx="2918831" cy="493317"/>
          </a:xfrm>
          <a:prstGeom prst="rect">
            <a:avLst/>
          </a:prstGeom>
        </p:spPr>
        <p:txBody>
          <a:bodyPr vert="horz" lIns="91231" tIns="45615" rIns="91231" bIns="45615" rtlCol="0"/>
          <a:lstStyle>
            <a:lvl1pPr algn="r">
              <a:defRPr sz="1300"/>
            </a:lvl1pPr>
          </a:lstStyle>
          <a:p>
            <a:r>
              <a:rPr lang="ja-JP" altLang="en-US" sz="140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371296"/>
            <a:ext cx="2918831" cy="493317"/>
          </a:xfrm>
          <a:prstGeom prst="rect">
            <a:avLst/>
          </a:prstGeom>
        </p:spPr>
        <p:txBody>
          <a:bodyPr vert="horz" lIns="91231" tIns="45615" rIns="91231" bIns="4561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82" y="9371296"/>
            <a:ext cx="2918831" cy="493317"/>
          </a:xfrm>
          <a:prstGeom prst="rect">
            <a:avLst/>
          </a:prstGeom>
        </p:spPr>
        <p:txBody>
          <a:bodyPr vert="horz" lIns="91231" tIns="45615" rIns="91231" bIns="45615" rtlCol="0" anchor="b"/>
          <a:lstStyle>
            <a:lvl1pPr algn="r">
              <a:defRPr sz="13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1"/>
            <a:ext cx="2918831" cy="493317"/>
          </a:xfrm>
          <a:prstGeom prst="rect">
            <a:avLst/>
          </a:prstGeom>
        </p:spPr>
        <p:txBody>
          <a:bodyPr vert="horz" lIns="91231" tIns="45615" rIns="91231" bIns="4561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82" y="11"/>
            <a:ext cx="2918831" cy="493317"/>
          </a:xfrm>
          <a:prstGeom prst="rect">
            <a:avLst/>
          </a:prstGeom>
        </p:spPr>
        <p:txBody>
          <a:bodyPr vert="horz" lIns="91231" tIns="45615" rIns="91231" bIns="45615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/>
              <a:t>機密性○</a:t>
            </a:r>
            <a:endParaRPr lang="en-US" altLang="ja-JP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31" tIns="45615" rIns="91231" bIns="456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3"/>
            <a:ext cx="5388610" cy="4439841"/>
          </a:xfrm>
          <a:prstGeom prst="rect">
            <a:avLst/>
          </a:prstGeom>
        </p:spPr>
        <p:txBody>
          <a:bodyPr vert="horz" lIns="91231" tIns="45615" rIns="91231" bIns="4561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96"/>
            <a:ext cx="2918831" cy="493317"/>
          </a:xfrm>
          <a:prstGeom prst="rect">
            <a:avLst/>
          </a:prstGeom>
        </p:spPr>
        <p:txBody>
          <a:bodyPr vert="horz" lIns="91231" tIns="45615" rIns="91231" bIns="4561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82" y="9371296"/>
            <a:ext cx="2918831" cy="493317"/>
          </a:xfrm>
          <a:prstGeom prst="rect">
            <a:avLst/>
          </a:prstGeom>
        </p:spPr>
        <p:txBody>
          <a:bodyPr vert="horz" lIns="91231" tIns="45615" rIns="91231" bIns="45615" rtlCol="0" anchor="b"/>
          <a:lstStyle>
            <a:lvl1pPr algn="r">
              <a:defRPr sz="13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84854-E9D7-4CC7-87F4-6186563D0787}" type="datetime1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B394-C3A6-4076-B684-4232BBB8C968}" type="datetime1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91CC9-87C6-4D44-B698-06E84D28885E}" type="datetime1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説明文（</a:t>
            </a:r>
            <a:r>
              <a:rPr kumimoji="1" lang="en-US" altLang="ja-JP"/>
              <a:t>20pt</a:t>
            </a:r>
            <a:r>
              <a:rPr kumimoji="1" lang="ja-JP" altLang="en-US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説明文（</a:t>
            </a:r>
            <a:r>
              <a:rPr kumimoji="1" lang="en-US" altLang="ja-JP"/>
              <a:t>14pt</a:t>
            </a:r>
            <a:r>
              <a:rPr kumimoji="1" lang="ja-JP" altLang="en-US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説明文（</a:t>
            </a:r>
            <a:r>
              <a:rPr kumimoji="1" lang="en-US" altLang="ja-JP"/>
              <a:t>10.5pt</a:t>
            </a:r>
            <a:r>
              <a:rPr kumimoji="1" lang="ja-JP" altLang="en-US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CDA4F396-A837-40CA-998F-C949A230659A}" type="datetime1">
              <a:rPr lang="ja-JP" altLang="en-US" smtClean="0"/>
              <a:t>2023/9/12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5">
            <a:extLst>
              <a:ext uri="{FF2B5EF4-FFF2-40B4-BE49-F238E27FC236}">
                <a16:creationId xmlns:a16="http://schemas.microsoft.com/office/drawing/2014/main" id="{36DE2AF3-64B7-42B2-BF5F-56C2759041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3486657"/>
              </p:ext>
            </p:extLst>
          </p:nvPr>
        </p:nvGraphicFramePr>
        <p:xfrm>
          <a:off x="204257" y="1136225"/>
          <a:ext cx="9497486" cy="3350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068">
                  <a:extLst>
                    <a:ext uri="{9D8B030D-6E8A-4147-A177-3AD203B41FA5}">
                      <a16:colId xmlns:a16="http://schemas.microsoft.com/office/drawing/2014/main" val="541554407"/>
                    </a:ext>
                  </a:extLst>
                </a:gridCol>
                <a:gridCol w="843280">
                  <a:extLst>
                    <a:ext uri="{9D8B030D-6E8A-4147-A177-3AD203B41FA5}">
                      <a16:colId xmlns:a16="http://schemas.microsoft.com/office/drawing/2014/main" val="2084304701"/>
                    </a:ext>
                  </a:extLst>
                </a:gridCol>
                <a:gridCol w="2176553">
                  <a:extLst>
                    <a:ext uri="{9D8B030D-6E8A-4147-A177-3AD203B41FA5}">
                      <a16:colId xmlns:a16="http://schemas.microsoft.com/office/drawing/2014/main" val="1605119683"/>
                    </a:ext>
                  </a:extLst>
                </a:gridCol>
                <a:gridCol w="2176553">
                  <a:extLst>
                    <a:ext uri="{9D8B030D-6E8A-4147-A177-3AD203B41FA5}">
                      <a16:colId xmlns:a16="http://schemas.microsoft.com/office/drawing/2014/main" val="1332165816"/>
                    </a:ext>
                  </a:extLst>
                </a:gridCol>
                <a:gridCol w="2176553">
                  <a:extLst>
                    <a:ext uri="{9D8B030D-6E8A-4147-A177-3AD203B41FA5}">
                      <a16:colId xmlns:a16="http://schemas.microsoft.com/office/drawing/2014/main" val="4071138271"/>
                    </a:ext>
                  </a:extLst>
                </a:gridCol>
                <a:gridCol w="949479">
                  <a:extLst>
                    <a:ext uri="{9D8B030D-6E8A-4147-A177-3AD203B41FA5}">
                      <a16:colId xmlns:a16="http://schemas.microsoft.com/office/drawing/2014/main" val="1401959213"/>
                    </a:ext>
                  </a:extLst>
                </a:gridCol>
              </a:tblGrid>
              <a:tr h="513792">
                <a:tc>
                  <a:txBody>
                    <a:bodyPr/>
                    <a:lstStyle/>
                    <a:p>
                      <a:endParaRPr kumimoji="1" lang="ja-JP" altLang="en-US" sz="12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年度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（応札年度）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2030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2040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2050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807794"/>
                  </a:ext>
                </a:extLst>
              </a:tr>
              <a:tr h="178997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＜電源＞</a:t>
                      </a:r>
                      <a:endParaRPr kumimoji="1" lang="en-US" altLang="ja-JP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発電所</a:t>
                      </a:r>
                      <a:endParaRPr kumimoji="1" lang="en-US" altLang="ja-JP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号機</a:t>
                      </a:r>
                      <a:endParaRPr kumimoji="1" lang="en-US" altLang="ja-JP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806145"/>
                  </a:ext>
                </a:extLst>
              </a:tr>
              <a:tr h="104661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＜燃料種＞</a:t>
                      </a:r>
                      <a:endParaRPr kumimoji="1" lang="en-US" altLang="ja-JP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endParaRPr kumimoji="1" lang="en-US" altLang="ja-JP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燃料</a:t>
                      </a:r>
                      <a:endParaRPr kumimoji="1" lang="en-US" altLang="ja-JP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8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（例：アンモニア、水素</a:t>
                      </a:r>
                      <a:endParaRPr kumimoji="1" lang="en-US" altLang="ja-JP" sz="8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8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、バイオマス）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103451"/>
                  </a:ext>
                </a:extLst>
              </a:tr>
            </a:tbl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B794F85-0B79-9D2A-6BE0-CFE1065787F1}"/>
              </a:ext>
            </a:extLst>
          </p:cNvPr>
          <p:cNvSpPr txBox="1"/>
          <p:nvPr/>
        </p:nvSpPr>
        <p:spPr>
          <a:xfrm>
            <a:off x="2665834" y="254742"/>
            <a:ext cx="522450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発電所　号機の脱炭素化ロードマップ</a:t>
            </a:r>
            <a:endParaRPr kumimoji="0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F3DC8B7-6466-B18B-1387-0FBC9C1205A0}"/>
              </a:ext>
            </a:extLst>
          </p:cNvPr>
          <p:cNvSpPr/>
          <p:nvPr/>
        </p:nvSpPr>
        <p:spPr bwMode="auto">
          <a:xfrm>
            <a:off x="7018741" y="492439"/>
            <a:ext cx="2696119" cy="660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r"/>
            <a:r>
              <a:rPr kumimoji="0"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年　月</a:t>
            </a:r>
            <a:endParaRPr kumimoji="0" lang="en-US" altLang="ja-JP" sz="14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kumimoji="0"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（応募事業者名）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913D8E11-5594-8EB9-B0BD-A107694A7D52}"/>
              </a:ext>
            </a:extLst>
          </p:cNvPr>
          <p:cNvSpPr/>
          <p:nvPr/>
        </p:nvSpPr>
        <p:spPr bwMode="auto">
          <a:xfrm>
            <a:off x="222319" y="4522326"/>
            <a:ext cx="9354835" cy="6602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rtlCol="0" anchor="t" anchorCtr="0"/>
          <a:lstStyle/>
          <a:p>
            <a:r>
              <a:rPr lang="ja-JP" altLang="en-US" sz="1200" i="0" u="none" strike="noStrike" baseline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＜前提条件＞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F427844-0BF9-1E8C-154D-044083F8A2EA}"/>
              </a:ext>
            </a:extLst>
          </p:cNvPr>
          <p:cNvSpPr txBox="1"/>
          <p:nvPr/>
        </p:nvSpPr>
        <p:spPr>
          <a:xfrm>
            <a:off x="204257" y="5218347"/>
            <a:ext cx="9510603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注）以下の５つの項目は最低限記載すること。</a:t>
            </a:r>
            <a:endParaRPr kumimoji="0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・落札電源に係る建設工事の期間（環境アセスの期間を含む）</a:t>
            </a:r>
            <a:endParaRPr kumimoji="0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・各脱炭素比率での運転期間</a:t>
            </a:r>
            <a:endParaRPr kumimoji="0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・脱炭素比率を向上させる改修投資を行う場合の長期脱炭素電源オークションでの落札の時期</a:t>
            </a:r>
            <a:endParaRPr kumimoji="0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8900" indent="-88900"/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・使用する脱炭素燃料</a:t>
            </a:r>
            <a:r>
              <a:rPr kumimoji="0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水素・アンモニアはグレー・ブルー・グリーンの種別を含む。合成メタンは原料となる水素のグレー・ブルー・グリーンの種別を含む。なお、合成メタンは、原料となる</a:t>
            </a:r>
            <a:r>
              <a:rPr kumimoji="0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CO2</a:t>
            </a:r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の情報（調達先、回収方法等）についても、今後の政策動向によっては、記載を求める場合があります。）</a:t>
            </a:r>
          </a:p>
          <a:p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・前提条件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07C6E16-D452-49A8-BD05-8AA8A8CA9DA8}"/>
              </a:ext>
            </a:extLst>
          </p:cNvPr>
          <p:cNvSpPr txBox="1"/>
          <p:nvPr/>
        </p:nvSpPr>
        <p:spPr>
          <a:xfrm>
            <a:off x="222319" y="209981"/>
            <a:ext cx="87716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様式３</a:t>
            </a:r>
          </a:p>
        </p:txBody>
      </p:sp>
    </p:spTree>
    <p:extLst>
      <p:ext uri="{BB962C8B-B14F-4D97-AF65-F5344CB8AC3E}">
        <p14:creationId xmlns:p14="http://schemas.microsoft.com/office/powerpoint/2010/main" val="4086084026"/>
      </p:ext>
    </p:extLst>
  </p:cSld>
  <p:clrMapOvr>
    <a:masterClrMapping/>
  </p:clrMapOvr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79E145B6-72D5-45AA-ABFC-B6AA7BD9A229}" vid="{975253B2-EEA5-4865-B18B-748E13490A93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65</TotalTime>
  <Words>197</Words>
  <PresentationFormat>A4 210 x 297 mm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2022-09-27T09:14:11Z</cp:lastPrinted>
  <dcterms:created xsi:type="dcterms:W3CDTF">2018-12-18T10:54:13Z</dcterms:created>
  <dcterms:modified xsi:type="dcterms:W3CDTF">2023-09-12T10:42:41Z</dcterms:modified>
</cp:coreProperties>
</file>