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0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3289B-C879-4416-8380-76DA4CF2CBAE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ABD1E-5440-4F8B-83FD-4725D95E44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15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AD45B1-8F27-4D88-A450-F651B14E0ECE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73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2"/>
            <a:ext cx="6858000" cy="2387600"/>
          </a:xfrm>
        </p:spPr>
        <p:txBody>
          <a:bodyPr anchor="ctr"/>
          <a:lstStyle>
            <a:lvl1pPr algn="ctr">
              <a:defRPr sz="4885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733" tIns="41367" rIns="82733" bIns="41367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628"/>
          </a:p>
        </p:txBody>
      </p:sp>
    </p:spTree>
    <p:extLst>
      <p:ext uri="{BB962C8B-B14F-4D97-AF65-F5344CB8AC3E}">
        <p14:creationId xmlns:p14="http://schemas.microsoft.com/office/powerpoint/2010/main" val="337023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2"/>
            <a:ext cx="7886700" cy="47142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2"/>
            <a:ext cx="8770844" cy="1982071"/>
          </a:xfrm>
        </p:spPr>
        <p:txBody>
          <a:bodyPr/>
          <a:lstStyle>
            <a:lvl1pPr>
              <a:defRPr sz="2173"/>
            </a:lvl1pPr>
            <a:lvl2pPr>
              <a:defRPr sz="1810"/>
            </a:lvl2pPr>
            <a:lvl3pPr>
              <a:defRPr sz="1628"/>
            </a:lvl3pPr>
            <a:lvl4pPr>
              <a:defRPr sz="1447"/>
            </a:lvl4pPr>
            <a:lvl5pPr>
              <a:defRPr sz="1447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524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173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7784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2"/>
            <a:ext cx="6858000" cy="2387600"/>
          </a:xfrm>
        </p:spPr>
        <p:txBody>
          <a:bodyPr anchor="ctr"/>
          <a:lstStyle>
            <a:lvl1pPr algn="ctr">
              <a:defRPr sz="4885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733" tIns="41367" rIns="82733" bIns="41367" numCol="1" spcCol="0" rtlCol="0" fromWordArt="0" anchor="ctr" anchorCtr="0" forceAA="0" compatLnSpc="1">
            <a:noAutofit/>
          </a:bodyPr>
          <a:lstStyle/>
          <a:p>
            <a:pPr algn="ctr"/>
            <a:endParaRPr kumimoji="1" lang="ja-JP" altLang="en-US" sz="1628"/>
          </a:p>
        </p:txBody>
      </p:sp>
    </p:spTree>
    <p:extLst>
      <p:ext uri="{BB962C8B-B14F-4D97-AF65-F5344CB8AC3E}">
        <p14:creationId xmlns:p14="http://schemas.microsoft.com/office/powerpoint/2010/main" val="275805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0" y="6858000"/>
            <a:ext cx="9144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633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V="1">
            <a:off x="1441" y="549087"/>
            <a:ext cx="9144000" cy="159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ja-JP" altLang="en-US" sz="1633"/>
          </a:p>
        </p:txBody>
      </p:sp>
      <p:sp>
        <p:nvSpPr>
          <p:cNvPr id="7" name="スライド番号プレースホルダ 3"/>
          <p:cNvSpPr txBox="1">
            <a:spLocks noGrp="1"/>
          </p:cNvSpPr>
          <p:nvPr userDrawn="1"/>
        </p:nvSpPr>
        <p:spPr bwMode="auto">
          <a:xfrm>
            <a:off x="8496000" y="76395"/>
            <a:ext cx="571680" cy="3803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lIns="87713" tIns="43857" rIns="87713" bIns="43857"/>
          <a:lstStyle>
            <a:lvl1pPr defTabSz="967105" eaLnBrk="0" hangingPunct="0"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967105" eaLnBrk="0" hangingPunct="0"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967105" eaLnBrk="0" hangingPunct="0"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967105" eaLnBrk="0" hangingPunct="0"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967105" eaLnBrk="0" hangingPunct="0"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967105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967105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967105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967105" eaLnBrk="0" fontAlgn="base" hangingPunct="0">
              <a:spcBef>
                <a:spcPct val="0"/>
              </a:spcBef>
              <a:spcAft>
                <a:spcPct val="0"/>
              </a:spcAft>
              <a:defRPr kumimoji="1" sz="1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fld id="{43E5E3A9-D5D7-4708-91E1-2358F5F15963}" type="slidenum">
              <a:rPr lang="en-US" altLang="ja-JP" sz="1633" smtClean="0">
                <a:latin typeface="Times New Roman" panose="020206030504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‹#›</a:t>
            </a:fld>
            <a:endParaRPr lang="en-US" altLang="ja-JP" sz="1542" dirty="0">
              <a:latin typeface="Times New Roman" panose="020206030504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1117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440" y="2131089"/>
            <a:ext cx="7773120" cy="1469002"/>
          </a:xfrm>
        </p:spPr>
        <p:txBody>
          <a:bodyPr/>
          <a:lstStyle>
            <a:lvl1pPr algn="ctr">
              <a:defRPr sz="281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31117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2320" y="3884980"/>
            <a:ext cx="6399360" cy="1753891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905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030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2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481" y="6356354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 userDrawn="1"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 userDrawn="1"/>
        </p:nvSpPr>
        <p:spPr>
          <a:xfrm>
            <a:off x="8248480" y="12735"/>
            <a:ext cx="881688" cy="469195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733" tIns="41367" rIns="82733" bIns="41367" numCol="1" spcCol="0" rtlCol="0" fromWordArt="0" anchor="ctr" anchorCtr="0" forceAA="0" compatLnSpc="1">
            <a:noAutofit/>
          </a:bodyPr>
          <a:lstStyle/>
          <a:p>
            <a:pPr algn="ctr"/>
            <a:fld id="{A7622373-9CD1-49D7-A1D2-2331FA4EDB62}" type="slidenum">
              <a:rPr kumimoji="1" lang="ja-JP" altLang="en-US" sz="2173" smtClean="0">
                <a:solidFill>
                  <a:schemeClr val="tx1"/>
                </a:solidFill>
              </a:rPr>
              <a:t>‹#›</a:t>
            </a:fld>
            <a:endParaRPr kumimoji="1" lang="ja-JP" altLang="en-US" sz="162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7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algn="l" defTabSz="827148" rtl="0" eaLnBrk="1" latinLnBrk="0" hangingPunct="1">
        <a:lnSpc>
          <a:spcPct val="90000"/>
        </a:lnSpc>
        <a:spcBef>
          <a:spcPct val="0"/>
        </a:spcBef>
        <a:buNone/>
        <a:defRPr kumimoji="1" sz="2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8901" indent="-328901" algn="l" defTabSz="827148" rtl="0" eaLnBrk="1" latinLnBrk="0" hangingPunct="1">
        <a:lnSpc>
          <a:spcPct val="90000"/>
        </a:lnSpc>
        <a:spcBef>
          <a:spcPts val="907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173" kern="1200">
          <a:solidFill>
            <a:schemeClr val="tx1"/>
          </a:solidFill>
          <a:latin typeface="+mn-lt"/>
          <a:ea typeface="+mn-ea"/>
          <a:cs typeface="+mn-cs"/>
        </a:defRPr>
      </a:lvl1pPr>
      <a:lvl2pPr marL="729803" indent="-316229" algn="l" defTabSz="827148" rtl="0" eaLnBrk="1" latinLnBrk="0" hangingPunct="1">
        <a:lnSpc>
          <a:spcPct val="90000"/>
        </a:lnSpc>
        <a:spcBef>
          <a:spcPts val="454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1810" kern="1200">
          <a:solidFill>
            <a:schemeClr val="tx1"/>
          </a:solidFill>
          <a:latin typeface="+mn-lt"/>
          <a:ea typeface="+mn-ea"/>
          <a:cs typeface="+mn-cs"/>
        </a:defRPr>
      </a:lvl2pPr>
      <a:lvl3pPr marL="1131857" indent="-304708" algn="l" defTabSz="827148" rtl="0" eaLnBrk="1" latinLnBrk="0" hangingPunct="1">
        <a:lnSpc>
          <a:spcPct val="90000"/>
        </a:lnSpc>
        <a:spcBef>
          <a:spcPts val="454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3pPr>
      <a:lvl4pPr marL="1448085" indent="-206787" algn="l" defTabSz="827148" rtl="0" eaLnBrk="1" latinLnBrk="0" hangingPunct="1">
        <a:lnSpc>
          <a:spcPct val="90000"/>
        </a:lnSpc>
        <a:spcBef>
          <a:spcPts val="454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447" kern="1200">
          <a:solidFill>
            <a:schemeClr val="tx1"/>
          </a:solidFill>
          <a:latin typeface="+mn-lt"/>
          <a:ea typeface="+mn-ea"/>
          <a:cs typeface="+mn-cs"/>
        </a:defRPr>
      </a:lvl4pPr>
      <a:lvl5pPr marL="1861659" indent="-206787" algn="l" defTabSz="827148" rtl="0" eaLnBrk="1" latinLnBrk="0" hangingPunct="1">
        <a:lnSpc>
          <a:spcPct val="90000"/>
        </a:lnSpc>
        <a:spcBef>
          <a:spcPts val="454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447" kern="1200">
          <a:solidFill>
            <a:schemeClr val="tx1"/>
          </a:solidFill>
          <a:latin typeface="+mn-lt"/>
          <a:ea typeface="+mn-ea"/>
          <a:cs typeface="+mn-cs"/>
        </a:defRPr>
      </a:lvl5pPr>
      <a:lvl6pPr marL="2275234" indent="-206787" algn="l" defTabSz="8271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6pPr>
      <a:lvl7pPr marL="2688808" indent="-206787" algn="l" defTabSz="8271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7pPr>
      <a:lvl8pPr marL="3102382" indent="-206787" algn="l" defTabSz="8271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8pPr>
      <a:lvl9pPr marL="3516532" indent="-206787" algn="l" defTabSz="82714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1pPr>
      <a:lvl2pPr marL="413574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2pPr>
      <a:lvl3pPr marL="827148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3pPr>
      <a:lvl4pPr marL="1241298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4pPr>
      <a:lvl5pPr marL="1654872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5pPr>
      <a:lvl6pPr marL="2068447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6pPr>
      <a:lvl7pPr marL="2482021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7pPr>
      <a:lvl8pPr marL="2895595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8pPr>
      <a:lvl9pPr marL="3309169" algn="l" defTabSz="827148" rtl="0" eaLnBrk="1" latinLnBrk="0" hangingPunct="1">
        <a:defRPr kumimoji="1" sz="16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Rectangle 88"/>
          <p:cNvSpPr>
            <a:spLocks noChangeArrowheads="1"/>
          </p:cNvSpPr>
          <p:nvPr/>
        </p:nvSpPr>
        <p:spPr bwMode="auto">
          <a:xfrm>
            <a:off x="1579154" y="981336"/>
            <a:ext cx="5549887" cy="4895328"/>
          </a:xfrm>
          <a:prstGeom prst="roundRect">
            <a:avLst>
              <a:gd name="adj" fmla="val 1140"/>
            </a:avLst>
          </a:prstGeom>
          <a:solidFill>
            <a:schemeClr val="bg1"/>
          </a:solidFill>
          <a:ln w="38100" cap="flat" cmpd="sng" algn="ctr">
            <a:solidFill>
              <a:srgbClr val="318BFF"/>
            </a:solidFill>
            <a:prstDash val="solid"/>
            <a:tailEnd type="none" w="lg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none" bIns="0" anchor="t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1270" b="1" kern="0" dirty="0">
                <a:solidFill>
                  <a:srgbClr val="002B62">
                    <a:lumMod val="50000"/>
                    <a:lumOff val="50000"/>
                  </a:srgbClr>
                </a:solidFill>
                <a:latin typeface="メイリオ" panose="020B0604030504040204" charset="-128"/>
                <a:ea typeface="メイリオ" panose="020B0604030504040204" charset="-128"/>
              </a:rPr>
              <a:t>財務会計業務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vert="horz" lIns="82944" tIns="41472" rIns="82944" bIns="41472" rtlCol="0" anchor="ctr">
            <a:noAutofit/>
          </a:bodyPr>
          <a:lstStyle/>
          <a:p>
            <a:r>
              <a:rPr lang="ja-JP" altLang="en-US" sz="254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別紙１．システム機能概要図</a:t>
            </a:r>
          </a:p>
        </p:txBody>
      </p:sp>
      <p:sp>
        <p:nvSpPr>
          <p:cNvPr id="206" name="Rectangle 86"/>
          <p:cNvSpPr>
            <a:spLocks noChangeArrowheads="1"/>
          </p:cNvSpPr>
          <p:nvPr/>
        </p:nvSpPr>
        <p:spPr bwMode="auto">
          <a:xfrm>
            <a:off x="7975248" y="981336"/>
            <a:ext cx="970064" cy="4895327"/>
          </a:xfrm>
          <a:prstGeom prst="roundRect">
            <a:avLst>
              <a:gd name="adj" fmla="val 4026"/>
            </a:avLst>
          </a:prstGeom>
          <a:noFill/>
          <a:ln w="38100" cap="flat" cmpd="sng" algn="ctr">
            <a:solidFill>
              <a:srgbClr val="203315">
                <a:lumMod val="75000"/>
                <a:lumOff val="25000"/>
              </a:srgbClr>
            </a:solidFill>
            <a:prstDash val="solid"/>
            <a:tailEnd type="none" w="lg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wrap="none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1089" kern="0" dirty="0">
                <a:solidFill>
                  <a:srgbClr val="203315">
                    <a:lumMod val="75000"/>
                    <a:lumOff val="25000"/>
                  </a:srgbClr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広域機関内</a:t>
            </a:r>
            <a:endParaRPr lang="en-US" altLang="ja-JP" sz="1089" kern="0" dirty="0">
              <a:solidFill>
                <a:srgbClr val="203315">
                  <a:lumMod val="75000"/>
                  <a:lumOff val="25000"/>
                </a:srgbClr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1089" kern="0" dirty="0">
                <a:solidFill>
                  <a:srgbClr val="203315">
                    <a:lumMod val="75000"/>
                    <a:lumOff val="25000"/>
                  </a:srgbClr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連携対象</a:t>
            </a:r>
            <a:endParaRPr lang="en-US" altLang="ja-JP" sz="1089" kern="0" dirty="0">
              <a:solidFill>
                <a:srgbClr val="203315">
                  <a:lumMod val="75000"/>
                  <a:lumOff val="25000"/>
                </a:srgbClr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1089" kern="0" dirty="0">
                <a:solidFill>
                  <a:srgbClr val="203315">
                    <a:lumMod val="75000"/>
                    <a:lumOff val="25000"/>
                  </a:srgbClr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</a:p>
        </p:txBody>
      </p:sp>
      <p:sp>
        <p:nvSpPr>
          <p:cNvPr id="207" name="Rectangle 97"/>
          <p:cNvSpPr>
            <a:spLocks noChangeArrowheads="1"/>
          </p:cNvSpPr>
          <p:nvPr/>
        </p:nvSpPr>
        <p:spPr bwMode="auto">
          <a:xfrm>
            <a:off x="8054679" y="1599371"/>
            <a:ext cx="766216" cy="418797"/>
          </a:xfrm>
          <a:prstGeom prst="roundRect">
            <a:avLst/>
          </a:prstGeom>
          <a:solidFill>
            <a:srgbClr val="203315">
              <a:lumMod val="75000"/>
              <a:lumOff val="25000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容量市場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</a:p>
        </p:txBody>
      </p:sp>
      <p:sp>
        <p:nvSpPr>
          <p:cNvPr id="208" name="Rectangle 97"/>
          <p:cNvSpPr>
            <a:spLocks noChangeArrowheads="1"/>
          </p:cNvSpPr>
          <p:nvPr/>
        </p:nvSpPr>
        <p:spPr bwMode="auto">
          <a:xfrm>
            <a:off x="8054680" y="2128445"/>
            <a:ext cx="766216" cy="418797"/>
          </a:xfrm>
          <a:prstGeom prst="roundRect">
            <a:avLst/>
          </a:prstGeom>
          <a:solidFill>
            <a:srgbClr val="203315">
              <a:lumMod val="75000"/>
              <a:lumOff val="25000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給与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</a:p>
        </p:txBody>
      </p:sp>
      <p:sp>
        <p:nvSpPr>
          <p:cNvPr id="209" name="Rectangle 25"/>
          <p:cNvSpPr>
            <a:spLocks noChangeArrowheads="1"/>
          </p:cNvSpPr>
          <p:nvPr/>
        </p:nvSpPr>
        <p:spPr bwMode="auto">
          <a:xfrm>
            <a:off x="5672345" y="1044141"/>
            <a:ext cx="1725161" cy="34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defTabSz="829452">
              <a:lnSpc>
                <a:spcPts val="952"/>
              </a:lnSpc>
              <a:spcBef>
                <a:spcPts val="544"/>
              </a:spcBef>
            </a:pPr>
            <a:r>
              <a:rPr kumimoji="1" lang="en-US" altLang="ja-JP" sz="952" b="1" dirty="0">
                <a:solidFill>
                  <a:srgbClr val="000000"/>
                </a:solidFill>
                <a:latin typeface="メイリオ" panose="020B0604030504040204" charset="-128"/>
                <a:ea typeface="メイリオ" panose="020B0604030504040204" charset="-128"/>
                <a:cs typeface="Osaka" charset="-128"/>
              </a:rPr>
              <a:t>※ </a:t>
            </a:r>
            <a:r>
              <a:rPr kumimoji="1" lang="ja-JP" altLang="en-US" sz="952" b="1" dirty="0">
                <a:solidFill>
                  <a:srgbClr val="000000"/>
                </a:solidFill>
                <a:latin typeface="メイリオ" panose="020B0604030504040204" charset="-128"/>
                <a:ea typeface="メイリオ" panose="020B0604030504040204" charset="-128"/>
                <a:cs typeface="Osaka" charset="-128"/>
              </a:rPr>
              <a:t>主要な業務を表記</a:t>
            </a:r>
            <a:endParaRPr kumimoji="1" lang="en-US" altLang="ja-JP" sz="952" b="1" dirty="0">
              <a:solidFill>
                <a:srgbClr val="000000"/>
              </a:solidFill>
              <a:latin typeface="メイリオ" panose="020B0604030504040204" charset="-128"/>
              <a:ea typeface="メイリオ" panose="020B0604030504040204" charset="-128"/>
              <a:cs typeface="Osaka" charset="-128"/>
            </a:endParaRPr>
          </a:p>
        </p:txBody>
      </p:sp>
      <p:sp>
        <p:nvSpPr>
          <p:cNvPr id="234" name="Rectangle 115"/>
          <p:cNvSpPr>
            <a:spLocks noChangeArrowheads="1"/>
          </p:cNvSpPr>
          <p:nvPr/>
        </p:nvSpPr>
        <p:spPr bwMode="auto">
          <a:xfrm>
            <a:off x="1683010" y="1246773"/>
            <a:ext cx="5315353" cy="22032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予算業務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3887244" y="4691120"/>
            <a:ext cx="1426214" cy="861046"/>
            <a:chOff x="3701518" y="4981790"/>
            <a:chExt cx="1372342" cy="949243"/>
          </a:xfrm>
        </p:grpSpPr>
        <p:sp>
          <p:nvSpPr>
            <p:cNvPr id="233" name="Rectangle 115"/>
            <p:cNvSpPr>
              <a:spLocks noChangeArrowheads="1"/>
            </p:cNvSpPr>
            <p:nvPr/>
          </p:nvSpPr>
          <p:spPr bwMode="auto">
            <a:xfrm>
              <a:off x="3701518" y="4981790"/>
              <a:ext cx="1372342" cy="949243"/>
            </a:xfrm>
            <a:prstGeom prst="roundRect">
              <a:avLst>
                <a:gd name="adj" fmla="val 7855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その他決議業務</a:t>
              </a:r>
            </a:p>
          </p:txBody>
        </p:sp>
        <p:sp>
          <p:nvSpPr>
            <p:cNvPr id="235" name="角丸四角形 234"/>
            <p:cNvSpPr/>
            <p:nvPr/>
          </p:nvSpPr>
          <p:spPr bwMode="auto">
            <a:xfrm>
              <a:off x="3820796" y="5268317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資産除売却決議</a:t>
              </a:r>
            </a:p>
          </p:txBody>
        </p:sp>
        <p:sp>
          <p:nvSpPr>
            <p:cNvPr id="236" name="角丸四角形 235"/>
            <p:cNvSpPr/>
            <p:nvPr/>
          </p:nvSpPr>
          <p:spPr bwMode="auto">
            <a:xfrm>
              <a:off x="3820796" y="5579934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減損損失決議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594473" y="3584625"/>
            <a:ext cx="1426214" cy="888638"/>
            <a:chOff x="6634298" y="4975981"/>
            <a:chExt cx="1372342" cy="979662"/>
          </a:xfrm>
        </p:grpSpPr>
        <p:sp>
          <p:nvSpPr>
            <p:cNvPr id="237" name="Rectangle 115"/>
            <p:cNvSpPr>
              <a:spLocks noChangeArrowheads="1"/>
            </p:cNvSpPr>
            <p:nvPr/>
          </p:nvSpPr>
          <p:spPr bwMode="auto">
            <a:xfrm>
              <a:off x="6634298" y="4975981"/>
              <a:ext cx="1372342" cy="979662"/>
            </a:xfrm>
            <a:prstGeom prst="roundRect">
              <a:avLst>
                <a:gd name="adj" fmla="val 7855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資産管理業務</a:t>
              </a:r>
            </a:p>
          </p:txBody>
        </p:sp>
        <p:sp>
          <p:nvSpPr>
            <p:cNvPr id="238" name="角丸四角形 237"/>
            <p:cNvSpPr/>
            <p:nvPr/>
          </p:nvSpPr>
          <p:spPr bwMode="auto">
            <a:xfrm>
              <a:off x="6755269" y="5267177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固定資産登録</a:t>
              </a:r>
            </a:p>
          </p:txBody>
        </p:sp>
        <p:sp>
          <p:nvSpPr>
            <p:cNvPr id="239" name="角丸四角形 238"/>
            <p:cNvSpPr/>
            <p:nvPr/>
          </p:nvSpPr>
          <p:spPr bwMode="auto">
            <a:xfrm>
              <a:off x="6747048" y="5591956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固定資産仕訳作成</a:t>
              </a: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887367" y="1511315"/>
            <a:ext cx="3097206" cy="858880"/>
            <a:chOff x="3704164" y="3820011"/>
            <a:chExt cx="2842952" cy="946856"/>
          </a:xfrm>
        </p:grpSpPr>
        <p:sp>
          <p:nvSpPr>
            <p:cNvPr id="240" name="Rectangle 115"/>
            <p:cNvSpPr>
              <a:spLocks noChangeArrowheads="1"/>
            </p:cNvSpPr>
            <p:nvPr/>
          </p:nvSpPr>
          <p:spPr bwMode="auto">
            <a:xfrm>
              <a:off x="3704164" y="3820011"/>
              <a:ext cx="2842952" cy="946856"/>
            </a:xfrm>
            <a:prstGeom prst="roundRect">
              <a:avLst>
                <a:gd name="adj" fmla="val 977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仕訳業務</a:t>
              </a:r>
            </a:p>
          </p:txBody>
        </p:sp>
        <p:sp>
          <p:nvSpPr>
            <p:cNvPr id="241" name="角丸四角形 240"/>
            <p:cNvSpPr/>
            <p:nvPr/>
          </p:nvSpPr>
          <p:spPr bwMode="auto">
            <a:xfrm>
              <a:off x="3831918" y="4060208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仕訳伝票入力</a:t>
              </a:r>
            </a:p>
          </p:txBody>
        </p:sp>
        <p:sp>
          <p:nvSpPr>
            <p:cNvPr id="242" name="角丸四角形 241"/>
            <p:cNvSpPr/>
            <p:nvPr/>
          </p:nvSpPr>
          <p:spPr bwMode="auto">
            <a:xfrm>
              <a:off x="5208044" y="4056435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仕訳データ取込</a:t>
              </a:r>
            </a:p>
          </p:txBody>
        </p:sp>
        <p:sp>
          <p:nvSpPr>
            <p:cNvPr id="243" name="角丸四角形 242"/>
            <p:cNvSpPr/>
            <p:nvPr/>
          </p:nvSpPr>
          <p:spPr bwMode="auto">
            <a:xfrm>
              <a:off x="4505327" y="4442050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仕訳伝票承認</a:t>
              </a:r>
            </a:p>
          </p:txBody>
        </p:sp>
        <p:cxnSp>
          <p:nvCxnSpPr>
            <p:cNvPr id="244" name="直線矢印コネクタ 243"/>
            <p:cNvCxnSpPr>
              <a:stCxn id="241" idx="2"/>
              <a:endCxn id="243" idx="0"/>
            </p:cNvCxnSpPr>
            <p:nvPr/>
          </p:nvCxnSpPr>
          <p:spPr bwMode="auto">
            <a:xfrm>
              <a:off x="4397118" y="4323636"/>
              <a:ext cx="673409" cy="118414"/>
            </a:xfrm>
            <a:prstGeom prst="straightConnector1">
              <a:avLst/>
            </a:prstGeom>
            <a:noFill/>
            <a:ln w="28575" cap="flat" cmpd="sng" algn="ctr">
              <a:solidFill>
                <a:srgbClr val="591014"/>
              </a:solidFill>
              <a:prstDash val="solid"/>
              <a:headEnd type="none" w="med" len="med"/>
              <a:tailEnd type="triangle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45" name="直線矢印コネクタ 244"/>
            <p:cNvCxnSpPr>
              <a:stCxn id="242" idx="2"/>
              <a:endCxn id="243" idx="0"/>
            </p:cNvCxnSpPr>
            <p:nvPr/>
          </p:nvCxnSpPr>
          <p:spPr bwMode="auto">
            <a:xfrm flipH="1">
              <a:off x="5070527" y="4319863"/>
              <a:ext cx="702717" cy="122187"/>
            </a:xfrm>
            <a:prstGeom prst="straightConnector1">
              <a:avLst/>
            </a:prstGeom>
            <a:noFill/>
            <a:ln w="28575" cap="flat" cmpd="sng" algn="ctr">
              <a:solidFill>
                <a:srgbClr val="76161B">
                  <a:lumMod val="75000"/>
                </a:srgbClr>
              </a:solidFill>
              <a:prstDash val="solid"/>
              <a:headEnd type="none" w="med" len="med"/>
              <a:tailEnd type="triangle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grpSp>
        <p:nvGrpSpPr>
          <p:cNvPr id="12" name="グループ化 11"/>
          <p:cNvGrpSpPr/>
          <p:nvPr/>
        </p:nvGrpSpPr>
        <p:grpSpPr>
          <a:xfrm>
            <a:off x="3887244" y="2530574"/>
            <a:ext cx="1426214" cy="891856"/>
            <a:chOff x="5167518" y="4987892"/>
            <a:chExt cx="1372342" cy="983209"/>
          </a:xfrm>
        </p:grpSpPr>
        <p:sp>
          <p:nvSpPr>
            <p:cNvPr id="210" name="Rectangle 115"/>
            <p:cNvSpPr>
              <a:spLocks noChangeArrowheads="1"/>
            </p:cNvSpPr>
            <p:nvPr/>
          </p:nvSpPr>
          <p:spPr bwMode="auto">
            <a:xfrm>
              <a:off x="5167518" y="4987892"/>
              <a:ext cx="1372342" cy="983209"/>
            </a:xfrm>
            <a:prstGeom prst="roundRect">
              <a:avLst>
                <a:gd name="adj" fmla="val 977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支払管理業務</a:t>
              </a:r>
            </a:p>
          </p:txBody>
        </p:sp>
        <p:sp>
          <p:nvSpPr>
            <p:cNvPr id="246" name="角丸四角形 245"/>
            <p:cNvSpPr/>
            <p:nvPr/>
          </p:nvSpPr>
          <p:spPr bwMode="auto">
            <a:xfrm>
              <a:off x="5301889" y="5284976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支払準備</a:t>
              </a:r>
            </a:p>
          </p:txBody>
        </p:sp>
        <p:sp>
          <p:nvSpPr>
            <p:cNvPr id="247" name="角丸四角形 246"/>
            <p:cNvSpPr/>
            <p:nvPr/>
          </p:nvSpPr>
          <p:spPr bwMode="auto">
            <a:xfrm>
              <a:off x="5308975" y="5623760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支払消込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3891136" y="3595591"/>
            <a:ext cx="1426214" cy="889510"/>
            <a:chOff x="6630097" y="3834732"/>
            <a:chExt cx="1372342" cy="980623"/>
          </a:xfrm>
        </p:grpSpPr>
        <p:sp>
          <p:nvSpPr>
            <p:cNvPr id="248" name="Rectangle 115"/>
            <p:cNvSpPr>
              <a:spLocks noChangeArrowheads="1"/>
            </p:cNvSpPr>
            <p:nvPr/>
          </p:nvSpPr>
          <p:spPr bwMode="auto">
            <a:xfrm>
              <a:off x="6630097" y="3834732"/>
              <a:ext cx="1372342" cy="980623"/>
            </a:xfrm>
            <a:prstGeom prst="roundRect">
              <a:avLst>
                <a:gd name="adj" fmla="val 977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税務管理業務</a:t>
              </a:r>
            </a:p>
          </p:txBody>
        </p:sp>
        <p:sp>
          <p:nvSpPr>
            <p:cNvPr id="249" name="角丸四角形 248"/>
            <p:cNvSpPr/>
            <p:nvPr/>
          </p:nvSpPr>
          <p:spPr bwMode="auto">
            <a:xfrm>
              <a:off x="6764468" y="4122469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消費税報告書</a:t>
              </a:r>
            </a:p>
          </p:txBody>
        </p:sp>
        <p:sp>
          <p:nvSpPr>
            <p:cNvPr id="250" name="角丸四角形 249"/>
            <p:cNvSpPr/>
            <p:nvPr/>
          </p:nvSpPr>
          <p:spPr bwMode="auto">
            <a:xfrm>
              <a:off x="6767461" y="4447248"/>
              <a:ext cx="1130400" cy="280404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源泉徴収データ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5594425" y="2526109"/>
            <a:ext cx="1426214" cy="888492"/>
            <a:chOff x="6630097" y="1874647"/>
            <a:chExt cx="1372342" cy="979501"/>
          </a:xfrm>
        </p:grpSpPr>
        <p:sp>
          <p:nvSpPr>
            <p:cNvPr id="251" name="Rectangle 115"/>
            <p:cNvSpPr>
              <a:spLocks noChangeArrowheads="1"/>
            </p:cNvSpPr>
            <p:nvPr/>
          </p:nvSpPr>
          <p:spPr bwMode="auto">
            <a:xfrm>
              <a:off x="6630097" y="1874647"/>
              <a:ext cx="1372342" cy="979501"/>
            </a:xfrm>
            <a:prstGeom prst="roundRect">
              <a:avLst>
                <a:gd name="adj" fmla="val 977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日次月次業務</a:t>
              </a:r>
            </a:p>
          </p:txBody>
        </p:sp>
        <p:sp>
          <p:nvSpPr>
            <p:cNvPr id="252" name="角丸四角形 251"/>
            <p:cNvSpPr/>
            <p:nvPr/>
          </p:nvSpPr>
          <p:spPr bwMode="auto">
            <a:xfrm>
              <a:off x="6764468" y="2179318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総勘定元帳</a:t>
              </a:r>
            </a:p>
          </p:txBody>
        </p:sp>
        <p:sp>
          <p:nvSpPr>
            <p:cNvPr id="253" name="角丸四角形 252"/>
            <p:cNvSpPr/>
            <p:nvPr/>
          </p:nvSpPr>
          <p:spPr bwMode="auto">
            <a:xfrm>
              <a:off x="6751068" y="2511279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試算表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5599071" y="4691120"/>
            <a:ext cx="1426214" cy="574291"/>
            <a:chOff x="6637553" y="3105299"/>
            <a:chExt cx="1372342" cy="633116"/>
          </a:xfrm>
        </p:grpSpPr>
        <p:sp>
          <p:nvSpPr>
            <p:cNvPr id="254" name="Rectangle 115"/>
            <p:cNvSpPr>
              <a:spLocks noChangeArrowheads="1"/>
            </p:cNvSpPr>
            <p:nvPr/>
          </p:nvSpPr>
          <p:spPr bwMode="auto">
            <a:xfrm>
              <a:off x="6637553" y="3105299"/>
              <a:ext cx="1372342" cy="633116"/>
            </a:xfrm>
            <a:prstGeom prst="roundRect">
              <a:avLst>
                <a:gd name="adj" fmla="val 9776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effectLst>
                    <a:outerShdw blurRad="50800" dist="19050" dir="5400000" algn="ctr" rotWithShape="0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決算業務</a:t>
              </a:r>
            </a:p>
          </p:txBody>
        </p:sp>
        <p:sp>
          <p:nvSpPr>
            <p:cNvPr id="255" name="角丸四角形 254"/>
            <p:cNvSpPr/>
            <p:nvPr/>
          </p:nvSpPr>
          <p:spPr bwMode="auto">
            <a:xfrm>
              <a:off x="6771924" y="3393036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chemeClr val="accent2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決算書</a:t>
              </a:r>
            </a:p>
          </p:txBody>
        </p:sp>
      </p:grpSp>
      <p:sp>
        <p:nvSpPr>
          <p:cNvPr id="256" name="Rectangle 115"/>
          <p:cNvSpPr>
            <a:spLocks noChangeArrowheads="1"/>
          </p:cNvSpPr>
          <p:nvPr/>
        </p:nvSpPr>
        <p:spPr bwMode="auto">
          <a:xfrm>
            <a:off x="3887244" y="5610119"/>
            <a:ext cx="3133396" cy="22032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マスタ保守</a:t>
            </a:r>
          </a:p>
        </p:txBody>
      </p:sp>
      <p:sp>
        <p:nvSpPr>
          <p:cNvPr id="257" name="Rectangle 115"/>
          <p:cNvSpPr>
            <a:spLocks noChangeArrowheads="1"/>
          </p:cNvSpPr>
          <p:nvPr/>
        </p:nvSpPr>
        <p:spPr bwMode="auto">
          <a:xfrm>
            <a:off x="5606035" y="5323474"/>
            <a:ext cx="1414652" cy="22032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年度繰越業務</a:t>
            </a:r>
          </a:p>
        </p:txBody>
      </p:sp>
      <p:sp>
        <p:nvSpPr>
          <p:cNvPr id="273" name="Rectangle 97"/>
          <p:cNvSpPr>
            <a:spLocks noChangeArrowheads="1"/>
          </p:cNvSpPr>
          <p:nvPr/>
        </p:nvSpPr>
        <p:spPr bwMode="auto">
          <a:xfrm>
            <a:off x="8063812" y="2699790"/>
            <a:ext cx="766216" cy="418797"/>
          </a:xfrm>
          <a:prstGeom prst="roundRect">
            <a:avLst/>
          </a:prstGeom>
          <a:solidFill>
            <a:srgbClr val="203315">
              <a:lumMod val="75000"/>
              <a:lumOff val="25000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旅費精算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</a:p>
        </p:txBody>
      </p:sp>
      <p:sp>
        <p:nvSpPr>
          <p:cNvPr id="274" name="Rectangle 97"/>
          <p:cNvSpPr>
            <a:spLocks noChangeArrowheads="1"/>
          </p:cNvSpPr>
          <p:nvPr/>
        </p:nvSpPr>
        <p:spPr bwMode="auto">
          <a:xfrm>
            <a:off x="8059537" y="3241751"/>
            <a:ext cx="766216" cy="418797"/>
          </a:xfrm>
          <a:prstGeom prst="roundRect">
            <a:avLst/>
          </a:prstGeom>
          <a:solidFill>
            <a:srgbClr val="203315">
              <a:lumMod val="75000"/>
              <a:lumOff val="25000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業務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  <a:r>
              <a:rPr lang="en-US" altLang="ja-JP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A</a:t>
            </a:r>
            <a:endParaRPr lang="ja-JP" altLang="en-US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</p:txBody>
      </p:sp>
      <p:sp>
        <p:nvSpPr>
          <p:cNvPr id="275" name="Rectangle 97"/>
          <p:cNvSpPr>
            <a:spLocks noChangeArrowheads="1"/>
          </p:cNvSpPr>
          <p:nvPr/>
        </p:nvSpPr>
        <p:spPr bwMode="auto">
          <a:xfrm>
            <a:off x="8063812" y="3808614"/>
            <a:ext cx="766216" cy="418797"/>
          </a:xfrm>
          <a:prstGeom prst="roundRect">
            <a:avLst/>
          </a:prstGeom>
          <a:solidFill>
            <a:srgbClr val="203315">
              <a:lumMod val="75000"/>
              <a:lumOff val="25000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業務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  <a:r>
              <a:rPr lang="en-US" altLang="ja-JP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B</a:t>
            </a:r>
            <a:endParaRPr lang="ja-JP" altLang="en-US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705937" y="4685171"/>
            <a:ext cx="1326418" cy="957966"/>
            <a:chOff x="2259481" y="3696178"/>
            <a:chExt cx="1462284" cy="1056091"/>
          </a:xfrm>
        </p:grpSpPr>
        <p:sp>
          <p:nvSpPr>
            <p:cNvPr id="231" name="Rectangle 115"/>
            <p:cNvSpPr>
              <a:spLocks noChangeArrowheads="1"/>
            </p:cNvSpPr>
            <p:nvPr/>
          </p:nvSpPr>
          <p:spPr bwMode="auto">
            <a:xfrm>
              <a:off x="2259481" y="3696178"/>
              <a:ext cx="1462284" cy="1056091"/>
            </a:xfrm>
            <a:prstGeom prst="roundRect">
              <a:avLst>
                <a:gd name="adj" fmla="val 9776"/>
              </a:avLst>
            </a:prstGeom>
            <a:solidFill>
              <a:srgbClr val="DDDDDD"/>
            </a:solidFill>
            <a:ln w="9525" cap="flat" cmpd="sng" algn="ctr">
              <a:solidFill>
                <a:srgbClr val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latin typeface="メイリオ" panose="020B0604030504040204" charset="-128"/>
                  <a:ea typeface="メイリオ" panose="020B0604030504040204" charset="-128"/>
                </a:rPr>
                <a:t>経費精算業務</a:t>
              </a:r>
            </a:p>
          </p:txBody>
        </p:sp>
        <p:sp>
          <p:nvSpPr>
            <p:cNvPr id="260" name="角丸四角形 259"/>
            <p:cNvSpPr/>
            <p:nvPr/>
          </p:nvSpPr>
          <p:spPr bwMode="auto">
            <a:xfrm>
              <a:off x="2407520" y="3996579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latin typeface="メイリオ" panose="020B0604030504040204" charset="-128"/>
                  <a:ea typeface="メイリオ" panose="020B0604030504040204" charset="-128"/>
                </a:rPr>
                <a:t>経費精算（謝金）</a:t>
              </a:r>
            </a:p>
          </p:txBody>
        </p:sp>
        <p:sp>
          <p:nvSpPr>
            <p:cNvPr id="261" name="角丸四角形 260"/>
            <p:cNvSpPr/>
            <p:nvPr/>
          </p:nvSpPr>
          <p:spPr bwMode="auto">
            <a:xfrm>
              <a:off x="2407520" y="4351702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816" b="1" kern="0" dirty="0">
                  <a:solidFill>
                    <a:srgbClr val="FFFFFF"/>
                  </a:solidFill>
                  <a:latin typeface="メイリオ" panose="020B0604030504040204" charset="-128"/>
                  <a:ea typeface="メイリオ" panose="020B0604030504040204" charset="-128"/>
                </a:rPr>
                <a:t>経費精算（その他）</a:t>
              </a: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705937" y="2944972"/>
            <a:ext cx="1326418" cy="1619505"/>
            <a:chOff x="2202574" y="2643367"/>
            <a:chExt cx="1472274" cy="1785392"/>
          </a:xfrm>
        </p:grpSpPr>
        <p:sp>
          <p:nvSpPr>
            <p:cNvPr id="219" name="Rectangle 115"/>
            <p:cNvSpPr>
              <a:spLocks noChangeArrowheads="1"/>
            </p:cNvSpPr>
            <p:nvPr/>
          </p:nvSpPr>
          <p:spPr bwMode="auto">
            <a:xfrm>
              <a:off x="2202574" y="2643367"/>
              <a:ext cx="1472274" cy="1785392"/>
            </a:xfrm>
            <a:prstGeom prst="roundRect">
              <a:avLst>
                <a:gd name="adj" fmla="val 12337"/>
              </a:avLst>
            </a:prstGeom>
            <a:solidFill>
              <a:srgbClr val="DDDDDD"/>
            </a:solidFill>
            <a:ln w="9525" cap="flat" cmpd="sng" algn="ctr">
              <a:solidFill>
                <a:srgbClr val="00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none" anchor="t"/>
            <a:lstStyle>
              <a:lvl1pPr eaLnBrk="0" hangingPunct="0">
                <a:buClr>
                  <a:schemeClr val="hlink"/>
                </a:buClr>
                <a:buChar char="▐"/>
                <a:defRPr kumimoji="1" sz="22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1pPr>
              <a:lvl2pPr marL="742950" indent="-285750" eaLnBrk="0" hangingPunct="0">
                <a:buClr>
                  <a:schemeClr val="hlink"/>
                </a:buClr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2pPr>
              <a:lvl3pPr marL="1143000" indent="-228600" eaLnBrk="0" hangingPunct="0">
                <a:buClr>
                  <a:schemeClr val="hlink"/>
                </a:buClr>
                <a:buChar char="•"/>
                <a:defRPr kumimoji="1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3pPr>
              <a:lvl4pPr marL="1600200" indent="-228600" eaLnBrk="0" hangingPunct="0">
                <a:buClr>
                  <a:schemeClr val="hlink"/>
                </a:buClr>
                <a:buChar char="–"/>
                <a:defRPr kumimoji="1" sz="160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defRPr>
              </a:lvl4pPr>
              <a:lvl5pPr marL="2057400" indent="-228600" eaLnBrk="0" hangingPunct="0"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defTabSz="829452" eaLnBrk="1" hangingPunct="1">
                <a:spcBef>
                  <a:spcPct val="0"/>
                </a:spcBef>
                <a:buClrTx/>
                <a:buNone/>
                <a:defRPr/>
              </a:pPr>
              <a:r>
                <a:rPr lang="ja-JP" altLang="en-US" sz="907" b="1" kern="0" dirty="0">
                  <a:solidFill>
                    <a:prstClr val="black"/>
                  </a:solidFill>
                  <a:latin typeface="メイリオ" panose="020B0604030504040204" charset="-128"/>
                  <a:ea typeface="メイリオ" panose="020B0604030504040204" charset="-128"/>
                </a:rPr>
                <a:t>収入決議業務</a:t>
              </a:r>
            </a:p>
          </p:txBody>
        </p:sp>
        <p:sp>
          <p:nvSpPr>
            <p:cNvPr id="220" name="角丸四角形 219"/>
            <p:cNvSpPr/>
            <p:nvPr/>
          </p:nvSpPr>
          <p:spPr bwMode="auto">
            <a:xfrm>
              <a:off x="2355839" y="2889304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収入決議</a:t>
              </a:r>
            </a:p>
          </p:txBody>
        </p:sp>
        <p:sp>
          <p:nvSpPr>
            <p:cNvPr id="222" name="角丸四角形 221"/>
            <p:cNvSpPr/>
            <p:nvPr/>
          </p:nvSpPr>
          <p:spPr bwMode="auto">
            <a:xfrm>
              <a:off x="2355839" y="3258264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履行</a:t>
              </a:r>
            </a:p>
          </p:txBody>
        </p:sp>
        <p:sp>
          <p:nvSpPr>
            <p:cNvPr id="225" name="角丸四角形 224"/>
            <p:cNvSpPr/>
            <p:nvPr/>
          </p:nvSpPr>
          <p:spPr bwMode="auto">
            <a:xfrm>
              <a:off x="2355839" y="4038050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入金消込</a:t>
              </a:r>
            </a:p>
          </p:txBody>
        </p:sp>
        <p:sp>
          <p:nvSpPr>
            <p:cNvPr id="226" name="角丸四角形 225"/>
            <p:cNvSpPr/>
            <p:nvPr/>
          </p:nvSpPr>
          <p:spPr bwMode="auto">
            <a:xfrm>
              <a:off x="2355839" y="3644744"/>
              <a:ext cx="1130400" cy="263428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<a:no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入金</a:t>
              </a:r>
            </a:p>
          </p:txBody>
        </p:sp>
        <p:cxnSp>
          <p:nvCxnSpPr>
            <p:cNvPr id="229" name="直線矢印コネクタ 228"/>
            <p:cNvCxnSpPr>
              <a:stCxn id="220" idx="2"/>
              <a:endCxn id="222" idx="0"/>
            </p:cNvCxnSpPr>
            <p:nvPr/>
          </p:nvCxnSpPr>
          <p:spPr bwMode="auto">
            <a:xfrm>
              <a:off x="2921039" y="3152732"/>
              <a:ext cx="0" cy="105532"/>
            </a:xfrm>
            <a:prstGeom prst="straightConnector1">
              <a:avLst/>
            </a:prstGeom>
            <a:noFill/>
            <a:ln w="28575" cap="flat" cmpd="sng" algn="ctr">
              <a:solidFill>
                <a:srgbClr val="76161B">
                  <a:lumMod val="75000"/>
                </a:srgbClr>
              </a:solidFill>
              <a:prstDash val="solid"/>
              <a:headEnd type="none" w="med" len="med"/>
              <a:tailEnd type="triangle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30" name="直線矢印コネクタ 229"/>
            <p:cNvCxnSpPr>
              <a:stCxn id="222" idx="2"/>
              <a:endCxn id="226" idx="0"/>
            </p:cNvCxnSpPr>
            <p:nvPr/>
          </p:nvCxnSpPr>
          <p:spPr bwMode="auto">
            <a:xfrm>
              <a:off x="2921039" y="3521692"/>
              <a:ext cx="0" cy="123052"/>
            </a:xfrm>
            <a:prstGeom prst="straightConnector1">
              <a:avLst/>
            </a:prstGeom>
            <a:noFill/>
            <a:ln w="28575" cap="flat" cmpd="sng" algn="ctr">
              <a:solidFill>
                <a:srgbClr val="76161B">
                  <a:lumMod val="75000"/>
                </a:srgbClr>
              </a:solidFill>
              <a:prstDash val="solid"/>
              <a:headEnd type="none" w="med" len="med"/>
              <a:tailEnd type="triangle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62" name="直線矢印コネクタ 261"/>
            <p:cNvCxnSpPr>
              <a:stCxn id="226" idx="2"/>
              <a:endCxn id="225" idx="0"/>
            </p:cNvCxnSpPr>
            <p:nvPr/>
          </p:nvCxnSpPr>
          <p:spPr bwMode="auto">
            <a:xfrm>
              <a:off x="2921039" y="3908172"/>
              <a:ext cx="0" cy="129878"/>
            </a:xfrm>
            <a:prstGeom prst="straightConnector1">
              <a:avLst/>
            </a:prstGeom>
            <a:noFill/>
            <a:ln w="28575" cap="flat" cmpd="sng" algn="ctr">
              <a:solidFill>
                <a:srgbClr val="76161B">
                  <a:lumMod val="75000"/>
                </a:srgbClr>
              </a:solidFill>
              <a:prstDash val="solid"/>
              <a:headEnd type="none" w="med" len="med"/>
              <a:tailEnd type="triangle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sp>
        <p:nvSpPr>
          <p:cNvPr id="277" name="Rectangle 97"/>
          <p:cNvSpPr>
            <a:spLocks noChangeArrowheads="1"/>
          </p:cNvSpPr>
          <p:nvPr/>
        </p:nvSpPr>
        <p:spPr bwMode="auto">
          <a:xfrm>
            <a:off x="8059537" y="4357484"/>
            <a:ext cx="766216" cy="418797"/>
          </a:xfrm>
          <a:prstGeom prst="roundRect">
            <a:avLst/>
          </a:prstGeom>
          <a:solidFill>
            <a:srgbClr val="203315">
              <a:lumMod val="75000"/>
              <a:lumOff val="25000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業務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システム</a:t>
            </a:r>
            <a:r>
              <a:rPr lang="en-US" altLang="ja-JP" sz="907" b="1" kern="0" dirty="0">
                <a:solidFill>
                  <a:srgbClr val="FFFFFF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C</a:t>
            </a:r>
            <a:endParaRPr lang="ja-JP" altLang="en-US" sz="907" b="1" kern="0" dirty="0">
              <a:solidFill>
                <a:srgbClr val="FFFFFF"/>
              </a:solidFill>
              <a:effectLst>
                <a:outerShdw blurRad="50800" dist="19050" dir="5400000" algn="ctr" rotWithShape="0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</p:txBody>
      </p:sp>
      <p:sp>
        <p:nvSpPr>
          <p:cNvPr id="278" name="Rectangle 97"/>
          <p:cNvSpPr>
            <a:spLocks noChangeArrowheads="1"/>
          </p:cNvSpPr>
          <p:nvPr/>
        </p:nvSpPr>
        <p:spPr bwMode="auto">
          <a:xfrm>
            <a:off x="8055165" y="4855611"/>
            <a:ext cx="766216" cy="418797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vert="eaVert" wrap="none" anchor="ctr"/>
          <a:lstStyle>
            <a:lvl1pPr eaLnBrk="0" hangingPunct="0">
              <a:buClr>
                <a:schemeClr val="hlink"/>
              </a:buClr>
              <a:buChar char="▐"/>
              <a:defRPr kumimoji="1" sz="2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 eaLnBrk="0" hangingPunct="0">
              <a:buClr>
                <a:schemeClr val="hlink"/>
              </a:buClr>
              <a:buFont typeface="Wingdings" panose="05000000000000000000" pitchFamily="2" charset="2"/>
              <a:buChar char="l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 eaLnBrk="0" hangingPunct="0">
              <a:buClr>
                <a:schemeClr val="hlink"/>
              </a:buClr>
              <a:buChar char="•"/>
              <a:defRPr kumimoji="1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 eaLnBrk="0" hangingPunct="0">
              <a:buClr>
                <a:schemeClr val="hlink"/>
              </a:buClr>
              <a:buChar char="–"/>
              <a:defRPr kumimoji="1" sz="16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829452" eaLnBrk="1" hangingPunct="1">
              <a:spcBef>
                <a:spcPct val="0"/>
              </a:spcBef>
              <a:buClrTx/>
              <a:buNone/>
              <a:defRPr/>
            </a:pPr>
            <a:r>
              <a:rPr lang="ja-JP" altLang="en-US" sz="1270" kern="0" dirty="0">
                <a:solidFill>
                  <a:srgbClr val="518135"/>
                </a:solidFill>
                <a:effectLst>
                  <a:outerShdw blurRad="50800" dist="19050" dir="5400000" algn="ctr" rotWithShape="0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・・・</a:t>
            </a:r>
          </a:p>
        </p:txBody>
      </p:sp>
      <p:grpSp>
        <p:nvGrpSpPr>
          <p:cNvPr id="263" name="グループ化 262"/>
          <p:cNvGrpSpPr/>
          <p:nvPr/>
        </p:nvGrpSpPr>
        <p:grpSpPr>
          <a:xfrm>
            <a:off x="1696382" y="1547803"/>
            <a:ext cx="1335973" cy="1278230"/>
            <a:chOff x="2114382" y="1439931"/>
            <a:chExt cx="1472818" cy="1409160"/>
          </a:xfrm>
        </p:grpSpPr>
        <p:grpSp>
          <p:nvGrpSpPr>
            <p:cNvPr id="18" name="グループ化 17"/>
            <p:cNvGrpSpPr/>
            <p:nvPr/>
          </p:nvGrpSpPr>
          <p:grpSpPr>
            <a:xfrm>
              <a:off x="2114382" y="1439931"/>
              <a:ext cx="1472818" cy="1409160"/>
              <a:chOff x="2199548" y="1045762"/>
              <a:chExt cx="1472818" cy="1409160"/>
            </a:xfrm>
          </p:grpSpPr>
          <p:sp>
            <p:nvSpPr>
              <p:cNvPr id="211" name="Rectangle 115"/>
              <p:cNvSpPr>
                <a:spLocks noChangeArrowheads="1"/>
              </p:cNvSpPr>
              <p:nvPr/>
            </p:nvSpPr>
            <p:spPr bwMode="auto">
              <a:xfrm>
                <a:off x="2199548" y="1045762"/>
                <a:ext cx="1472818" cy="1409160"/>
              </a:xfrm>
              <a:prstGeom prst="roundRect">
                <a:avLst>
                  <a:gd name="adj" fmla="val 12337"/>
                </a:avLst>
              </a:prstGeom>
              <a:solidFill>
                <a:srgbClr val="DDDDDD"/>
              </a:solidFill>
              <a:ln w="9525" cap="flat" cmpd="sng" algn="ctr">
                <a:solidFill>
                  <a:schemeClr val="tx1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wrap="none" anchor="t"/>
              <a:lstStyle>
                <a:lvl1pPr eaLnBrk="0" hangingPunct="0">
                  <a:buClr>
                    <a:schemeClr val="hlink"/>
                  </a:buClr>
                  <a:buChar char="▐"/>
                  <a:defRPr kumimoji="1" sz="2200">
                    <a:solidFill>
                      <a:schemeClr val="tx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defRPr>
                </a:lvl1pPr>
                <a:lvl2pPr marL="742950" indent="-285750" eaLnBrk="0" hangingPunct="0">
                  <a:buClr>
                    <a:schemeClr val="hlink"/>
                  </a:buClr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defRPr>
                </a:lvl2pPr>
                <a:lvl3pPr marL="1143000" indent="-228600" eaLnBrk="0" hangingPunct="0">
                  <a:buClr>
                    <a:schemeClr val="hlink"/>
                  </a:buClr>
                  <a:buChar char="•"/>
                  <a:defRPr kumimoji="1">
                    <a:solidFill>
                      <a:schemeClr val="tx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defRPr>
                </a:lvl3pPr>
                <a:lvl4pPr marL="1600200" indent="-228600" eaLnBrk="0" hangingPunct="0">
                  <a:buClr>
                    <a:schemeClr val="hlink"/>
                  </a:buClr>
                  <a:buChar char="–"/>
                  <a:defRPr kumimoji="1" sz="1600">
                    <a:solidFill>
                      <a:schemeClr val="tx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defRPr>
                </a:lvl4pPr>
                <a:lvl5pPr marL="2057400" indent="-228600" eaLnBrk="0" hangingPunct="0"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defTabSz="829452" eaLnBrk="1" hangingPunct="1">
                  <a:spcBef>
                    <a:spcPct val="0"/>
                  </a:spcBef>
                  <a:buClrTx/>
                  <a:buNone/>
                  <a:defRPr/>
                </a:pPr>
                <a:r>
                  <a:rPr lang="ja-JP" altLang="en-US" sz="907" b="1" kern="0" dirty="0">
                    <a:solidFill>
                      <a:prstClr val="black"/>
                    </a:solidFill>
                    <a:latin typeface="メイリオ" panose="020B0604030504040204" charset="-128"/>
                    <a:ea typeface="メイリオ" panose="020B0604030504040204" charset="-128"/>
                  </a:rPr>
                  <a:t>支出契約決議業務</a:t>
                </a:r>
              </a:p>
            </p:txBody>
          </p:sp>
          <p:sp>
            <p:nvSpPr>
              <p:cNvPr id="212" name="角丸四角形 211"/>
              <p:cNvSpPr/>
              <p:nvPr/>
            </p:nvSpPr>
            <p:spPr bwMode="auto">
              <a:xfrm>
                <a:off x="2356400" y="1300736"/>
                <a:ext cx="1122730" cy="263428"/>
              </a:xfrm>
              <a:prstGeom prst="roundRect">
                <a:avLst>
                  <a:gd name="adj" fmla="val 26543"/>
                </a:avLst>
              </a:prstGeom>
              <a:solidFill>
                <a:srgbClr val="808080"/>
              </a:soli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0"/>
              </a:effectLst>
            </p:spPr>
            <p:txBody>
  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  <a:noAutofit/>
              </a:bodyPr>
              <a:lstStyle/>
              <a:p>
                <a:pPr algn="ctr" defTabSz="829452">
                  <a:defRPr/>
                </a:pPr>
                <a:r>
                  <a:rPr lang="ja-JP" altLang="en-US" sz="907" b="1" kern="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charset="-128"/>
                    <a:ea typeface="メイリオ" panose="020B0604030504040204" charset="-128"/>
                  </a:rPr>
                  <a:t>支出契約決議</a:t>
                </a:r>
              </a:p>
            </p:txBody>
          </p:sp>
          <p:sp>
            <p:nvSpPr>
              <p:cNvPr id="214" name="角丸四角形 213"/>
              <p:cNvSpPr/>
              <p:nvPr/>
            </p:nvSpPr>
            <p:spPr bwMode="auto">
              <a:xfrm>
                <a:off x="2356400" y="1685337"/>
                <a:ext cx="1122730" cy="263428"/>
              </a:xfrm>
              <a:prstGeom prst="roundRect">
                <a:avLst>
                  <a:gd name="adj" fmla="val 26543"/>
                </a:avLst>
              </a:prstGeom>
              <a:solidFill>
                <a:srgbClr val="808080"/>
              </a:soli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0"/>
              </a:effectLst>
            </p:spPr>
            <p:txBody>
  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  <a:noAutofit/>
              </a:bodyPr>
              <a:lstStyle/>
              <a:p>
                <a:pPr algn="ctr" defTabSz="829452">
                  <a:defRPr/>
                </a:pPr>
                <a:r>
                  <a:rPr lang="ja-JP" altLang="en-US" sz="907" b="1" kern="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charset="-128"/>
                    <a:ea typeface="メイリオ" panose="020B0604030504040204" charset="-128"/>
                  </a:rPr>
                  <a:t>検収</a:t>
                </a:r>
              </a:p>
            </p:txBody>
          </p:sp>
          <p:sp>
            <p:nvSpPr>
              <p:cNvPr id="216" name="角丸四角形 215"/>
              <p:cNvSpPr/>
              <p:nvPr/>
            </p:nvSpPr>
            <p:spPr bwMode="auto">
              <a:xfrm>
                <a:off x="2356400" y="2078930"/>
                <a:ext cx="1122730" cy="263428"/>
              </a:xfrm>
              <a:prstGeom prst="roundRect">
                <a:avLst>
                  <a:gd name="adj" fmla="val 26543"/>
                </a:avLst>
              </a:prstGeom>
              <a:solidFill>
                <a:srgbClr val="808080"/>
              </a:soli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0"/>
              </a:effectLst>
            </p:spPr>
            <p:txBody>
  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  <a:noAutofit/>
              </a:bodyPr>
              <a:lstStyle/>
              <a:p>
                <a:pPr algn="ctr" defTabSz="829452">
                  <a:defRPr/>
                </a:pPr>
                <a:r>
                  <a:rPr lang="ja-JP" altLang="en-US" sz="907" b="1" kern="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charset="-128"/>
                    <a:ea typeface="メイリオ" panose="020B0604030504040204" charset="-128"/>
                  </a:rPr>
                  <a:t>支出決議</a:t>
                </a:r>
              </a:p>
            </p:txBody>
          </p:sp>
          <p:cxnSp>
            <p:nvCxnSpPr>
              <p:cNvPr id="227" name="直線矢印コネクタ 226"/>
              <p:cNvCxnSpPr>
                <a:stCxn id="212" idx="2"/>
                <a:endCxn id="214" idx="0"/>
              </p:cNvCxnSpPr>
              <p:nvPr/>
            </p:nvCxnSpPr>
            <p:spPr bwMode="auto">
              <a:xfrm>
                <a:off x="2917765" y="1564164"/>
                <a:ext cx="0" cy="121173"/>
              </a:xfrm>
              <a:prstGeom prst="straightConnector1">
                <a:avLst/>
              </a:prstGeom>
              <a:noFill/>
              <a:ln w="28575" cap="flat" cmpd="sng" algn="ctr">
                <a:noFill/>
                <a:prstDash val="solid"/>
                <a:headEnd type="none" w="med" len="med"/>
                <a:tailEnd type="triangle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  <p:cxnSp>
          <p:nvCxnSpPr>
            <p:cNvPr id="83" name="直線矢印コネクタ 82"/>
            <p:cNvCxnSpPr>
              <a:stCxn id="214" idx="2"/>
              <a:endCxn id="216" idx="0"/>
            </p:cNvCxnSpPr>
            <p:nvPr/>
          </p:nvCxnSpPr>
          <p:spPr bwMode="auto">
            <a:xfrm>
              <a:off x="2832599" y="2342934"/>
              <a:ext cx="0" cy="130165"/>
            </a:xfrm>
            <a:prstGeom prst="straightConnector1">
              <a:avLst/>
            </a:prstGeom>
            <a:noFill/>
            <a:ln w="28575" cap="flat" cmpd="sng" algn="ctr">
              <a:noFill/>
              <a:prstDash val="solid"/>
              <a:headEnd type="none" w="med" len="med"/>
              <a:tailEnd type="triangle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cxnSp>
        <p:nvCxnSpPr>
          <p:cNvPr id="270" name="カギ線コネクタ 269"/>
          <p:cNvCxnSpPr>
            <a:stCxn id="211" idx="3"/>
            <a:endCxn id="240" idx="1"/>
          </p:cNvCxnSpPr>
          <p:nvPr/>
        </p:nvCxnSpPr>
        <p:spPr>
          <a:xfrm flipV="1">
            <a:off x="3032355" y="1940755"/>
            <a:ext cx="855011" cy="246163"/>
          </a:xfrm>
          <a:prstGeom prst="bentConnector3">
            <a:avLst>
              <a:gd name="adj1" fmla="val 77845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カギ線コネクタ 107"/>
          <p:cNvCxnSpPr>
            <a:stCxn id="219" idx="3"/>
            <a:endCxn id="240" idx="1"/>
          </p:cNvCxnSpPr>
          <p:nvPr/>
        </p:nvCxnSpPr>
        <p:spPr>
          <a:xfrm flipV="1">
            <a:off x="3032355" y="1940755"/>
            <a:ext cx="855011" cy="1813970"/>
          </a:xfrm>
          <a:prstGeom prst="bentConnector3">
            <a:avLst>
              <a:gd name="adj1" fmla="val 78743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カギ線コネクタ 114"/>
          <p:cNvCxnSpPr>
            <a:stCxn id="231" idx="3"/>
            <a:endCxn id="240" idx="1"/>
          </p:cNvCxnSpPr>
          <p:nvPr/>
        </p:nvCxnSpPr>
        <p:spPr>
          <a:xfrm flipV="1">
            <a:off x="3032355" y="1940755"/>
            <a:ext cx="855011" cy="3223399"/>
          </a:xfrm>
          <a:prstGeom prst="bentConnector3">
            <a:avLst>
              <a:gd name="adj1" fmla="val 78744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endCxn id="242" idx="3"/>
          </p:cNvCxnSpPr>
          <p:nvPr/>
        </p:nvCxnSpPr>
        <p:spPr bwMode="auto">
          <a:xfrm flipH="1" flipV="1">
            <a:off x="6757239" y="1845248"/>
            <a:ext cx="823815" cy="8001"/>
          </a:xfrm>
          <a:prstGeom prst="straightConnector1">
            <a:avLst/>
          </a:prstGeom>
          <a:noFill/>
          <a:ln w="28575" cap="flat" cmpd="sng" algn="ctr">
            <a:solidFill>
              <a:srgbClr val="76161B">
                <a:lumMod val="75000"/>
              </a:srgbClr>
            </a:solidFill>
            <a:prstDash val="solid"/>
            <a:headEnd type="none" w="med" len="me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28" name="カギ線コネクタ 127"/>
          <p:cNvCxnSpPr>
            <a:stCxn id="240" idx="2"/>
            <a:endCxn id="210" idx="0"/>
          </p:cNvCxnSpPr>
          <p:nvPr/>
        </p:nvCxnSpPr>
        <p:spPr>
          <a:xfrm rot="5400000">
            <a:off x="4937971" y="2032575"/>
            <a:ext cx="160378" cy="835619"/>
          </a:xfrm>
          <a:prstGeom prst="bentConnector3">
            <a:avLst>
              <a:gd name="adj1" fmla="val 50000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カギ線コネクタ 130"/>
          <p:cNvCxnSpPr>
            <a:stCxn id="240" idx="2"/>
            <a:endCxn id="251" idx="0"/>
          </p:cNvCxnSpPr>
          <p:nvPr/>
        </p:nvCxnSpPr>
        <p:spPr>
          <a:xfrm rot="16200000" flipH="1">
            <a:off x="5793794" y="2012371"/>
            <a:ext cx="155914" cy="871562"/>
          </a:xfrm>
          <a:prstGeom prst="bentConnector3">
            <a:avLst>
              <a:gd name="adj1" fmla="val 50000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カギ線コネクタ 133"/>
          <p:cNvCxnSpPr>
            <a:stCxn id="210" idx="2"/>
            <a:endCxn id="248" idx="0"/>
          </p:cNvCxnSpPr>
          <p:nvPr/>
        </p:nvCxnSpPr>
        <p:spPr>
          <a:xfrm rot="16200000" flipH="1">
            <a:off x="4515717" y="3507063"/>
            <a:ext cx="173162" cy="3892"/>
          </a:xfrm>
          <a:prstGeom prst="bentConnector3">
            <a:avLst>
              <a:gd name="adj1" fmla="val 50000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カギ線コネクタ 136"/>
          <p:cNvCxnSpPr>
            <a:stCxn id="240" idx="2"/>
            <a:endCxn id="237" idx="0"/>
          </p:cNvCxnSpPr>
          <p:nvPr/>
        </p:nvCxnSpPr>
        <p:spPr>
          <a:xfrm rot="16200000" flipH="1">
            <a:off x="5264561" y="2541605"/>
            <a:ext cx="1214430" cy="871610"/>
          </a:xfrm>
          <a:prstGeom prst="bentConnector3">
            <a:avLst>
              <a:gd name="adj1" fmla="val 90474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カギ線コネクタ 140"/>
          <p:cNvCxnSpPr>
            <a:stCxn id="233" idx="3"/>
            <a:endCxn id="254" idx="1"/>
          </p:cNvCxnSpPr>
          <p:nvPr/>
        </p:nvCxnSpPr>
        <p:spPr>
          <a:xfrm flipV="1">
            <a:off x="5313459" y="4978266"/>
            <a:ext cx="285613" cy="143377"/>
          </a:xfrm>
          <a:prstGeom prst="bentConnector3">
            <a:avLst>
              <a:gd name="adj1" fmla="val 50000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カギ線コネクタ 143"/>
          <p:cNvCxnSpPr>
            <a:stCxn id="248" idx="2"/>
            <a:endCxn id="254" idx="0"/>
          </p:cNvCxnSpPr>
          <p:nvPr/>
        </p:nvCxnSpPr>
        <p:spPr>
          <a:xfrm rot="16200000" flipH="1">
            <a:off x="5355201" y="3734143"/>
            <a:ext cx="206019" cy="1707935"/>
          </a:xfrm>
          <a:prstGeom prst="bentConnector3">
            <a:avLst>
              <a:gd name="adj1" fmla="val 50000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カギ線コネクタ 146"/>
          <p:cNvCxnSpPr>
            <a:stCxn id="237" idx="2"/>
            <a:endCxn id="254" idx="0"/>
          </p:cNvCxnSpPr>
          <p:nvPr/>
        </p:nvCxnSpPr>
        <p:spPr>
          <a:xfrm rot="16200000" flipH="1">
            <a:off x="6200951" y="4579893"/>
            <a:ext cx="217857" cy="4598"/>
          </a:xfrm>
          <a:prstGeom prst="bentConnector3">
            <a:avLst>
              <a:gd name="adj1" fmla="val 50000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カギ線コネクタ 149"/>
          <p:cNvCxnSpPr>
            <a:stCxn id="240" idx="2"/>
            <a:endCxn id="254" idx="0"/>
          </p:cNvCxnSpPr>
          <p:nvPr/>
        </p:nvCxnSpPr>
        <p:spPr>
          <a:xfrm rot="16200000" flipH="1">
            <a:off x="4713612" y="3092553"/>
            <a:ext cx="2320925" cy="876208"/>
          </a:xfrm>
          <a:prstGeom prst="bentConnector3">
            <a:avLst>
              <a:gd name="adj1" fmla="val 95002"/>
            </a:avLst>
          </a:prstGeom>
          <a:ln w="28575">
            <a:solidFill>
              <a:srgbClr val="59101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角丸四角形 275"/>
          <p:cNvSpPr/>
          <p:nvPr/>
        </p:nvSpPr>
        <p:spPr bwMode="auto">
          <a:xfrm>
            <a:off x="3192546" y="1547804"/>
            <a:ext cx="352971" cy="4089390"/>
          </a:xfrm>
          <a:prstGeom prst="roundRect">
            <a:avLst>
              <a:gd name="adj" fmla="val 26543"/>
            </a:avLst>
          </a:prstGeom>
          <a:solidFill>
            <a:srgbClr val="80808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0"/>
          </a:effectLst>
        </p:spPr>
        <p:txBody>
          <a:bodyPr rot="0" spcFirstLastPara="0" vertOverflow="overflow" horzOverflow="overflow" vert="eaVert" wrap="none" lIns="82944" tIns="41472" rIns="82944" bIns="41472" numCol="1" spcCol="0" rtlCol="0" fromWordArt="0" anchor="ctr" anchorCtr="0" forceAA="0" compatLnSpc="1">
            <a:noAutofit/>
          </a:bodyPr>
          <a:lstStyle/>
          <a:p>
            <a:pPr algn="ctr" defTabSz="829452">
              <a:defRPr/>
            </a:pPr>
            <a:r>
              <a:rPr lang="ja-JP" altLang="en-US" sz="952" b="1" kern="0" dirty="0">
                <a:solidFill>
                  <a:prstClr val="white"/>
                </a:solidFill>
                <a:latin typeface="メイリオ" panose="020B0604030504040204" charset="-128"/>
                <a:ea typeface="メイリオ" panose="020B0604030504040204" charset="-128"/>
              </a:rPr>
              <a:t>各種決議の電子承認機能</a:t>
            </a:r>
          </a:p>
        </p:txBody>
      </p:sp>
      <p:cxnSp>
        <p:nvCxnSpPr>
          <p:cNvPr id="98" name="直線矢印コネクタ 97"/>
          <p:cNvCxnSpPr>
            <a:stCxn id="206" idx="1"/>
          </p:cNvCxnSpPr>
          <p:nvPr/>
        </p:nvCxnSpPr>
        <p:spPr bwMode="auto">
          <a:xfrm flipH="1" flipV="1">
            <a:off x="7644760" y="1779087"/>
            <a:ext cx="330488" cy="1649913"/>
          </a:xfrm>
          <a:prstGeom prst="straightConnector1">
            <a:avLst/>
          </a:prstGeom>
          <a:noFill/>
          <a:ln w="28575" cap="flat" cmpd="sng" algn="ctr">
            <a:solidFill>
              <a:srgbClr val="76161B">
                <a:lumMod val="75000"/>
              </a:srgbClr>
            </a:solidFill>
            <a:prstDash val="solid"/>
            <a:headEnd type="none" w="med" len="me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92" name="角丸四角形 91"/>
          <p:cNvSpPr/>
          <p:nvPr/>
        </p:nvSpPr>
        <p:spPr bwMode="auto">
          <a:xfrm>
            <a:off x="7230129" y="1379182"/>
            <a:ext cx="663834" cy="667997"/>
          </a:xfrm>
          <a:prstGeom prst="roundRect">
            <a:avLst>
              <a:gd name="adj" fmla="val 26543"/>
            </a:avLst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0"/>
          </a:effectLst>
        </p:spPr>
        <p:txBody>
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<a:noAutofit/>
          </a:bodyPr>
          <a:lstStyle/>
          <a:p>
            <a:pPr algn="ctr" defTabSz="829452"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仕訳データ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  <a:p>
            <a:pPr algn="ctr" defTabSz="829452">
              <a:defRPr/>
            </a:pPr>
            <a:r>
              <a:rPr lang="ja-JP" altLang="en-US" sz="907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charset="-128"/>
                <a:ea typeface="メイリオ" panose="020B0604030504040204" charset="-128"/>
              </a:rPr>
              <a:t>連携</a:t>
            </a:r>
            <a:endParaRPr lang="en-US" altLang="ja-JP" sz="907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charset="-128"/>
              <a:ea typeface="メイリオ" panose="020B0604030504040204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72156" y="1127043"/>
            <a:ext cx="1036950" cy="1333174"/>
            <a:chOff x="191906" y="1321837"/>
            <a:chExt cx="1143165" cy="1469732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191906" y="1321837"/>
              <a:ext cx="1143165" cy="1469732"/>
              <a:chOff x="181235" y="1263813"/>
              <a:chExt cx="1143165" cy="1469732"/>
            </a:xfrm>
          </p:grpSpPr>
          <p:sp>
            <p:nvSpPr>
              <p:cNvPr id="94" name="角丸四角形 93"/>
              <p:cNvSpPr/>
              <p:nvPr/>
            </p:nvSpPr>
            <p:spPr bwMode="auto">
              <a:xfrm>
                <a:off x="222744" y="1538813"/>
                <a:ext cx="1002878" cy="263428"/>
              </a:xfrm>
              <a:prstGeom prst="roundRect">
                <a:avLst>
                  <a:gd name="adj" fmla="val 26543"/>
                </a:avLst>
              </a:prstGeom>
              <a:solidFill>
                <a:schemeClr val="accent2">
                  <a:lumMod val="75000"/>
                </a:schemeClr>
              </a:soli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0"/>
              </a:effectLst>
            </p:spPr>
            <p:txBody>
              <a:bodyPr rot="0" spcFirstLastPara="0" vertOverflow="overflow" horzOverflow="overflow" vert="horz" wrap="none" lIns="82944" tIns="41472" rIns="82944" bIns="41472" numCol="1" spcCol="0" rtlCol="0" fromWordArt="0" anchor="ctr" anchorCtr="0" forceAA="0" compatLnSpc="1">
                <a:noAutofit/>
              </a:bodyPr>
              <a:lstStyle/>
              <a:p>
                <a:pPr algn="ctr" defTabSz="829452">
                  <a:defRPr/>
                </a:pPr>
                <a:r>
                  <a:rPr lang="ja-JP" altLang="en-US" sz="907" b="1" kern="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charset="-128"/>
                    <a:ea typeface="メイリオ" panose="020B0604030504040204" charset="-128"/>
                  </a:rPr>
                  <a:t>導入対象</a:t>
                </a:r>
                <a:endParaRPr lang="en-US" altLang="ja-JP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endParaRPr>
              </a:p>
            </p:txBody>
          </p:sp>
          <p:sp>
            <p:nvSpPr>
              <p:cNvPr id="96" name="Rectangle 25"/>
              <p:cNvSpPr>
                <a:spLocks noChangeArrowheads="1"/>
              </p:cNvSpPr>
              <p:nvPr/>
            </p:nvSpPr>
            <p:spPr bwMode="auto">
              <a:xfrm>
                <a:off x="181235" y="1263813"/>
                <a:ext cx="1143165" cy="14697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noAutofit/>
              </a:bodyPr>
              <a:lstStyle/>
              <a:p>
                <a:pPr defTabSz="829452">
                  <a:lnSpc>
                    <a:spcPts val="952"/>
                  </a:lnSpc>
                  <a:spcBef>
                    <a:spcPts val="544"/>
                  </a:spcBef>
                </a:pPr>
                <a:r>
                  <a:rPr kumimoji="1" lang="ja-JP" altLang="en-US" sz="998" b="1" dirty="0">
                    <a:solidFill>
                      <a:srgbClr val="000000"/>
                    </a:solidFill>
                    <a:latin typeface="メイリオ" panose="020B0604030504040204" charset="-128"/>
                    <a:ea typeface="メイリオ" panose="020B0604030504040204" charset="-128"/>
                    <a:cs typeface="Osaka" charset="-128"/>
                  </a:rPr>
                  <a:t>業務の凡例：</a:t>
                </a:r>
                <a:endParaRPr kumimoji="1" lang="en-US" altLang="ja-JP" sz="998" b="1" dirty="0">
                  <a:solidFill>
                    <a:srgbClr val="000000"/>
                  </a:solidFill>
                  <a:latin typeface="メイリオ" panose="020B0604030504040204" charset="-128"/>
                  <a:ea typeface="メイリオ" panose="020B0604030504040204" charset="-128"/>
                  <a:cs typeface="Osaka" charset="-128"/>
                </a:endParaRPr>
              </a:p>
            </p:txBody>
          </p:sp>
        </p:grpSp>
        <p:sp>
          <p:nvSpPr>
            <p:cNvPr id="106" name="角丸四角形 105"/>
            <p:cNvSpPr/>
            <p:nvPr/>
          </p:nvSpPr>
          <p:spPr bwMode="auto">
            <a:xfrm>
              <a:off x="256936" y="2175479"/>
              <a:ext cx="1040076" cy="180677"/>
            </a:xfrm>
            <a:prstGeom prst="roundRect">
              <a:avLst>
                <a:gd name="adj" fmla="val 26543"/>
              </a:avLst>
            </a:prstGeom>
            <a:solidFill>
              <a:srgbClr val="80808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0"/>
            </a:effectLst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spAutoFit/>
            </a:bodyPr>
            <a:lstStyle/>
            <a:p>
              <a:pPr algn="ctr" defTabSz="829452">
                <a:defRPr/>
              </a:pPr>
              <a:r>
                <a:rPr lang="ja-JP" altLang="en-US" sz="907" b="1" kern="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charset="-128"/>
                  <a:ea typeface="メイリオ" panose="020B0604030504040204" charset="-128"/>
                </a:rPr>
                <a:t>導入対象外</a:t>
              </a:r>
            </a:p>
          </p:txBody>
        </p:sp>
      </p:grpSp>
      <p:cxnSp>
        <p:nvCxnSpPr>
          <p:cNvPr id="93" name="直線矢印コネクタ 92"/>
          <p:cNvCxnSpPr>
            <a:stCxn id="212" idx="2"/>
            <a:endCxn id="214" idx="0"/>
          </p:cNvCxnSpPr>
          <p:nvPr/>
        </p:nvCxnSpPr>
        <p:spPr bwMode="auto">
          <a:xfrm>
            <a:off x="2347867" y="2018039"/>
            <a:ext cx="0" cy="109914"/>
          </a:xfrm>
          <a:prstGeom prst="straightConnector1">
            <a:avLst/>
          </a:prstGeom>
          <a:noFill/>
          <a:ln w="28575" cap="flat" cmpd="sng" algn="ctr">
            <a:solidFill>
              <a:srgbClr val="76161B">
                <a:lumMod val="75000"/>
              </a:srgbClr>
            </a:solidFill>
            <a:prstDash val="solid"/>
            <a:headEnd type="none" w="med" len="me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5" name="直線矢印コネクタ 94"/>
          <p:cNvCxnSpPr>
            <a:endCxn id="216" idx="0"/>
          </p:cNvCxnSpPr>
          <p:nvPr/>
        </p:nvCxnSpPr>
        <p:spPr bwMode="auto">
          <a:xfrm>
            <a:off x="2347867" y="2366905"/>
            <a:ext cx="0" cy="118071"/>
          </a:xfrm>
          <a:prstGeom prst="straightConnector1">
            <a:avLst/>
          </a:prstGeom>
          <a:noFill/>
          <a:ln w="28575" cap="flat" cmpd="sng" algn="ctr">
            <a:solidFill>
              <a:srgbClr val="76161B">
                <a:lumMod val="75000"/>
              </a:srgbClr>
            </a:solidFill>
            <a:prstDash val="solid"/>
            <a:headEnd type="none" w="med" len="med"/>
            <a:tailEnd type="triangle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9955847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151</Words>
  <PresentationFormat>画面に合わせる (4:3)</PresentationFormat>
  <Paragraphs>62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ＭＳ Ｐゴシック</vt:lpstr>
      <vt:lpstr>Osaka</vt:lpstr>
      <vt:lpstr>メイリオ</vt:lpstr>
      <vt:lpstr>游ゴシック</vt:lpstr>
      <vt:lpstr>Arial</vt:lpstr>
      <vt:lpstr>Calibri</vt:lpstr>
      <vt:lpstr>Calibri Light</vt:lpstr>
      <vt:lpstr>Times New Roman</vt:lpstr>
      <vt:lpstr>Wingdings</vt:lpstr>
      <vt:lpstr>1_Office テーマ</vt:lpstr>
      <vt:lpstr>別紙１．システム機能概要図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2021-04-21T02:28:22Z</dcterms:created>
  <dcterms:modified xsi:type="dcterms:W3CDTF">2021-04-21T04:37:19Z</dcterms:modified>
</cp:coreProperties>
</file>