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73"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CCFF"/>
    <a:srgbClr val="66CC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1382" y="67"/>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D76BDE-CB2E-4DF0-B3F6-02736A0AC315}" type="datetimeFigureOut">
              <a:rPr kumimoji="1" lang="ja-JP" altLang="en-US" smtClean="0"/>
              <a:t>2020/11/6</a:t>
            </a:fld>
            <a:endParaRPr kumimoji="1" lang="ja-JP" altLang="en-US" dirty="0"/>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9E26DF-EA88-4A45-8890-88FF0D023957}" type="slidenum">
              <a:rPr kumimoji="1" lang="ja-JP" altLang="en-US" smtClean="0"/>
              <a:t>‹#›</a:t>
            </a:fld>
            <a:endParaRPr kumimoji="1" lang="ja-JP" altLang="en-US" dirty="0"/>
          </a:p>
        </p:txBody>
      </p:sp>
    </p:spTree>
    <p:extLst>
      <p:ext uri="{BB962C8B-B14F-4D97-AF65-F5344CB8AC3E}">
        <p14:creationId xmlns:p14="http://schemas.microsoft.com/office/powerpoint/2010/main" val="36362104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49E26DF-EA88-4A45-8890-88FF0D023957}" type="slidenum">
              <a:rPr kumimoji="1" lang="ja-JP" altLang="en-US" smtClean="0"/>
              <a:t>1</a:t>
            </a:fld>
            <a:endParaRPr kumimoji="1" lang="ja-JP" altLang="en-US" dirty="0"/>
          </a:p>
        </p:txBody>
      </p:sp>
    </p:spTree>
    <p:extLst>
      <p:ext uri="{BB962C8B-B14F-4D97-AF65-F5344CB8AC3E}">
        <p14:creationId xmlns:p14="http://schemas.microsoft.com/office/powerpoint/2010/main" val="502123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BAE1754-DC1E-47FE-85BD-657A0634C894}" type="datetime1">
              <a:rPr kumimoji="1" lang="ja-JP" altLang="en-US" smtClean="0"/>
              <a:t>2020/11/6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985433A-CC4F-471B-9DBE-CF2745555BA5}" type="slidenum">
              <a:rPr kumimoji="1" lang="ja-JP" altLang="en-US" smtClean="0"/>
              <a:t>‹#›</a:t>
            </a:fld>
            <a:endParaRPr kumimoji="1" lang="ja-JP" altLang="en-US" dirty="0"/>
          </a:p>
        </p:txBody>
      </p:sp>
    </p:spTree>
    <p:extLst>
      <p:ext uri="{BB962C8B-B14F-4D97-AF65-F5344CB8AC3E}">
        <p14:creationId xmlns:p14="http://schemas.microsoft.com/office/powerpoint/2010/main" val="2983824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4CD253-D09F-4C68-B17D-E672320AA5C4}" type="datetime1">
              <a:rPr kumimoji="1" lang="ja-JP" altLang="en-US" smtClean="0"/>
              <a:t>2020/11/6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985433A-CC4F-471B-9DBE-CF2745555BA5}" type="slidenum">
              <a:rPr kumimoji="1" lang="ja-JP" altLang="en-US" smtClean="0"/>
              <a:t>‹#›</a:t>
            </a:fld>
            <a:endParaRPr kumimoji="1" lang="ja-JP" altLang="en-US" dirty="0"/>
          </a:p>
        </p:txBody>
      </p:sp>
    </p:spTree>
    <p:extLst>
      <p:ext uri="{BB962C8B-B14F-4D97-AF65-F5344CB8AC3E}">
        <p14:creationId xmlns:p14="http://schemas.microsoft.com/office/powerpoint/2010/main" val="1241324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455F2F4-1B3A-4463-9865-3E9B60DF8CED}" type="datetime1">
              <a:rPr kumimoji="1" lang="ja-JP" altLang="en-US" smtClean="0"/>
              <a:t>2020/11/6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985433A-CC4F-471B-9DBE-CF2745555BA5}" type="slidenum">
              <a:rPr kumimoji="1" lang="ja-JP" altLang="en-US" smtClean="0"/>
              <a:t>‹#›</a:t>
            </a:fld>
            <a:endParaRPr kumimoji="1" lang="ja-JP" altLang="en-US" dirty="0"/>
          </a:p>
        </p:txBody>
      </p:sp>
    </p:spTree>
    <p:extLst>
      <p:ext uri="{BB962C8B-B14F-4D97-AF65-F5344CB8AC3E}">
        <p14:creationId xmlns:p14="http://schemas.microsoft.com/office/powerpoint/2010/main" val="25987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64194" y="29028"/>
            <a:ext cx="7886700" cy="642993"/>
          </a:xfrm>
        </p:spPr>
        <p:txBody>
          <a:bodyPr>
            <a:normAutofit/>
          </a:bodyPr>
          <a:lstStyle>
            <a:lvl1pPr>
              <a:defRPr sz="2400">
                <a:solidFill>
                  <a:srgbClr val="00B0F0"/>
                </a:solidFill>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164194" y="1611086"/>
            <a:ext cx="8351156" cy="4565877"/>
          </a:xfrm>
        </p:spPr>
        <p:txBody>
          <a:bodyPr/>
          <a:lstStyle>
            <a:lvl1pPr>
              <a:buClr>
                <a:schemeClr val="accent1">
                  <a:lumMod val="60000"/>
                  <a:lumOff val="40000"/>
                </a:schemeClr>
              </a:buClr>
              <a:defRPr sz="2400"/>
            </a:lvl1pPr>
            <a:lvl2pPr>
              <a:buClr>
                <a:schemeClr val="accent1">
                  <a:lumMod val="60000"/>
                  <a:lumOff val="40000"/>
                </a:schemeClr>
              </a:buClr>
              <a:defRPr sz="2000"/>
            </a:lvl2pPr>
            <a:lvl3pPr>
              <a:buClr>
                <a:schemeClr val="accent1">
                  <a:lumMod val="60000"/>
                  <a:lumOff val="40000"/>
                </a:schemeClr>
              </a:buClr>
              <a:defRPr sz="1800"/>
            </a:lvl3pPr>
            <a:lvl4pPr>
              <a:buClr>
                <a:schemeClr val="accent1">
                  <a:lumMod val="60000"/>
                  <a:lumOff val="40000"/>
                </a:schemeClr>
              </a:buClr>
              <a:defRPr sz="1600"/>
            </a:lvl4pPr>
            <a:lvl5pPr>
              <a:buClr>
                <a:schemeClr val="accent1">
                  <a:lumMod val="60000"/>
                  <a:lumOff val="40000"/>
                </a:schemeClr>
              </a:buClr>
              <a:defRPr sz="14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02F995F1-312A-48DA-8073-727BE9C4704B}" type="datetime1">
              <a:rPr kumimoji="1" lang="ja-JP" altLang="en-US" smtClean="0"/>
              <a:t>2020/11/6</a:t>
            </a:fld>
            <a:endParaRPr kumimoji="1" lang="ja-JP" altLang="en-US" dirty="0"/>
          </a:p>
        </p:txBody>
      </p:sp>
      <p:sp>
        <p:nvSpPr>
          <p:cNvPr id="5" name="Footer Placeholder 4"/>
          <p:cNvSpPr>
            <a:spLocks noGrp="1"/>
          </p:cNvSpPr>
          <p:nvPr>
            <p:ph type="ftr" sz="quarter" idx="11"/>
          </p:nvPr>
        </p:nvSpPr>
        <p:spPr/>
        <p:txBody>
          <a:bodyPr/>
          <a:lstStyle/>
          <a:p>
            <a:endParaRPr lang="ja-JP" altLang="en-US" dirty="0"/>
          </a:p>
        </p:txBody>
      </p:sp>
      <p:sp>
        <p:nvSpPr>
          <p:cNvPr id="6" name="Slide Number Placeholder 5"/>
          <p:cNvSpPr>
            <a:spLocks noGrp="1"/>
          </p:cNvSpPr>
          <p:nvPr>
            <p:ph type="sldNum" sz="quarter" idx="12"/>
          </p:nvPr>
        </p:nvSpPr>
        <p:spPr/>
        <p:txBody>
          <a:bodyPr/>
          <a:lstStyle/>
          <a:p>
            <a:fld id="{F985433A-CC4F-471B-9DBE-CF2745555BA5}" type="slidenum">
              <a:rPr kumimoji="1" lang="ja-JP" altLang="en-US" smtClean="0"/>
              <a:t>‹#›</a:t>
            </a:fld>
            <a:endParaRPr kumimoji="1" lang="ja-JP" altLang="en-US" dirty="0"/>
          </a:p>
        </p:txBody>
      </p:sp>
      <p:cxnSp>
        <p:nvCxnSpPr>
          <p:cNvPr id="7" name="直線コネクタ 6"/>
          <p:cNvCxnSpPr/>
          <p:nvPr userDrawn="1"/>
        </p:nvCxnSpPr>
        <p:spPr>
          <a:xfrm>
            <a:off x="140136" y="672021"/>
            <a:ext cx="859676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userDrawn="1"/>
        </p:nvSpPr>
        <p:spPr>
          <a:xfrm>
            <a:off x="395657" y="6590254"/>
            <a:ext cx="6457950" cy="253916"/>
          </a:xfrm>
          <a:prstGeom prst="rect">
            <a:avLst/>
          </a:prstGeom>
          <a:noFill/>
        </p:spPr>
        <p:txBody>
          <a:bodyPr wrap="square" rtlCol="0">
            <a:spAutoFit/>
          </a:bodyPr>
          <a:lstStyle/>
          <a:p>
            <a:r>
              <a:rPr kumimoji="1" lang="ja-JP" altLang="en-US" sz="1050" dirty="0">
                <a:latin typeface="ＭＳ ゴシック" panose="020B0609070205080204" pitchFamily="49" charset="-128"/>
                <a:ea typeface="ＭＳ ゴシック" panose="020B0609070205080204" pitchFamily="49" charset="-128"/>
              </a:rPr>
              <a:t>容量市場の実需給期間に向けたシステムの設計開発及び運用保守業務委託</a:t>
            </a:r>
          </a:p>
        </p:txBody>
      </p:sp>
    </p:spTree>
    <p:extLst>
      <p:ext uri="{BB962C8B-B14F-4D97-AF65-F5344CB8AC3E}">
        <p14:creationId xmlns:p14="http://schemas.microsoft.com/office/powerpoint/2010/main" val="1425685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D2E84AC-963E-468C-A574-AC080DFAC531}" type="datetime1">
              <a:rPr kumimoji="1" lang="ja-JP" altLang="en-US" smtClean="0"/>
              <a:t>2020/11/6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985433A-CC4F-471B-9DBE-CF2745555BA5}" type="slidenum">
              <a:rPr kumimoji="1" lang="ja-JP" altLang="en-US" smtClean="0"/>
              <a:t>‹#›</a:t>
            </a:fld>
            <a:endParaRPr kumimoji="1" lang="ja-JP" altLang="en-US" dirty="0"/>
          </a:p>
        </p:txBody>
      </p:sp>
    </p:spTree>
    <p:extLst>
      <p:ext uri="{BB962C8B-B14F-4D97-AF65-F5344CB8AC3E}">
        <p14:creationId xmlns:p14="http://schemas.microsoft.com/office/powerpoint/2010/main" val="1259228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2F51794-89C9-4D8C-8F68-68A08607A147}" type="datetime1">
              <a:rPr kumimoji="1" lang="ja-JP" altLang="en-US" smtClean="0"/>
              <a:t>2020/11/6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985433A-CC4F-471B-9DBE-CF2745555BA5}" type="slidenum">
              <a:rPr kumimoji="1" lang="ja-JP" altLang="en-US" smtClean="0"/>
              <a:t>‹#›</a:t>
            </a:fld>
            <a:endParaRPr kumimoji="1" lang="ja-JP" altLang="en-US" dirty="0"/>
          </a:p>
        </p:txBody>
      </p:sp>
    </p:spTree>
    <p:extLst>
      <p:ext uri="{BB962C8B-B14F-4D97-AF65-F5344CB8AC3E}">
        <p14:creationId xmlns:p14="http://schemas.microsoft.com/office/powerpoint/2010/main" val="3671415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96AF8DF-84D0-48A7-AE7E-1630E95D9050}" type="datetime1">
              <a:rPr kumimoji="1" lang="ja-JP" altLang="en-US" smtClean="0"/>
              <a:t>2020/11/6</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F985433A-CC4F-471B-9DBE-CF2745555BA5}" type="slidenum">
              <a:rPr kumimoji="1" lang="ja-JP" altLang="en-US" smtClean="0"/>
              <a:t>‹#›</a:t>
            </a:fld>
            <a:endParaRPr kumimoji="1" lang="ja-JP" altLang="en-US" dirty="0"/>
          </a:p>
        </p:txBody>
      </p:sp>
    </p:spTree>
    <p:extLst>
      <p:ext uri="{BB962C8B-B14F-4D97-AF65-F5344CB8AC3E}">
        <p14:creationId xmlns:p14="http://schemas.microsoft.com/office/powerpoint/2010/main" val="3122400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A58458A-D51F-4716-BC4E-B4FFFDBB7059}" type="datetime1">
              <a:rPr kumimoji="1" lang="ja-JP" altLang="en-US" smtClean="0"/>
              <a:t>2020/11/6</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F985433A-CC4F-471B-9DBE-CF2745555BA5}" type="slidenum">
              <a:rPr kumimoji="1" lang="ja-JP" altLang="en-US" smtClean="0"/>
              <a:t>‹#›</a:t>
            </a:fld>
            <a:endParaRPr kumimoji="1" lang="ja-JP" altLang="en-US" dirty="0"/>
          </a:p>
        </p:txBody>
      </p:sp>
    </p:spTree>
    <p:extLst>
      <p:ext uri="{BB962C8B-B14F-4D97-AF65-F5344CB8AC3E}">
        <p14:creationId xmlns:p14="http://schemas.microsoft.com/office/powerpoint/2010/main" val="4265470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F4F91-6EC1-4095-B247-278FCAD4460D}" type="datetime1">
              <a:rPr kumimoji="1" lang="ja-JP" altLang="en-US" smtClean="0"/>
              <a:t>2020/11/6</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F985433A-CC4F-471B-9DBE-CF2745555BA5}" type="slidenum">
              <a:rPr kumimoji="1" lang="ja-JP" altLang="en-US" smtClean="0"/>
              <a:t>‹#›</a:t>
            </a:fld>
            <a:endParaRPr kumimoji="1" lang="ja-JP" altLang="en-US" dirty="0"/>
          </a:p>
        </p:txBody>
      </p:sp>
    </p:spTree>
    <p:extLst>
      <p:ext uri="{BB962C8B-B14F-4D97-AF65-F5344CB8AC3E}">
        <p14:creationId xmlns:p14="http://schemas.microsoft.com/office/powerpoint/2010/main" val="2271790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9AE7CDB-0D3E-442D-8F48-2AF36E4D1386}" type="datetime1">
              <a:rPr kumimoji="1" lang="ja-JP" altLang="en-US" smtClean="0"/>
              <a:t>2020/11/6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985433A-CC4F-471B-9DBE-CF2745555BA5}" type="slidenum">
              <a:rPr kumimoji="1" lang="ja-JP" altLang="en-US" smtClean="0"/>
              <a:t>‹#›</a:t>
            </a:fld>
            <a:endParaRPr kumimoji="1" lang="ja-JP" altLang="en-US" dirty="0"/>
          </a:p>
        </p:txBody>
      </p:sp>
    </p:spTree>
    <p:extLst>
      <p:ext uri="{BB962C8B-B14F-4D97-AF65-F5344CB8AC3E}">
        <p14:creationId xmlns:p14="http://schemas.microsoft.com/office/powerpoint/2010/main" val="2074482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3F46949-1049-423B-B76C-09A49A7AC94E}" type="datetime1">
              <a:rPr kumimoji="1" lang="ja-JP" altLang="en-US" smtClean="0"/>
              <a:t>2020/11/6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985433A-CC4F-471B-9DBE-CF2745555BA5}" type="slidenum">
              <a:rPr kumimoji="1" lang="ja-JP" altLang="en-US" smtClean="0"/>
              <a:t>‹#›</a:t>
            </a:fld>
            <a:endParaRPr kumimoji="1" lang="ja-JP" altLang="en-US" dirty="0"/>
          </a:p>
        </p:txBody>
      </p:sp>
    </p:spTree>
    <p:extLst>
      <p:ext uri="{BB962C8B-B14F-4D97-AF65-F5344CB8AC3E}">
        <p14:creationId xmlns:p14="http://schemas.microsoft.com/office/powerpoint/2010/main" val="1869514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4FF8BE-291E-4E1B-B342-FFB791D41906}" type="datetime1">
              <a:rPr kumimoji="1" lang="ja-JP" altLang="en-US" smtClean="0"/>
              <a:t>2020/11/6</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85433A-CC4F-471B-9DBE-CF2745555BA5}" type="slidenum">
              <a:rPr kumimoji="1" lang="ja-JP" altLang="en-US" smtClean="0"/>
              <a:t>‹#›</a:t>
            </a:fld>
            <a:endParaRPr kumimoji="1" lang="ja-JP" altLang="en-US" dirty="0"/>
          </a:p>
        </p:txBody>
      </p:sp>
    </p:spTree>
    <p:extLst>
      <p:ext uri="{BB962C8B-B14F-4D97-AF65-F5344CB8AC3E}">
        <p14:creationId xmlns:p14="http://schemas.microsoft.com/office/powerpoint/2010/main" val="1700637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 y="90422"/>
            <a:ext cx="8858250" cy="591749"/>
          </a:xfrm>
        </p:spPr>
        <p:txBody>
          <a:bodyPr>
            <a:noAutofit/>
          </a:bodyPr>
          <a:lstStyle/>
          <a:p>
            <a:r>
              <a:rPr lang="ja-JP" altLang="en-US" sz="2000" dirty="0">
                <a:solidFill>
                  <a:srgbClr val="3399FF"/>
                </a:solidFill>
              </a:rPr>
              <a:t>（スライドタイトル）</a:t>
            </a:r>
            <a:br>
              <a:rPr lang="en-US" altLang="ja-JP" sz="2000" dirty="0">
                <a:solidFill>
                  <a:srgbClr val="3399FF"/>
                </a:solidFill>
              </a:rPr>
            </a:br>
            <a:endParaRPr lang="ja-JP" altLang="en-US" sz="2000" b="1" dirty="0">
              <a:solidFill>
                <a:srgbClr val="3399FF"/>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49680" y="1433603"/>
            <a:ext cx="8808356" cy="4996225"/>
          </a:xfrm>
        </p:spPr>
        <p:txBody>
          <a:bodyPr>
            <a:normAutofit/>
          </a:bodyPr>
          <a:lstStyle/>
          <a:p>
            <a:endParaRPr lang="en-US" altLang="ja-JP" sz="2200" dirty="0"/>
          </a:p>
          <a:p>
            <a:endParaRPr lang="en-US" altLang="ja-JP" sz="2200" dirty="0"/>
          </a:p>
          <a:p>
            <a:endParaRPr lang="en-US" altLang="ja-JP" sz="2200" dirty="0"/>
          </a:p>
          <a:p>
            <a:endParaRPr lang="en-US" altLang="ja-JP" sz="2200" dirty="0"/>
          </a:p>
          <a:p>
            <a:endParaRPr lang="en-US" altLang="ja-JP" sz="2200" dirty="0"/>
          </a:p>
          <a:p>
            <a:endParaRPr lang="en-US" altLang="ja-JP" sz="2200" dirty="0"/>
          </a:p>
          <a:p>
            <a:endParaRPr lang="en-US" altLang="ja-JP" sz="2200" dirty="0"/>
          </a:p>
          <a:p>
            <a:endParaRPr lang="en-US" altLang="ja-JP" sz="2200" dirty="0"/>
          </a:p>
          <a:p>
            <a:pPr>
              <a:lnSpc>
                <a:spcPct val="100000"/>
              </a:lnSpc>
              <a:spcBef>
                <a:spcPct val="10000"/>
              </a:spcBef>
              <a:buClrTx/>
              <a:buFont typeface="Wingdings" panose="05000000000000000000" pitchFamily="2" charset="2"/>
              <a:buChar char="n"/>
              <a:defRPr/>
            </a:pPr>
            <a:r>
              <a:rPr kumimoji="0" lang="ja-JP" altLang="en-US" sz="1800" b="1" u="sng" dirty="0"/>
              <a:t>連絡先</a:t>
            </a:r>
          </a:p>
          <a:p>
            <a:pPr>
              <a:lnSpc>
                <a:spcPct val="100000"/>
              </a:lnSpc>
              <a:spcBef>
                <a:spcPct val="10000"/>
              </a:spcBef>
              <a:buClrTx/>
              <a:buFontTx/>
              <a:buChar char="•"/>
              <a:defRPr/>
            </a:pPr>
            <a:r>
              <a:rPr kumimoji="0" lang="ja-JP" altLang="en-US" sz="1800" dirty="0"/>
              <a:t>担当者名　</a:t>
            </a:r>
            <a:r>
              <a:rPr kumimoji="0" lang="en-US" altLang="ja-JP" sz="1800" dirty="0"/>
              <a:t>XX</a:t>
            </a:r>
            <a:r>
              <a:rPr kumimoji="0" lang="ja-JP" altLang="en-US" sz="1800" dirty="0"/>
              <a:t>　</a:t>
            </a:r>
            <a:r>
              <a:rPr kumimoji="0" lang="en-US" altLang="ja-JP" sz="1800" dirty="0"/>
              <a:t>XX</a:t>
            </a:r>
          </a:p>
          <a:p>
            <a:pPr>
              <a:lnSpc>
                <a:spcPct val="100000"/>
              </a:lnSpc>
              <a:spcBef>
                <a:spcPct val="10000"/>
              </a:spcBef>
              <a:buClrTx/>
              <a:buFontTx/>
              <a:buChar char="•"/>
              <a:defRPr/>
            </a:pPr>
            <a:r>
              <a:rPr kumimoji="0" lang="ja-JP" altLang="en-US" sz="1800" dirty="0"/>
              <a:t>電話（ＦＡＸ）　</a:t>
            </a:r>
            <a:r>
              <a:rPr kumimoji="0" lang="en-US" altLang="ja-JP" sz="1800" dirty="0"/>
              <a:t>XX-</a:t>
            </a:r>
            <a:fld id="{4CB3782D-B9CC-4D06-9349-9BCC77EE723A}" type="slidenum">
              <a:rPr kumimoji="0" lang="en-US" altLang="ja-JP" sz="1800" smtClean="0"/>
              <a:t>1</a:t>
            </a:fld>
            <a:r>
              <a:rPr kumimoji="0" lang="en-US" altLang="ja-JP" sz="1800" dirty="0"/>
              <a:t>XXXX</a:t>
            </a:r>
          </a:p>
          <a:p>
            <a:pPr>
              <a:lnSpc>
                <a:spcPct val="100000"/>
              </a:lnSpc>
              <a:spcBef>
                <a:spcPct val="10000"/>
              </a:spcBef>
              <a:buClrTx/>
              <a:buFontTx/>
              <a:buChar char="•"/>
              <a:defRPr/>
            </a:pPr>
            <a:r>
              <a:rPr kumimoji="0" lang="ja-JP" altLang="en-US" sz="1800" dirty="0"/>
              <a:t>メールアドレス　</a:t>
            </a:r>
            <a:r>
              <a:rPr kumimoji="0" lang="en-US" altLang="ja-JP" sz="1800" dirty="0"/>
              <a:t>XXX</a:t>
            </a:r>
            <a:r>
              <a:rPr kumimoji="0" lang="ja-JP" altLang="en-US" sz="1800" dirty="0"/>
              <a:t>＠</a:t>
            </a:r>
            <a:r>
              <a:rPr kumimoji="0" lang="en-US" altLang="ja-JP" sz="1800" dirty="0"/>
              <a:t>XXXXXX</a:t>
            </a:r>
          </a:p>
          <a:p>
            <a:pPr lvl="2">
              <a:lnSpc>
                <a:spcPct val="100000"/>
              </a:lnSpc>
              <a:spcBef>
                <a:spcPct val="10000"/>
              </a:spcBef>
              <a:buClrTx/>
              <a:buFontTx/>
              <a:buChar char="•"/>
              <a:defRPr/>
            </a:pPr>
            <a:endParaRPr kumimoji="0" lang="en-US" altLang="ja-JP" dirty="0"/>
          </a:p>
          <a:p>
            <a:endParaRPr lang="ja-JP" altLang="en-US" sz="2200" dirty="0"/>
          </a:p>
        </p:txBody>
      </p:sp>
      <p:sp>
        <p:nvSpPr>
          <p:cNvPr id="12" name="正方形/長方形 11"/>
          <p:cNvSpPr/>
          <p:nvPr/>
        </p:nvSpPr>
        <p:spPr>
          <a:xfrm>
            <a:off x="1120340" y="796169"/>
            <a:ext cx="7704345" cy="56697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200" dirty="0">
                <a:solidFill>
                  <a:schemeClr val="tx1"/>
                </a:solidFill>
              </a:rPr>
              <a:t>・</a:t>
            </a:r>
          </a:p>
        </p:txBody>
      </p:sp>
      <p:sp>
        <p:nvSpPr>
          <p:cNvPr id="13" name="正方形/長方形 12"/>
          <p:cNvSpPr/>
          <p:nvPr/>
        </p:nvSpPr>
        <p:spPr>
          <a:xfrm>
            <a:off x="137526" y="796167"/>
            <a:ext cx="982815" cy="567632"/>
          </a:xfrm>
          <a:prstGeom prst="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ja-JP" altLang="en-US" sz="1350" dirty="0">
                <a:solidFill>
                  <a:schemeClr val="tx1"/>
                </a:solidFill>
              </a:rPr>
              <a:t>記述内容</a:t>
            </a:r>
          </a:p>
        </p:txBody>
      </p:sp>
      <p:sp>
        <p:nvSpPr>
          <p:cNvPr id="27" name="テキスト ボックス 26"/>
          <p:cNvSpPr txBox="1"/>
          <p:nvPr/>
        </p:nvSpPr>
        <p:spPr>
          <a:xfrm>
            <a:off x="6110514" y="214879"/>
            <a:ext cx="2585811" cy="338554"/>
          </a:xfrm>
          <a:prstGeom prst="rect">
            <a:avLst/>
          </a:prstGeom>
          <a:noFill/>
        </p:spPr>
        <p:txBody>
          <a:bodyPr wrap="square" rtlCol="0">
            <a:spAutoFit/>
          </a:bodyPr>
          <a:lstStyle/>
          <a:p>
            <a:r>
              <a:rPr lang="en-US" altLang="ja-JP" sz="1600" b="1">
                <a:solidFill>
                  <a:prstClr val="black"/>
                </a:solidFill>
                <a:latin typeface="ＭＳ ゴシック" panose="020B0609070205080204" pitchFamily="49" charset="-128"/>
                <a:ea typeface="ＭＳ ゴシック" panose="020B0609070205080204" pitchFamily="49" charset="-128"/>
              </a:rPr>
              <a:t>4.1</a:t>
            </a:r>
            <a:r>
              <a:rPr lang="ja-JP" altLang="en-US" sz="1600" b="1" dirty="0">
                <a:solidFill>
                  <a:prstClr val="black"/>
                </a:solidFill>
                <a:latin typeface="ＭＳ ゴシック" panose="020B0609070205080204" pitchFamily="49" charset="-128"/>
                <a:ea typeface="ＭＳ ゴシック" panose="020B0609070205080204" pitchFamily="49" charset="-128"/>
              </a:rPr>
              <a:t>（別紙</a:t>
            </a:r>
            <a:r>
              <a:rPr lang="en-US" altLang="ja-JP" sz="1600" b="1" dirty="0">
                <a:solidFill>
                  <a:prstClr val="black"/>
                </a:solidFill>
                <a:latin typeface="ＭＳ ゴシック" panose="020B0609070205080204" pitchFamily="49" charset="-128"/>
                <a:ea typeface="ＭＳ ゴシック" panose="020B0609070205080204" pitchFamily="49" charset="-128"/>
              </a:rPr>
              <a:t>1</a:t>
            </a:r>
            <a:r>
              <a:rPr lang="ja-JP" altLang="en-US" sz="1600" b="1" dirty="0">
                <a:solidFill>
                  <a:prstClr val="black"/>
                </a:solidFill>
                <a:latin typeface="ＭＳ ゴシック" panose="020B0609070205080204" pitchFamily="49" charset="-128"/>
                <a:ea typeface="ＭＳ ゴシック" panose="020B0609070205080204" pitchFamily="49" charset="-128"/>
              </a:rPr>
              <a:t>）提案書</a:t>
            </a:r>
            <a:r>
              <a:rPr lang="ja-JP" altLang="en-US" sz="1600" b="1" dirty="0">
                <a:latin typeface="ＭＳ ゴシック" panose="020B0609070205080204" pitchFamily="49" charset="-128"/>
                <a:ea typeface="ＭＳ ゴシック" panose="020B0609070205080204" pitchFamily="49" charset="-128"/>
              </a:rPr>
              <a:t>雛形</a:t>
            </a:r>
          </a:p>
        </p:txBody>
      </p:sp>
      <p:sp>
        <p:nvSpPr>
          <p:cNvPr id="14" name="AutoShape 9"/>
          <p:cNvSpPr>
            <a:spLocks noChangeArrowheads="1"/>
          </p:cNvSpPr>
          <p:nvPr/>
        </p:nvSpPr>
        <p:spPr bwMode="auto">
          <a:xfrm>
            <a:off x="3122840" y="576203"/>
            <a:ext cx="5975350" cy="728662"/>
          </a:xfrm>
          <a:prstGeom prst="roundRect">
            <a:avLst>
              <a:gd name="adj" fmla="val 16667"/>
            </a:avLst>
          </a:prstGeom>
          <a:solidFill>
            <a:schemeClr val="bg1"/>
          </a:solidFill>
          <a:ln w="19050" algn="ctr">
            <a:solidFill>
              <a:schemeClr val="accent1"/>
            </a:solidFill>
            <a:round/>
            <a:headEnd/>
            <a:tailEnd type="none" w="lg" len="lg"/>
          </a:ln>
          <a:effectLst>
            <a:outerShdw dist="107763" dir="2700000" algn="ctr" rotWithShape="0">
              <a:schemeClr val="bg2">
                <a:alpha val="50000"/>
              </a:schemeClr>
            </a:outerShdw>
          </a:effectLst>
        </p:spPr>
        <p:txBody>
          <a:bodyPr anchor="ctr"/>
          <a:lstStyle>
            <a:lvl1pPr algn="l" eaLnBrk="0" hangingPunct="0">
              <a:lnSpc>
                <a:spcPct val="104000"/>
              </a:lnSpc>
              <a:spcBef>
                <a:spcPct val="20000"/>
              </a:spcBef>
              <a:buClr>
                <a:schemeClr val="accent1"/>
              </a:buClr>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gn="l" eaLnBrk="0" hangingPunct="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10000"/>
              </a:spcBef>
              <a:buClrTx/>
              <a:buFontTx/>
              <a:buNone/>
            </a:pPr>
            <a:r>
              <a:rPr kumimoji="0" lang="ja-JP" altLang="en-US" sz="2000" dirty="0">
                <a:solidFill>
                  <a:srgbClr val="3399FF"/>
                </a:solidFill>
              </a:rPr>
              <a:t>評価項目一覧の大項目～小項目と整合させる</a:t>
            </a:r>
          </a:p>
        </p:txBody>
      </p:sp>
      <p:cxnSp>
        <p:nvCxnSpPr>
          <p:cNvPr id="15" name="直線矢印コネクタ 32"/>
          <p:cNvCxnSpPr>
            <a:cxnSpLocks noChangeShapeType="1"/>
          </p:cNvCxnSpPr>
          <p:nvPr/>
        </p:nvCxnSpPr>
        <p:spPr bwMode="auto">
          <a:xfrm flipH="1" flipV="1">
            <a:off x="2038027" y="281719"/>
            <a:ext cx="1084813" cy="368716"/>
          </a:xfrm>
          <a:prstGeom prst="straightConnector1">
            <a:avLst/>
          </a:prstGeom>
          <a:noFill/>
          <a:ln w="63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8" name="AutoShape 9"/>
          <p:cNvSpPr>
            <a:spLocks noChangeArrowheads="1"/>
          </p:cNvSpPr>
          <p:nvPr/>
        </p:nvSpPr>
        <p:spPr bwMode="auto">
          <a:xfrm>
            <a:off x="3928819" y="1650477"/>
            <a:ext cx="4895865" cy="4562475"/>
          </a:xfrm>
          <a:prstGeom prst="roundRect">
            <a:avLst>
              <a:gd name="adj" fmla="val 9694"/>
            </a:avLst>
          </a:prstGeom>
          <a:solidFill>
            <a:schemeClr val="bg1"/>
          </a:solidFill>
          <a:ln w="19050" algn="ctr">
            <a:solidFill>
              <a:schemeClr val="accent1"/>
            </a:solidFill>
            <a:round/>
            <a:headEnd/>
            <a:tailEnd type="none" w="lg" len="lg"/>
          </a:ln>
          <a:effectLst>
            <a:outerShdw dist="107763" dir="2700000" algn="ctr" rotWithShape="0">
              <a:schemeClr val="bg2">
                <a:alpha val="50000"/>
              </a:schemeClr>
            </a:outerShdw>
          </a:effectLst>
        </p:spPr>
        <p:txBody>
          <a:bodyPr anchor="ctr"/>
          <a:lstStyle>
            <a:lvl1pPr algn="l" eaLnBrk="0" hangingPunct="0">
              <a:lnSpc>
                <a:spcPct val="104000"/>
              </a:lnSpc>
              <a:spcBef>
                <a:spcPct val="20000"/>
              </a:spcBef>
              <a:buClr>
                <a:schemeClr val="accent1"/>
              </a:buClr>
              <a:buChar char="§"/>
              <a:defRPr kumimoji="1" sz="16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1pPr>
            <a:lvl2pPr marL="742950" indent="-285750" algn="l" eaLnBrk="0" hangingPunct="0">
              <a:lnSpc>
                <a:spcPct val="104000"/>
              </a:lnSpc>
              <a:spcBef>
                <a:spcPct val="20000"/>
              </a:spcBef>
              <a:buClr>
                <a:schemeClr val="accent1"/>
              </a:buClr>
              <a:buSzPct val="70000"/>
              <a:buChar char="Ø"/>
              <a:defRPr kumimoji="1" sz="14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2pPr>
            <a:lvl3pPr marL="1143000" indent="-228600" algn="l" eaLnBrk="0" hangingPunct="0">
              <a:lnSpc>
                <a:spcPct val="104000"/>
              </a:lnSpc>
              <a:spcBef>
                <a:spcPct val="20000"/>
              </a:spcBef>
              <a:buClr>
                <a:schemeClr val="accent1"/>
              </a:buClr>
              <a:buChar char="ü"/>
              <a:defRPr kumimoji="1" sz="12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3pPr>
            <a:lvl4pPr marL="1600200" indent="-228600" algn="l" eaLnBrk="0" hangingPunct="0">
              <a:lnSpc>
                <a:spcPct val="104000"/>
              </a:lnSpc>
              <a:spcBef>
                <a:spcPct val="20000"/>
              </a:spcBef>
              <a:buClr>
                <a:schemeClr val="accent1"/>
              </a:buClr>
              <a:buFont typeface="SimSun" panose="02010600030101010101" pitchFamily="2" charset="-122"/>
              <a:buChar char="-"/>
              <a:defRPr kumimoji="1" sz="10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4pPr>
            <a:lvl5pPr marL="2057400" indent="-228600" algn="l" eaLnBrk="0" hangingPunct="0">
              <a:lnSpc>
                <a:spcPct val="104000"/>
              </a:lnSpc>
              <a:spcBef>
                <a:spcPct val="20000"/>
              </a:spcBef>
              <a:buClr>
                <a:schemeClr val="accent1"/>
              </a:buClr>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5pPr>
            <a:lvl6pPr marL="25146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6pPr>
            <a:lvl7pPr marL="29718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7pPr>
            <a:lvl8pPr marL="34290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8pPr>
            <a:lvl9pPr marL="3886200" indent="-228600" eaLnBrk="0" fontAlgn="base" hangingPunct="0">
              <a:lnSpc>
                <a:spcPct val="104000"/>
              </a:lnSpc>
              <a:spcBef>
                <a:spcPct val="20000"/>
              </a:spcBef>
              <a:spcAft>
                <a:spcPct val="0"/>
              </a:spcAft>
              <a:buClr>
                <a:schemeClr val="accent1"/>
              </a:buClr>
              <a:buFont typeface="Wingdings" panose="05000000000000000000" pitchFamily="2" charset="2"/>
              <a:buChar char="§"/>
              <a:defRPr kumimoji="1" sz="800">
                <a:solidFill>
                  <a:schemeClr val="tx1"/>
                </a:solidFill>
                <a:latin typeface="Arial" panose="020B060402020202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10000"/>
              </a:spcBef>
              <a:buClrTx/>
              <a:buFontTx/>
              <a:buNone/>
            </a:pPr>
            <a:endParaRPr kumimoji="0" lang="en-US" altLang="ja-JP" sz="1800" dirty="0">
              <a:solidFill>
                <a:srgbClr val="3399FF"/>
              </a:solidFill>
            </a:endParaRPr>
          </a:p>
          <a:p>
            <a:pPr eaLnBrk="1" hangingPunct="1">
              <a:lnSpc>
                <a:spcPct val="100000"/>
              </a:lnSpc>
              <a:spcBef>
                <a:spcPct val="10000"/>
              </a:spcBef>
              <a:buClrTx/>
              <a:buFontTx/>
              <a:buNone/>
            </a:pPr>
            <a:r>
              <a:rPr kumimoji="0" lang="ja-JP" altLang="en-US" sz="1800" dirty="0">
                <a:solidFill>
                  <a:srgbClr val="3399FF"/>
                </a:solidFill>
              </a:rPr>
              <a:t>評価項目一覧を参照して提案書を作成する。</a:t>
            </a:r>
            <a:endParaRPr kumimoji="0" lang="en-US" altLang="ja-JP" sz="1800" dirty="0">
              <a:solidFill>
                <a:srgbClr val="3399FF"/>
              </a:solidFill>
            </a:endParaRPr>
          </a:p>
          <a:p>
            <a:pPr eaLnBrk="1" hangingPunct="1">
              <a:lnSpc>
                <a:spcPct val="100000"/>
              </a:lnSpc>
              <a:spcBef>
                <a:spcPct val="10000"/>
              </a:spcBef>
              <a:buClrTx/>
              <a:buFontTx/>
              <a:buNone/>
            </a:pPr>
            <a:endParaRPr kumimoji="0" lang="en-US" altLang="ja-JP" sz="1800" dirty="0">
              <a:solidFill>
                <a:srgbClr val="3399FF"/>
              </a:solidFill>
            </a:endParaRPr>
          </a:p>
          <a:p>
            <a:pPr eaLnBrk="1" hangingPunct="1">
              <a:lnSpc>
                <a:spcPct val="100000"/>
              </a:lnSpc>
              <a:spcBef>
                <a:spcPct val="10000"/>
              </a:spcBef>
              <a:buClrTx/>
              <a:buFont typeface="Wingdings" panose="05000000000000000000" pitchFamily="2" charset="2"/>
              <a:buNone/>
            </a:pPr>
            <a:r>
              <a:rPr kumimoji="0" lang="ja-JP" altLang="en-US" sz="1800" dirty="0">
                <a:solidFill>
                  <a:srgbClr val="3399FF"/>
                </a:solidFill>
              </a:rPr>
              <a:t>ア．評価基準欄に記載の基礎点及び加点</a:t>
            </a:r>
            <a:endParaRPr kumimoji="0" lang="en-US" altLang="ja-JP" sz="1800" dirty="0">
              <a:solidFill>
                <a:srgbClr val="3399FF"/>
              </a:solidFill>
            </a:endParaRPr>
          </a:p>
          <a:p>
            <a:pPr eaLnBrk="1" hangingPunct="1">
              <a:lnSpc>
                <a:spcPct val="100000"/>
              </a:lnSpc>
              <a:spcBef>
                <a:spcPct val="10000"/>
              </a:spcBef>
              <a:buClrTx/>
              <a:buFont typeface="Wingdings" panose="05000000000000000000" pitchFamily="2" charset="2"/>
              <a:buNone/>
            </a:pPr>
            <a:r>
              <a:rPr kumimoji="0" lang="ja-JP" altLang="en-US" sz="1800" dirty="0">
                <a:solidFill>
                  <a:srgbClr val="3399FF"/>
                </a:solidFill>
              </a:rPr>
              <a:t>　のポイントに対応した提案を記述する。特</a:t>
            </a:r>
            <a:endParaRPr kumimoji="0" lang="en-US" altLang="ja-JP" sz="1800" dirty="0">
              <a:solidFill>
                <a:srgbClr val="3399FF"/>
              </a:solidFill>
            </a:endParaRPr>
          </a:p>
          <a:p>
            <a:pPr eaLnBrk="1" hangingPunct="1">
              <a:lnSpc>
                <a:spcPct val="100000"/>
              </a:lnSpc>
              <a:spcBef>
                <a:spcPct val="10000"/>
              </a:spcBef>
              <a:buClrTx/>
              <a:buFont typeface="Wingdings" panose="05000000000000000000" pitchFamily="2" charset="2"/>
              <a:buNone/>
            </a:pPr>
            <a:r>
              <a:rPr kumimoji="0" lang="ja-JP" altLang="en-US" sz="1800" dirty="0">
                <a:solidFill>
                  <a:srgbClr val="3399FF"/>
                </a:solidFill>
              </a:rPr>
              <a:t>　に、評価区分欄が「必須」となっている事項</a:t>
            </a:r>
            <a:endParaRPr kumimoji="0" lang="en-US" altLang="ja-JP" sz="1800" dirty="0">
              <a:solidFill>
                <a:srgbClr val="3399FF"/>
              </a:solidFill>
            </a:endParaRPr>
          </a:p>
          <a:p>
            <a:pPr eaLnBrk="1" hangingPunct="1">
              <a:lnSpc>
                <a:spcPct val="100000"/>
              </a:lnSpc>
              <a:spcBef>
                <a:spcPct val="10000"/>
              </a:spcBef>
              <a:buClrTx/>
              <a:buFont typeface="Wingdings" panose="05000000000000000000" pitchFamily="2" charset="2"/>
              <a:buNone/>
            </a:pPr>
            <a:r>
              <a:rPr kumimoji="0" lang="ja-JP" altLang="en-US" sz="1800" dirty="0">
                <a:solidFill>
                  <a:srgbClr val="3399FF"/>
                </a:solidFill>
              </a:rPr>
              <a:t>　については必ず記述すること。</a:t>
            </a:r>
            <a:br>
              <a:rPr kumimoji="0" lang="en-US" altLang="ja-JP" sz="1800" dirty="0">
                <a:solidFill>
                  <a:srgbClr val="3399FF"/>
                </a:solidFill>
              </a:rPr>
            </a:br>
            <a:br>
              <a:rPr kumimoji="0" lang="en-US" altLang="ja-JP" sz="1800" dirty="0">
                <a:solidFill>
                  <a:srgbClr val="3399FF"/>
                </a:solidFill>
              </a:rPr>
            </a:br>
            <a:r>
              <a:rPr kumimoji="0" lang="ja-JP" altLang="en-US" sz="1800" dirty="0">
                <a:solidFill>
                  <a:srgbClr val="3399FF"/>
                </a:solidFill>
              </a:rPr>
              <a:t>イ．電力広域的運営推進機関から連絡が取れるよう、　提案書には連絡先（担当者名、電話番号、　</a:t>
            </a:r>
            <a:r>
              <a:rPr kumimoji="0" lang="en-US" altLang="ja-JP" sz="1800" dirty="0">
                <a:solidFill>
                  <a:srgbClr val="3399FF"/>
                </a:solidFill>
              </a:rPr>
              <a:t>FAX</a:t>
            </a:r>
            <a:r>
              <a:rPr kumimoji="0" lang="ja-JP" altLang="en-US" sz="1800" dirty="0">
                <a:solidFill>
                  <a:srgbClr val="3399FF"/>
                </a:solidFill>
              </a:rPr>
              <a:t>番号、及びメールアドレス）を明記する。</a:t>
            </a:r>
            <a:endParaRPr kumimoji="0" lang="en-US" altLang="ja-JP" sz="1800" dirty="0">
              <a:solidFill>
                <a:srgbClr val="3399FF"/>
              </a:solidFill>
            </a:endParaRPr>
          </a:p>
          <a:p>
            <a:pPr eaLnBrk="1" hangingPunct="1">
              <a:lnSpc>
                <a:spcPct val="100000"/>
              </a:lnSpc>
              <a:spcBef>
                <a:spcPct val="10000"/>
              </a:spcBef>
              <a:buClrTx/>
              <a:buFontTx/>
              <a:buNone/>
            </a:pPr>
            <a:endParaRPr kumimoji="0" lang="ja-JP" altLang="en-US" sz="1800" dirty="0">
              <a:solidFill>
                <a:srgbClr val="3399FF"/>
              </a:solidFill>
            </a:endParaRPr>
          </a:p>
        </p:txBody>
      </p:sp>
      <p:cxnSp>
        <p:nvCxnSpPr>
          <p:cNvPr id="25" name="直線矢印コネクタ 32"/>
          <p:cNvCxnSpPr>
            <a:cxnSpLocks noChangeShapeType="1"/>
          </p:cNvCxnSpPr>
          <p:nvPr/>
        </p:nvCxnSpPr>
        <p:spPr bwMode="auto">
          <a:xfrm flipH="1" flipV="1">
            <a:off x="2038027" y="1198486"/>
            <a:ext cx="2065150" cy="1873188"/>
          </a:xfrm>
          <a:prstGeom prst="straightConnector1">
            <a:avLst/>
          </a:prstGeom>
          <a:noFill/>
          <a:ln w="63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9" name="直線矢印コネクタ 32"/>
          <p:cNvCxnSpPr>
            <a:cxnSpLocks noChangeShapeType="1"/>
          </p:cNvCxnSpPr>
          <p:nvPr/>
        </p:nvCxnSpPr>
        <p:spPr bwMode="auto">
          <a:xfrm flipH="1">
            <a:off x="2991173" y="5085794"/>
            <a:ext cx="1112004" cy="216873"/>
          </a:xfrm>
          <a:prstGeom prst="straightConnector1">
            <a:avLst/>
          </a:prstGeom>
          <a:noFill/>
          <a:ln w="6350" algn="ctr">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89175958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615</TotalTime>
  <Words>134</Words>
  <PresentationFormat>画面に合わせる (4:3)</PresentationFormat>
  <Paragraphs>25</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ＭＳ ゴシック</vt:lpstr>
      <vt:lpstr>Arial</vt:lpstr>
      <vt:lpstr>Calibri</vt:lpstr>
      <vt:lpstr>Calibri Light</vt:lpstr>
      <vt:lpstr>Wingdings</vt:lpstr>
      <vt:lpstr>Office テーマ</vt:lpstr>
      <vt:lpstr>（スライドタイトル）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2017-07-28T10:11:56Z</cp:lastPrinted>
  <dcterms:created xsi:type="dcterms:W3CDTF">2015-06-01T10:38:53Z</dcterms:created>
  <dcterms:modified xsi:type="dcterms:W3CDTF">2020-11-06T10:41:04Z</dcterms:modified>
</cp:coreProperties>
</file>