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3" r:id="rId2"/>
    <p:sldId id="274"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CCFF"/>
    <a:srgbClr val="66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2"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6" rIns="91433" bIns="45716" rtlCol="0"/>
          <a:lstStyle>
            <a:lvl1pPr algn="r">
              <a:defRPr sz="1200"/>
            </a:lvl1pPr>
          </a:lstStyle>
          <a:p>
            <a:fld id="{9BD76BDE-CB2E-4DF0-B3F6-02736A0AC315}" type="datetimeFigureOut">
              <a:rPr kumimoji="1" lang="ja-JP" altLang="en-US" smtClean="0"/>
              <a:t>2020/11/20</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6" rIns="91433" bIns="45716" rtlCol="0" anchor="b"/>
          <a:lstStyle>
            <a:lvl1pPr algn="r">
              <a:defRPr sz="1200"/>
            </a:lvl1pPr>
          </a:lstStyle>
          <a:p>
            <a:fld id="{949E26DF-EA88-4A45-8890-88FF0D023957}" type="slidenum">
              <a:rPr kumimoji="1" lang="ja-JP" altLang="en-US" smtClean="0"/>
              <a:t>‹#›</a:t>
            </a:fld>
            <a:endParaRPr kumimoji="1" lang="ja-JP" altLang="en-US" dirty="0"/>
          </a:p>
        </p:txBody>
      </p:sp>
    </p:spTree>
    <p:extLst>
      <p:ext uri="{BB962C8B-B14F-4D97-AF65-F5344CB8AC3E}">
        <p14:creationId xmlns:p14="http://schemas.microsoft.com/office/powerpoint/2010/main" val="3636210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1</a:t>
            </a:fld>
            <a:endParaRPr kumimoji="1" lang="ja-JP" altLang="en-US" dirty="0"/>
          </a:p>
        </p:txBody>
      </p:sp>
    </p:spTree>
    <p:extLst>
      <p:ext uri="{BB962C8B-B14F-4D97-AF65-F5344CB8AC3E}">
        <p14:creationId xmlns:p14="http://schemas.microsoft.com/office/powerpoint/2010/main" val="502123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AE1754-DC1E-47FE-85BD-657A0634C894}" type="datetime1">
              <a:rPr kumimoji="1" lang="ja-JP" altLang="en-US" smtClean="0"/>
              <a:t>2020/11/20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98382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4CD253-D09F-4C68-B17D-E672320AA5C4}" type="datetime1">
              <a:rPr kumimoji="1" lang="ja-JP" altLang="en-US" smtClean="0"/>
              <a:t>2020/11/20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24132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5F2F4-1B3A-4463-9865-3E9B60DF8CED}" type="datetime1">
              <a:rPr kumimoji="1" lang="ja-JP" altLang="en-US" smtClean="0"/>
              <a:t>2020/11/20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598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64194" y="29028"/>
            <a:ext cx="7886700" cy="642993"/>
          </a:xfrm>
        </p:spPr>
        <p:txBody>
          <a:bodyPr>
            <a:normAutofit/>
          </a:bodyPr>
          <a:lstStyle>
            <a:lvl1pPr>
              <a:defRPr sz="2400">
                <a:solidFill>
                  <a:srgbClr val="00B0F0"/>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164194" y="1611086"/>
            <a:ext cx="8351156" cy="4565877"/>
          </a:xfrm>
        </p:spPr>
        <p:txBody>
          <a:bodyPr/>
          <a:lstStyle>
            <a:lvl1pPr>
              <a:buClr>
                <a:schemeClr val="accent1">
                  <a:lumMod val="60000"/>
                  <a:lumOff val="40000"/>
                </a:schemeClr>
              </a:buClr>
              <a:defRPr sz="2400"/>
            </a:lvl1pPr>
            <a:lvl2pPr>
              <a:buClr>
                <a:schemeClr val="accent1">
                  <a:lumMod val="60000"/>
                  <a:lumOff val="40000"/>
                </a:schemeClr>
              </a:buClr>
              <a:defRPr sz="2000"/>
            </a:lvl2pPr>
            <a:lvl3pPr>
              <a:buClr>
                <a:schemeClr val="accent1">
                  <a:lumMod val="60000"/>
                  <a:lumOff val="40000"/>
                </a:schemeClr>
              </a:buClr>
              <a:defRPr sz="1800"/>
            </a:lvl3pPr>
            <a:lvl4pPr>
              <a:buClr>
                <a:schemeClr val="accent1">
                  <a:lumMod val="60000"/>
                  <a:lumOff val="40000"/>
                </a:schemeClr>
              </a:buClr>
              <a:defRPr sz="1600"/>
            </a:lvl4pPr>
            <a:lvl5pPr>
              <a:buClr>
                <a:schemeClr val="accent1">
                  <a:lumMod val="60000"/>
                  <a:lumOff val="40000"/>
                </a:schemeClr>
              </a:buClr>
              <a:defRPr sz="14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02F995F1-312A-48DA-8073-727BE9C4704B}" type="datetime1">
              <a:rPr kumimoji="1" lang="ja-JP" altLang="en-US" smtClean="0"/>
              <a:t>2020/11/20</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cxnSp>
        <p:nvCxnSpPr>
          <p:cNvPr id="7" name="直線コネクタ 6"/>
          <p:cNvCxnSpPr/>
          <p:nvPr userDrawn="1"/>
        </p:nvCxnSpPr>
        <p:spPr>
          <a:xfrm>
            <a:off x="140136" y="672021"/>
            <a:ext cx="859676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userDrawn="1"/>
        </p:nvSpPr>
        <p:spPr>
          <a:xfrm>
            <a:off x="395657" y="6590254"/>
            <a:ext cx="6457950" cy="253916"/>
          </a:xfrm>
          <a:prstGeom prst="rect">
            <a:avLst/>
          </a:prstGeom>
          <a:noFill/>
        </p:spPr>
        <p:txBody>
          <a:bodyPr wrap="square" rtlCol="0">
            <a:spAutoFit/>
          </a:bodyPr>
          <a:lstStyle/>
          <a:p>
            <a:r>
              <a:rPr kumimoji="1" lang="ja-JP" altLang="en-US" sz="1050" dirty="0">
                <a:latin typeface="ＭＳ ゴシック" panose="020B0609070205080204" pitchFamily="49" charset="-128"/>
                <a:ea typeface="ＭＳ ゴシック" panose="020B0609070205080204" pitchFamily="49" charset="-128"/>
              </a:rPr>
              <a:t>広域機関における横断的なプログラムマネジメントオフィス推進業務</a:t>
            </a:r>
          </a:p>
        </p:txBody>
      </p:sp>
    </p:spTree>
    <p:extLst>
      <p:ext uri="{BB962C8B-B14F-4D97-AF65-F5344CB8AC3E}">
        <p14:creationId xmlns:p14="http://schemas.microsoft.com/office/powerpoint/2010/main" val="1425685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2E84AC-963E-468C-A574-AC080DFAC531}" type="datetime1">
              <a:rPr kumimoji="1" lang="ja-JP" altLang="en-US" smtClean="0"/>
              <a:t>2020/11/20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25922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2F51794-89C9-4D8C-8F68-68A08607A147}" type="datetime1">
              <a:rPr kumimoji="1" lang="ja-JP" altLang="en-US" smtClean="0"/>
              <a:t>2020/11/20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367141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6AF8DF-84D0-48A7-AE7E-1630E95D9050}" type="datetime1">
              <a:rPr kumimoji="1" lang="ja-JP" altLang="en-US" smtClean="0"/>
              <a:t>2020/11/20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312240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58458A-D51F-4716-BC4E-B4FFFDBB7059}" type="datetime1">
              <a:rPr kumimoji="1" lang="ja-JP" altLang="en-US" smtClean="0"/>
              <a:t>2020/11/20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426547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F4F91-6EC1-4095-B247-278FCAD4460D}" type="datetime1">
              <a:rPr kumimoji="1" lang="ja-JP" altLang="en-US" smtClean="0"/>
              <a:t>2020/11/20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27179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AE7CDB-0D3E-442D-8F48-2AF36E4D1386}" type="datetime1">
              <a:rPr kumimoji="1" lang="ja-JP" altLang="en-US" smtClean="0"/>
              <a:t>2020/11/20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07448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F46949-1049-423B-B76C-09A49A7AC94E}" type="datetime1">
              <a:rPr kumimoji="1" lang="ja-JP" altLang="en-US" smtClean="0"/>
              <a:t>2020/11/20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86951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FF8BE-291E-4E1B-B342-FFB791D41906}" type="datetime1">
              <a:rPr kumimoji="1" lang="ja-JP" altLang="en-US" smtClean="0"/>
              <a:t>2020/11/20</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70063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90422"/>
            <a:ext cx="8858250" cy="591749"/>
          </a:xfrm>
        </p:spPr>
        <p:txBody>
          <a:bodyPr>
            <a:noAutofit/>
          </a:bodyPr>
          <a:lstStyle/>
          <a:p>
            <a:r>
              <a:rPr lang="ja-JP" altLang="en-US" sz="2000" dirty="0">
                <a:solidFill>
                  <a:srgbClr val="3399FF"/>
                </a:solidFill>
              </a:rPr>
              <a:t>（スライドタイトル）</a:t>
            </a:r>
            <a:br>
              <a:rPr lang="en-US" altLang="ja-JP" sz="2000" dirty="0">
                <a:solidFill>
                  <a:srgbClr val="3399FF"/>
                </a:solidFill>
              </a:rPr>
            </a:b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9680" y="1433603"/>
            <a:ext cx="8808356" cy="4996225"/>
          </a:xfrm>
        </p:spPr>
        <p:txBody>
          <a:bodyPr>
            <a:normAutofit/>
          </a:bodyPr>
          <a:lstStyle/>
          <a:p>
            <a:r>
              <a:rPr lang="ja-JP" altLang="en-US" sz="2200" dirty="0"/>
              <a:t>○○○について</a:t>
            </a:r>
            <a:endParaRPr lang="en-US" altLang="ja-JP" sz="2200" dirty="0"/>
          </a:p>
          <a:p>
            <a:endParaRPr lang="en-US" altLang="ja-JP" sz="2200" dirty="0"/>
          </a:p>
          <a:p>
            <a:endParaRPr lang="en-US" altLang="ja-JP" sz="2200" dirty="0"/>
          </a:p>
          <a:p>
            <a:endParaRPr lang="en-US" altLang="ja-JP" sz="2200" dirty="0"/>
          </a:p>
          <a:p>
            <a:endParaRPr lang="en-US" altLang="ja-JP" sz="2200" dirty="0"/>
          </a:p>
          <a:p>
            <a:endParaRPr lang="en-US" altLang="ja-JP" sz="2200" dirty="0"/>
          </a:p>
          <a:p>
            <a:endParaRPr lang="en-US" altLang="ja-JP" sz="2200" dirty="0"/>
          </a:p>
          <a:p>
            <a:endParaRPr lang="en-US" altLang="ja-JP" sz="2200" dirty="0"/>
          </a:p>
          <a:p>
            <a:pPr>
              <a:lnSpc>
                <a:spcPct val="100000"/>
              </a:lnSpc>
              <a:spcBef>
                <a:spcPct val="10000"/>
              </a:spcBef>
              <a:buClrTx/>
              <a:buFont typeface="Wingdings" panose="05000000000000000000" pitchFamily="2" charset="2"/>
              <a:buChar char="n"/>
              <a:defRPr/>
            </a:pPr>
            <a:r>
              <a:rPr kumimoji="0" lang="ja-JP" altLang="en-US" sz="1800" b="1" u="sng" dirty="0"/>
              <a:t>連絡先</a:t>
            </a:r>
          </a:p>
          <a:p>
            <a:pPr>
              <a:lnSpc>
                <a:spcPct val="100000"/>
              </a:lnSpc>
              <a:spcBef>
                <a:spcPct val="10000"/>
              </a:spcBef>
              <a:buClrTx/>
              <a:buFontTx/>
              <a:buChar char="•"/>
              <a:defRPr/>
            </a:pPr>
            <a:r>
              <a:rPr kumimoji="0" lang="ja-JP" altLang="en-US" sz="1800" dirty="0"/>
              <a:t>担当者名　</a:t>
            </a:r>
            <a:r>
              <a:rPr kumimoji="0" lang="en-US" altLang="ja-JP" sz="1800" dirty="0"/>
              <a:t>XX</a:t>
            </a:r>
            <a:r>
              <a:rPr kumimoji="0" lang="ja-JP" altLang="en-US" sz="1800" dirty="0"/>
              <a:t>　</a:t>
            </a:r>
            <a:r>
              <a:rPr kumimoji="0" lang="en-US" altLang="ja-JP" sz="1800" dirty="0"/>
              <a:t>XX</a:t>
            </a:r>
          </a:p>
          <a:p>
            <a:pPr>
              <a:lnSpc>
                <a:spcPct val="100000"/>
              </a:lnSpc>
              <a:spcBef>
                <a:spcPct val="10000"/>
              </a:spcBef>
              <a:buClrTx/>
              <a:buFontTx/>
              <a:buChar char="•"/>
              <a:defRPr/>
            </a:pPr>
            <a:r>
              <a:rPr kumimoji="0" lang="ja-JP" altLang="en-US" sz="1800" dirty="0"/>
              <a:t>電話（ＦＡＸ）　</a:t>
            </a:r>
            <a:r>
              <a:rPr kumimoji="0" lang="en-US" altLang="ja-JP" sz="1800" dirty="0"/>
              <a:t>XX-XXXX</a:t>
            </a:r>
          </a:p>
          <a:p>
            <a:pPr>
              <a:lnSpc>
                <a:spcPct val="100000"/>
              </a:lnSpc>
              <a:spcBef>
                <a:spcPct val="10000"/>
              </a:spcBef>
              <a:buClrTx/>
              <a:buFontTx/>
              <a:buChar char="•"/>
              <a:defRPr/>
            </a:pPr>
            <a:r>
              <a:rPr kumimoji="0" lang="ja-JP" altLang="en-US" sz="1800" dirty="0"/>
              <a:t>メールアドレス　</a:t>
            </a:r>
            <a:r>
              <a:rPr kumimoji="0" lang="en-US" altLang="ja-JP" sz="1800" dirty="0"/>
              <a:t>XXX</a:t>
            </a:r>
            <a:r>
              <a:rPr kumimoji="0" lang="ja-JP" altLang="en-US" sz="1800" dirty="0"/>
              <a:t>＠</a:t>
            </a:r>
            <a:r>
              <a:rPr kumimoji="0" lang="en-US" altLang="ja-JP" sz="1800" dirty="0"/>
              <a:t>XXXXXX</a:t>
            </a:r>
          </a:p>
          <a:p>
            <a:pPr lvl="2">
              <a:lnSpc>
                <a:spcPct val="100000"/>
              </a:lnSpc>
              <a:spcBef>
                <a:spcPct val="10000"/>
              </a:spcBef>
              <a:buClrTx/>
              <a:buFontTx/>
              <a:buChar char="•"/>
              <a:defRPr/>
            </a:pPr>
            <a:endParaRPr kumimoji="0" lang="en-US" altLang="ja-JP" dirty="0"/>
          </a:p>
          <a:p>
            <a:endParaRPr lang="ja-JP" altLang="en-US" sz="2200" dirty="0"/>
          </a:p>
        </p:txBody>
      </p:sp>
      <p:sp>
        <p:nvSpPr>
          <p:cNvPr id="12" name="正方形/長方形 11"/>
          <p:cNvSpPr/>
          <p:nvPr/>
        </p:nvSpPr>
        <p:spPr>
          <a:xfrm>
            <a:off x="1120340" y="796169"/>
            <a:ext cx="7704345"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a:solidFill>
                  <a:schemeClr val="tx1"/>
                </a:solidFill>
              </a:rPr>
              <a:t>・</a:t>
            </a:r>
          </a:p>
        </p:txBody>
      </p:sp>
      <p:sp>
        <p:nvSpPr>
          <p:cNvPr id="13" name="正方形/長方形 12"/>
          <p:cNvSpPr/>
          <p:nvPr/>
        </p:nvSpPr>
        <p:spPr>
          <a:xfrm>
            <a:off x="137526" y="796167"/>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schemeClr val="tx1"/>
                </a:solidFill>
              </a:rPr>
              <a:t>記述内容</a:t>
            </a:r>
          </a:p>
        </p:txBody>
      </p:sp>
      <p:sp>
        <p:nvSpPr>
          <p:cNvPr id="27" name="テキスト ボックス 26"/>
          <p:cNvSpPr txBox="1"/>
          <p:nvPr/>
        </p:nvSpPr>
        <p:spPr>
          <a:xfrm>
            <a:off x="6110514" y="214879"/>
            <a:ext cx="2862036"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4.1</a:t>
            </a:r>
            <a:r>
              <a:rPr lang="ja-JP" altLang="en-US" sz="1600" b="1">
                <a:solidFill>
                  <a:prstClr val="black"/>
                </a:solidFill>
                <a:latin typeface="ＭＳ ゴシック" panose="020B0609070205080204" pitchFamily="49" charset="-128"/>
                <a:ea typeface="ＭＳ ゴシック" panose="020B0609070205080204" pitchFamily="49" charset="-128"/>
              </a:rPr>
              <a:t>（別紙</a:t>
            </a:r>
            <a:r>
              <a:rPr lang="en-US" altLang="ja-JP" sz="1600" b="1">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a:latin typeface="ＭＳ ゴシック" panose="020B0609070205080204" pitchFamily="49" charset="-128"/>
                <a:ea typeface="ＭＳ ゴシック" panose="020B0609070205080204" pitchFamily="49" charset="-128"/>
              </a:rPr>
              <a:t>雛形</a:t>
            </a:r>
          </a:p>
        </p:txBody>
      </p:sp>
      <p:sp>
        <p:nvSpPr>
          <p:cNvPr id="14" name="AutoShape 9"/>
          <p:cNvSpPr>
            <a:spLocks noChangeArrowheads="1"/>
          </p:cNvSpPr>
          <p:nvPr/>
        </p:nvSpPr>
        <p:spPr bwMode="auto">
          <a:xfrm>
            <a:off x="3122840" y="576203"/>
            <a:ext cx="5975350" cy="728662"/>
          </a:xfrm>
          <a:prstGeom prst="roundRect">
            <a:avLst>
              <a:gd name="adj" fmla="val 16667"/>
            </a:avLst>
          </a:prstGeom>
          <a:solidFill>
            <a:schemeClr val="bg1"/>
          </a:solidFill>
          <a:ln w="19050" algn="ctr">
            <a:solidFill>
              <a:schemeClr val="accent1"/>
            </a:solidFill>
            <a:round/>
            <a:headEnd/>
            <a:tailEnd type="none" w="lg" len="lg"/>
          </a:ln>
          <a:effectLst>
            <a:outerShdw dist="107763" dir="2700000" algn="ctr" rotWithShape="0">
              <a:schemeClr val="bg2">
                <a:alpha val="50000"/>
              </a:schemeClr>
            </a:outerShdw>
          </a:effectLst>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gn="l" eaLnBrk="0" hangingPunct="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ja-JP" altLang="en-US" sz="2000" dirty="0">
                <a:solidFill>
                  <a:srgbClr val="3399FF"/>
                </a:solidFill>
              </a:rPr>
              <a:t>評価項目一覧（提案要求事項一覧及び添付資料）の提案要求事項と整合させる</a:t>
            </a:r>
          </a:p>
        </p:txBody>
      </p:sp>
      <p:cxnSp>
        <p:nvCxnSpPr>
          <p:cNvPr id="15" name="直線矢印コネクタ 32"/>
          <p:cNvCxnSpPr>
            <a:cxnSpLocks noChangeShapeType="1"/>
          </p:cNvCxnSpPr>
          <p:nvPr/>
        </p:nvCxnSpPr>
        <p:spPr bwMode="auto">
          <a:xfrm flipH="1" flipV="1">
            <a:off x="2038027" y="281719"/>
            <a:ext cx="1084813" cy="368716"/>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8" name="AutoShape 9"/>
          <p:cNvSpPr>
            <a:spLocks noChangeArrowheads="1"/>
          </p:cNvSpPr>
          <p:nvPr/>
        </p:nvSpPr>
        <p:spPr bwMode="auto">
          <a:xfrm>
            <a:off x="3928819" y="1650477"/>
            <a:ext cx="4895865" cy="4562475"/>
          </a:xfrm>
          <a:prstGeom prst="roundRect">
            <a:avLst>
              <a:gd name="adj" fmla="val 9694"/>
            </a:avLst>
          </a:prstGeom>
          <a:solidFill>
            <a:schemeClr val="bg1"/>
          </a:solidFill>
          <a:ln w="19050" algn="ctr">
            <a:solidFill>
              <a:schemeClr val="accent1"/>
            </a:solidFill>
            <a:round/>
            <a:headEnd/>
            <a:tailEnd type="none" w="lg" len="lg"/>
          </a:ln>
          <a:effectLst>
            <a:outerShdw dist="107763" dir="2700000" algn="ctr" rotWithShape="0">
              <a:schemeClr val="bg2">
                <a:alpha val="50000"/>
              </a:schemeClr>
            </a:outerShdw>
          </a:effectLst>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gn="l" eaLnBrk="0" hangingPunct="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endParaRPr kumimoji="0" lang="en-US" altLang="ja-JP" sz="1800" dirty="0">
              <a:solidFill>
                <a:srgbClr val="3399FF"/>
              </a:solidFill>
            </a:endParaRPr>
          </a:p>
          <a:p>
            <a:pPr eaLnBrk="1" hangingPunct="1">
              <a:lnSpc>
                <a:spcPct val="100000"/>
              </a:lnSpc>
              <a:spcBef>
                <a:spcPct val="10000"/>
              </a:spcBef>
              <a:buClrTx/>
              <a:buFontTx/>
              <a:buNone/>
            </a:pPr>
            <a:r>
              <a:rPr kumimoji="0" lang="ja-JP" altLang="en-US" sz="1800" dirty="0">
                <a:solidFill>
                  <a:srgbClr val="3399FF"/>
                </a:solidFill>
              </a:rPr>
              <a:t>評価項目一覧を参照して提案書を作成する。</a:t>
            </a:r>
            <a:endParaRPr kumimoji="0" lang="en-US" altLang="ja-JP" sz="1800" dirty="0">
              <a:solidFill>
                <a:srgbClr val="3399FF"/>
              </a:solidFill>
            </a:endParaRPr>
          </a:p>
          <a:p>
            <a:pPr eaLnBrk="1" hangingPunct="1">
              <a:lnSpc>
                <a:spcPct val="100000"/>
              </a:lnSpc>
              <a:spcBef>
                <a:spcPct val="10000"/>
              </a:spcBef>
              <a:buClrTx/>
              <a:buFontTx/>
              <a:buNone/>
            </a:pPr>
            <a:endParaRPr kumimoji="0" lang="en-US" altLang="ja-JP" sz="1800" dirty="0">
              <a:solidFill>
                <a:srgbClr val="3399FF"/>
              </a:solidFill>
            </a:endParaRPr>
          </a:p>
          <a:p>
            <a:pPr eaLnBrk="1" hangingPunct="1">
              <a:lnSpc>
                <a:spcPct val="100000"/>
              </a:lnSpc>
              <a:spcBef>
                <a:spcPct val="10000"/>
              </a:spcBef>
              <a:buClrTx/>
              <a:buFontTx/>
              <a:buNone/>
            </a:pPr>
            <a:r>
              <a:rPr kumimoji="0" lang="ja-JP" altLang="en-US" sz="1800" dirty="0">
                <a:solidFill>
                  <a:srgbClr val="3399FF"/>
                </a:solidFill>
              </a:rPr>
              <a:t>ア．提案要求事項欄で求められている内容　</a:t>
            </a:r>
            <a:endParaRPr kumimoji="0" lang="en-US" altLang="ja-JP" sz="1800" dirty="0">
              <a:solidFill>
                <a:srgbClr val="3399FF"/>
              </a:solidFill>
            </a:endParaRPr>
          </a:p>
          <a:p>
            <a:pPr eaLnBrk="1" hangingPunct="1">
              <a:lnSpc>
                <a:spcPct val="100000"/>
              </a:lnSpc>
              <a:spcBef>
                <a:spcPct val="10000"/>
              </a:spcBef>
              <a:buClrTx/>
              <a:buFontTx/>
              <a:buNone/>
            </a:pPr>
            <a:r>
              <a:rPr kumimoji="0" lang="ja-JP" altLang="en-US" sz="1800" dirty="0">
                <a:solidFill>
                  <a:srgbClr val="3399FF"/>
                </a:solidFill>
              </a:rPr>
              <a:t>　について具体的に記述する。</a:t>
            </a:r>
            <a:endParaRPr kumimoji="0" lang="en-US" altLang="ja-JP" sz="1800" dirty="0">
              <a:solidFill>
                <a:srgbClr val="3399FF"/>
              </a:solidFill>
            </a:endParaRPr>
          </a:p>
          <a:p>
            <a:pPr eaLnBrk="1" hangingPunct="1">
              <a:lnSpc>
                <a:spcPct val="100000"/>
              </a:lnSpc>
              <a:spcBef>
                <a:spcPct val="10000"/>
              </a:spcBef>
              <a:buClrTx/>
              <a:buFontTx/>
              <a:buNone/>
            </a:pP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イ．評価基準欄に記載の基礎点及び加点</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のポイントに対応した提案を記述する。特</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に、評価区分欄が「必須」となっている事項</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については必ず記述すること。</a:t>
            </a:r>
            <a:br>
              <a:rPr kumimoji="0" lang="en-US" altLang="ja-JP" sz="1800" dirty="0">
                <a:solidFill>
                  <a:srgbClr val="3399FF"/>
                </a:solidFill>
              </a:rPr>
            </a:br>
            <a:br>
              <a:rPr kumimoji="0" lang="en-US" altLang="ja-JP" sz="1800" dirty="0">
                <a:solidFill>
                  <a:srgbClr val="3399FF"/>
                </a:solidFill>
              </a:rPr>
            </a:br>
            <a:r>
              <a:rPr kumimoji="0" lang="ja-JP" altLang="en-US" sz="1800" dirty="0">
                <a:solidFill>
                  <a:srgbClr val="3399FF"/>
                </a:solidFill>
              </a:rPr>
              <a:t>ウ．提案書には、電力広域的運営推進機関</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から連絡が取れるよう、　連絡先（担当者名、</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電話番号、　</a:t>
            </a:r>
            <a:r>
              <a:rPr kumimoji="0" lang="en-US" altLang="ja-JP" sz="1800" dirty="0">
                <a:solidFill>
                  <a:srgbClr val="3399FF"/>
                </a:solidFill>
              </a:rPr>
              <a:t>FAX</a:t>
            </a:r>
            <a:r>
              <a:rPr kumimoji="0" lang="ja-JP" altLang="en-US" sz="1800" dirty="0">
                <a:solidFill>
                  <a:srgbClr val="3399FF"/>
                </a:solidFill>
              </a:rPr>
              <a:t>番号、及びメールアドレス）</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を明記する。</a:t>
            </a:r>
            <a:endParaRPr kumimoji="0" lang="en-US" altLang="ja-JP" sz="1800" dirty="0">
              <a:solidFill>
                <a:srgbClr val="3399FF"/>
              </a:solidFill>
            </a:endParaRPr>
          </a:p>
          <a:p>
            <a:pPr eaLnBrk="1" hangingPunct="1">
              <a:lnSpc>
                <a:spcPct val="100000"/>
              </a:lnSpc>
              <a:spcBef>
                <a:spcPct val="10000"/>
              </a:spcBef>
              <a:buClrTx/>
              <a:buFontTx/>
              <a:buNone/>
            </a:pPr>
            <a:endParaRPr kumimoji="0" lang="ja-JP" altLang="en-US" sz="1800" dirty="0">
              <a:solidFill>
                <a:srgbClr val="3399FF"/>
              </a:solidFill>
            </a:endParaRPr>
          </a:p>
        </p:txBody>
      </p:sp>
      <p:cxnSp>
        <p:nvCxnSpPr>
          <p:cNvPr id="24" name="直線矢印コネクタ 32"/>
          <p:cNvCxnSpPr>
            <a:cxnSpLocks noChangeShapeType="1"/>
          </p:cNvCxnSpPr>
          <p:nvPr/>
        </p:nvCxnSpPr>
        <p:spPr bwMode="auto">
          <a:xfrm flipH="1" flipV="1">
            <a:off x="2811327" y="1234518"/>
            <a:ext cx="1291850" cy="1384696"/>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5" name="直線矢印コネクタ 32"/>
          <p:cNvCxnSpPr>
            <a:cxnSpLocks noChangeShapeType="1"/>
          </p:cNvCxnSpPr>
          <p:nvPr/>
        </p:nvCxnSpPr>
        <p:spPr bwMode="auto">
          <a:xfrm flipH="1" flipV="1">
            <a:off x="2196887" y="1883516"/>
            <a:ext cx="1793926" cy="1701344"/>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9" name="直線矢印コネクタ 32"/>
          <p:cNvCxnSpPr>
            <a:cxnSpLocks noChangeShapeType="1"/>
          </p:cNvCxnSpPr>
          <p:nvPr/>
        </p:nvCxnSpPr>
        <p:spPr bwMode="auto">
          <a:xfrm flipH="1">
            <a:off x="2991173" y="5085794"/>
            <a:ext cx="1112004" cy="216873"/>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9175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添付資料</a:t>
            </a:r>
            <a:r>
              <a:rPr lang="en-US" altLang="ja-JP" sz="2000" b="1" dirty="0">
                <a:solidFill>
                  <a:srgbClr val="3399FF"/>
                </a:solidFill>
                <a:latin typeface="ＭＳ ゴシック" panose="020B0609070205080204" pitchFamily="49" charset="-128"/>
                <a:ea typeface="ＭＳ ゴシック" panose="020B0609070205080204" pitchFamily="49" charset="-128"/>
              </a:rPr>
              <a:t>】</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a:solidFill>
                  <a:srgbClr val="3399FF"/>
                </a:solidFill>
                <a:latin typeface="ＭＳ ゴシック" panose="020B0609070205080204" pitchFamily="49" charset="-128"/>
                <a:ea typeface="ＭＳ ゴシック" panose="020B0609070205080204" pitchFamily="49" charset="-128"/>
              </a:rPr>
              <a:t>4.1</a:t>
            </a:r>
            <a:r>
              <a:rPr lang="ja-JP" altLang="en-US" sz="2000" b="1" dirty="0">
                <a:solidFill>
                  <a:srgbClr val="3399FF"/>
                </a:solidFill>
                <a:latin typeface="ＭＳ ゴシック" panose="020B0609070205080204" pitchFamily="49" charset="-128"/>
                <a:ea typeface="ＭＳ ゴシック" panose="020B0609070205080204" pitchFamily="49" charset="-128"/>
              </a:rPr>
              <a:t>　支援実施に係る工数</a:t>
            </a:r>
          </a:p>
        </p:txBody>
      </p:sp>
      <p:sp>
        <p:nvSpPr>
          <p:cNvPr id="3" name="コンテンツ プレースホルダー 2"/>
          <p:cNvSpPr>
            <a:spLocks noGrp="1"/>
          </p:cNvSpPr>
          <p:nvPr>
            <p:ph idx="1"/>
          </p:nvPr>
        </p:nvSpPr>
        <p:spPr>
          <a:xfrm>
            <a:off x="152040" y="1547234"/>
            <a:ext cx="8516760" cy="5083979"/>
          </a:xfrm>
        </p:spPr>
        <p:txBody>
          <a:bodyPr>
            <a:normAutofit/>
          </a:bodyPr>
          <a:lstStyle/>
          <a:p>
            <a:r>
              <a:rPr lang="en-US" altLang="ja-JP" sz="1900" u="sng" dirty="0">
                <a:latin typeface="ＭＳ ゴシック" panose="020B0609070205080204" pitchFamily="49" charset="-128"/>
                <a:ea typeface="ＭＳ ゴシック" panose="020B0609070205080204" pitchFamily="49" charset="-128"/>
              </a:rPr>
              <a:t>【</a:t>
            </a:r>
            <a:r>
              <a:rPr lang="ja-JP" altLang="en-US" sz="1900" u="sng" dirty="0">
                <a:latin typeface="ＭＳ ゴシック" panose="020B0609070205080204" pitchFamily="49" charset="-128"/>
                <a:ea typeface="ＭＳ ゴシック" panose="020B0609070205080204" pitchFamily="49" charset="-128"/>
              </a:rPr>
              <a:t>契約件名</a:t>
            </a:r>
            <a:r>
              <a:rPr lang="en-US" altLang="ja-JP" sz="1900" u="sng" dirty="0">
                <a:latin typeface="ＭＳ ゴシック" panose="020B0609070205080204" pitchFamily="49" charset="-128"/>
                <a:ea typeface="ＭＳ ゴシック" panose="020B0609070205080204" pitchFamily="49" charset="-128"/>
              </a:rPr>
              <a:t>】</a:t>
            </a:r>
            <a:r>
              <a:rPr lang="ja-JP" altLang="en-US" sz="1900" u="sng" dirty="0">
                <a:latin typeface="ＭＳ ゴシック" panose="020B0609070205080204" pitchFamily="49" charset="-128"/>
                <a:ea typeface="ＭＳ ゴシック" panose="020B0609070205080204" pitchFamily="49" charset="-128"/>
              </a:rPr>
              <a:t>見積り工数詳細</a:t>
            </a:r>
            <a:endParaRPr lang="en-US" altLang="ja-JP" sz="1900" u="sng"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4.1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a:latin typeface="ＭＳ ゴシック" panose="020B0609070205080204" pitchFamily="49" charset="-128"/>
                <a:ea typeface="ＭＳ ゴシック" panose="020B0609070205080204" pitchFamily="49" charset="-128"/>
              </a:rPr>
              <a:t>雛形</a:t>
            </a:r>
          </a:p>
        </p:txBody>
      </p:sp>
      <p:sp>
        <p:nvSpPr>
          <p:cNvPr id="12" name="正方形/長方形 11"/>
          <p:cNvSpPr/>
          <p:nvPr/>
        </p:nvSpPr>
        <p:spPr>
          <a:xfrm>
            <a:off x="1120341" y="796167"/>
            <a:ext cx="7637922" cy="6310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a:solidFill>
                  <a:prstClr val="black"/>
                </a:solidFill>
              </a:rPr>
              <a:t>・「</a:t>
            </a:r>
            <a:r>
              <a:rPr lang="en-US" altLang="ja-JP" sz="1200" dirty="0">
                <a:solidFill>
                  <a:prstClr val="black"/>
                </a:solidFill>
              </a:rPr>
              <a:t>2</a:t>
            </a:r>
            <a:r>
              <a:rPr lang="en-US" altLang="ja-JP" sz="1200" dirty="0">
                <a:solidFill>
                  <a:schemeClr val="tx1"/>
                </a:solidFill>
              </a:rPr>
              <a:t>.</a:t>
            </a:r>
            <a:r>
              <a:rPr lang="ja-JP" altLang="en-US" sz="1200" dirty="0">
                <a:solidFill>
                  <a:schemeClr val="tx1"/>
                </a:solidFill>
              </a:rPr>
              <a:t>支援実施計画」にて</a:t>
            </a:r>
            <a:r>
              <a:rPr lang="ja-JP" altLang="en-US" sz="1200">
                <a:solidFill>
                  <a:schemeClr val="tx1"/>
                </a:solidFill>
              </a:rPr>
              <a:t>提案した支援実施</a:t>
            </a:r>
            <a:r>
              <a:rPr lang="ja-JP" altLang="en-US" sz="1200" dirty="0">
                <a:solidFill>
                  <a:schemeClr val="tx1"/>
                </a:solidFill>
              </a:rPr>
              <a:t>方法を実現するために必要な工数を、入札仕様書における業務の単位</a:t>
            </a:r>
            <a:endParaRPr lang="en-US" altLang="ja-JP" sz="1200" dirty="0">
              <a:solidFill>
                <a:schemeClr val="tx1"/>
              </a:solidFill>
            </a:endParaRPr>
          </a:p>
          <a:p>
            <a:r>
              <a:rPr lang="ja-JP" altLang="en-US" sz="1200" dirty="0">
                <a:solidFill>
                  <a:schemeClr val="tx1"/>
                </a:solidFill>
              </a:rPr>
              <a:t>　（又はそれを細分化した業務の単位）で調査従事者のクラス別（マネージャー、スタッフ等）の工数を記述する。</a:t>
            </a:r>
            <a:endParaRPr lang="en-US" altLang="ja-JP" sz="1200" dirty="0">
              <a:solidFill>
                <a:schemeClr val="tx1"/>
              </a:solidFill>
            </a:endParaRPr>
          </a:p>
        </p:txBody>
      </p:sp>
      <p:sp>
        <p:nvSpPr>
          <p:cNvPr id="13" name="正方形/長方形 12"/>
          <p:cNvSpPr/>
          <p:nvPr/>
        </p:nvSpPr>
        <p:spPr>
          <a:xfrm>
            <a:off x="137526" y="796166"/>
            <a:ext cx="982815" cy="63108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sp>
        <p:nvSpPr>
          <p:cNvPr id="27" name="正方形/長方形 26"/>
          <p:cNvSpPr/>
          <p:nvPr/>
        </p:nvSpPr>
        <p:spPr>
          <a:xfrm>
            <a:off x="7030284" y="1546582"/>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white"/>
                </a:solidFill>
              </a:rPr>
              <a:t>記述例</a:t>
            </a:r>
          </a:p>
        </p:txBody>
      </p:sp>
      <p:graphicFrame>
        <p:nvGraphicFramePr>
          <p:cNvPr id="5" name="表 4"/>
          <p:cNvGraphicFramePr>
            <a:graphicFrameLocks noGrp="1"/>
          </p:cNvGraphicFramePr>
          <p:nvPr>
            <p:extLst/>
          </p:nvPr>
        </p:nvGraphicFramePr>
        <p:xfrm>
          <a:off x="114300" y="2218404"/>
          <a:ext cx="8750660" cy="3711667"/>
        </p:xfrm>
        <a:graphic>
          <a:graphicData uri="http://schemas.openxmlformats.org/drawingml/2006/table">
            <a:tbl>
              <a:tblPr firstRow="1" bandRow="1">
                <a:tableStyleId>{D7AC3CCA-C797-4891-BE02-D94E43425B78}</a:tableStyleId>
              </a:tblPr>
              <a:tblGrid>
                <a:gridCol w="457560">
                  <a:extLst>
                    <a:ext uri="{9D8B030D-6E8A-4147-A177-3AD203B41FA5}">
                      <a16:colId xmlns:a16="http://schemas.microsoft.com/office/drawing/2014/main" val="20000"/>
                    </a:ext>
                  </a:extLst>
                </a:gridCol>
                <a:gridCol w="1435054">
                  <a:extLst>
                    <a:ext uri="{9D8B030D-6E8A-4147-A177-3AD203B41FA5}">
                      <a16:colId xmlns:a16="http://schemas.microsoft.com/office/drawing/2014/main" val="20001"/>
                    </a:ext>
                  </a:extLst>
                </a:gridCol>
                <a:gridCol w="609646">
                  <a:extLst>
                    <a:ext uri="{9D8B030D-6E8A-4147-A177-3AD203B41FA5}">
                      <a16:colId xmlns:a16="http://schemas.microsoft.com/office/drawing/2014/main" val="20002"/>
                    </a:ext>
                  </a:extLst>
                </a:gridCol>
                <a:gridCol w="1282968">
                  <a:extLst>
                    <a:ext uri="{9D8B030D-6E8A-4147-A177-3AD203B41FA5}">
                      <a16:colId xmlns:a16="http://schemas.microsoft.com/office/drawing/2014/main" val="20003"/>
                    </a:ext>
                  </a:extLst>
                </a:gridCol>
                <a:gridCol w="946307">
                  <a:extLst>
                    <a:ext uri="{9D8B030D-6E8A-4147-A177-3AD203B41FA5}">
                      <a16:colId xmlns:a16="http://schemas.microsoft.com/office/drawing/2014/main" val="20004"/>
                    </a:ext>
                  </a:extLst>
                </a:gridCol>
                <a:gridCol w="946307">
                  <a:extLst>
                    <a:ext uri="{9D8B030D-6E8A-4147-A177-3AD203B41FA5}">
                      <a16:colId xmlns:a16="http://schemas.microsoft.com/office/drawing/2014/main" val="20005"/>
                    </a:ext>
                  </a:extLst>
                </a:gridCol>
                <a:gridCol w="946307">
                  <a:extLst>
                    <a:ext uri="{9D8B030D-6E8A-4147-A177-3AD203B41FA5}">
                      <a16:colId xmlns:a16="http://schemas.microsoft.com/office/drawing/2014/main" val="20006"/>
                    </a:ext>
                  </a:extLst>
                </a:gridCol>
                <a:gridCol w="831111">
                  <a:extLst>
                    <a:ext uri="{9D8B030D-6E8A-4147-A177-3AD203B41FA5}">
                      <a16:colId xmlns:a16="http://schemas.microsoft.com/office/drawing/2014/main" val="20007"/>
                    </a:ext>
                  </a:extLst>
                </a:gridCol>
                <a:gridCol w="1295400">
                  <a:extLst>
                    <a:ext uri="{9D8B030D-6E8A-4147-A177-3AD203B41FA5}">
                      <a16:colId xmlns:a16="http://schemas.microsoft.com/office/drawing/2014/main" val="20008"/>
                    </a:ext>
                  </a:extLst>
                </a:gridCol>
              </a:tblGrid>
              <a:tr h="777947">
                <a:tc gridSpan="4">
                  <a:txBody>
                    <a:bodyPr/>
                    <a:lstStyle/>
                    <a:p>
                      <a:pPr algn="ctr"/>
                      <a:r>
                        <a:rPr kumimoji="1" lang="ja-JP" altLang="en-US" sz="1400" dirty="0">
                          <a:latin typeface="ＭＳ ゴシック" panose="020B0609070205080204" pitchFamily="49" charset="-128"/>
                          <a:ea typeface="ＭＳ ゴシック" panose="020B0609070205080204" pitchFamily="49" charset="-128"/>
                        </a:rPr>
                        <a:t>業務</a:t>
                      </a:r>
                    </a:p>
                  </a:txBody>
                  <a:tcPr anchor="c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400" dirty="0">
                          <a:latin typeface="ＭＳ ゴシック" panose="020B0609070205080204" pitchFamily="49" charset="-128"/>
                          <a:ea typeface="ＭＳ ゴシック" panose="020B0609070205080204" pitchFamily="49" charset="-128"/>
                        </a:rPr>
                        <a:t>担当者のクラス別工数（人月）</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月</a:t>
                      </a:r>
                    </a:p>
                  </a:txBody>
                  <a:tcPr anchor="ct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400" dirty="0">
                          <a:latin typeface="ＭＳ ゴシック" panose="020B0609070205080204" pitchFamily="49" charset="-128"/>
                          <a:ea typeface="ＭＳ ゴシック" panose="020B0609070205080204" pitchFamily="49" charset="-128"/>
                        </a:rPr>
                        <a:t>工数</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400" dirty="0">
                          <a:latin typeface="ＭＳ ゴシック" panose="020B0609070205080204" pitchFamily="49" charset="-128"/>
                          <a:ea typeface="ＭＳ ゴシック" panose="020B0609070205080204" pitchFamily="49" charset="-128"/>
                        </a:rPr>
                        <a:t>（業務中項目</a:t>
                      </a:r>
                      <a:endParaRPr kumimoji="1" lang="en-US" altLang="ja-JP" sz="1400" dirty="0">
                        <a:latin typeface="ＭＳ ゴシック" panose="020B0609070205080204" pitchFamily="49" charset="-128"/>
                        <a:ea typeface="ＭＳ ゴシック" panose="020B0609070205080204" pitchFamily="49" charset="-128"/>
                      </a:endParaRPr>
                    </a:p>
                    <a:p>
                      <a:pPr algn="ctr"/>
                      <a:r>
                        <a:rPr kumimoji="1" lang="ja-JP" altLang="en-US" sz="1400" dirty="0">
                          <a:latin typeface="ＭＳ ゴシック" panose="020B0609070205080204" pitchFamily="49" charset="-128"/>
                          <a:ea typeface="ＭＳ ゴシック" panose="020B0609070205080204" pitchFamily="49" charset="-128"/>
                        </a:rPr>
                        <a:t>単位）</a:t>
                      </a:r>
                    </a:p>
                  </a:txBody>
                  <a:tcPr anchor="ctr">
                    <a:solidFill>
                      <a:schemeClr val="accent1">
                        <a:lumMod val="60000"/>
                        <a:lumOff val="40000"/>
                      </a:schemeClr>
                    </a:solidFill>
                  </a:tcPr>
                </a:tc>
                <a:extLst>
                  <a:ext uri="{0D108BD9-81ED-4DB2-BD59-A6C34878D82A}">
                    <a16:rowId xmlns:a16="http://schemas.microsoft.com/office/drawing/2014/main" val="10000"/>
                  </a:ext>
                </a:extLst>
              </a:tr>
              <a:tr h="293915">
                <a:tc>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p>
                  </a:txBody>
                  <a:tcPr anchor="ctr">
                    <a:solidFill>
                      <a:schemeClr val="accent1">
                        <a:lumMod val="60000"/>
                        <a:lumOff val="40000"/>
                      </a:schemeClr>
                    </a:solidFill>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大項目</a:t>
                      </a:r>
                    </a:p>
                  </a:txBody>
                  <a:tcPr anchor="ctr">
                    <a:solidFill>
                      <a:schemeClr val="accent1">
                        <a:lumMod val="60000"/>
                        <a:lumOff val="40000"/>
                      </a:schemeClr>
                    </a:solidFill>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p>
                  </a:txBody>
                  <a:tcPr anchor="ctr">
                    <a:solidFill>
                      <a:schemeClr val="accent1">
                        <a:lumMod val="60000"/>
                        <a:lumOff val="40000"/>
                      </a:schemeClr>
                    </a:solidFill>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中項目</a:t>
                      </a:r>
                    </a:p>
                  </a:txBody>
                  <a:tcPr anchor="ctr">
                    <a:solidFill>
                      <a:schemeClr val="accent1">
                        <a:lumMod val="60000"/>
                        <a:lumOff val="40000"/>
                      </a:schemeClr>
                    </a:solidFill>
                  </a:tcPr>
                </a:tc>
                <a:tc>
                  <a:txBody>
                    <a:bodyPr/>
                    <a:lstStyle/>
                    <a:p>
                      <a:pPr algn="ctr"/>
                      <a:r>
                        <a:rPr kumimoji="1" lang="en-US" altLang="ja-JP" sz="1400" dirty="0">
                          <a:latin typeface="ＭＳ ゴシック" panose="020B0609070205080204" pitchFamily="49" charset="-128"/>
                          <a:ea typeface="ＭＳ ゴシック" panose="020B0609070205080204" pitchFamily="49" charset="-128"/>
                        </a:rPr>
                        <a:t>XXXX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vMerge="1">
                  <a:txBody>
                    <a:bodyPr/>
                    <a:lstStyle/>
                    <a:p>
                      <a:endParaRPr kumimoji="1" lang="ja-JP" altLang="en-US" dirty="0"/>
                    </a:p>
                  </a:txBody>
                  <a:tcPr/>
                </a:tc>
                <a:extLst>
                  <a:ext uri="{0D108BD9-81ED-4DB2-BD59-A6C34878D82A}">
                    <a16:rowId xmlns:a16="http://schemas.microsoft.com/office/drawing/2014/main" val="10001"/>
                  </a:ext>
                </a:extLst>
              </a:tr>
              <a:tr h="328615">
                <a:tc>
                  <a:txBody>
                    <a:bodyPr/>
                    <a:lstStyle/>
                    <a:p>
                      <a:r>
                        <a:rPr kumimoji="1" lang="en-US" altLang="ja-JP" sz="1400" dirty="0"/>
                        <a:t>(1)</a:t>
                      </a:r>
                      <a:endParaRPr kumimoji="1" lang="ja-JP" altLang="en-US" sz="1400" dirty="0"/>
                    </a:p>
                  </a:txBody>
                  <a:tcPr>
                    <a:noFill/>
                  </a:tcPr>
                </a:tc>
                <a:tc gridSpan="2">
                  <a:txBody>
                    <a:bodyPr/>
                    <a:lstStyle/>
                    <a:p>
                      <a:r>
                        <a:rPr kumimoji="1" lang="ja-JP" altLang="en-US" sz="1400" dirty="0"/>
                        <a:t>●●●に係るもの</a:t>
                      </a:r>
                    </a:p>
                  </a:txBody>
                  <a:tcPr>
                    <a:noFill/>
                  </a:tcPr>
                </a:tc>
                <a:tc hMerge="1">
                  <a:txBody>
                    <a:bodyPr/>
                    <a:lstStyle/>
                    <a:p>
                      <a:endParaRPr kumimoji="1" lang="ja-JP" altLang="en-US" dirty="0"/>
                    </a:p>
                  </a:txBody>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extLst>
                  <a:ext uri="{0D108BD9-81ED-4DB2-BD59-A6C34878D82A}">
                    <a16:rowId xmlns:a16="http://schemas.microsoft.com/office/drawing/2014/main" val="10002"/>
                  </a:ext>
                </a:extLst>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a:t>1)</a:t>
                      </a:r>
                      <a:endParaRPr kumimoji="1" lang="ja-JP" altLang="en-US" sz="1400" dirty="0"/>
                    </a:p>
                  </a:txBody>
                  <a:tcPr>
                    <a:noFill/>
                  </a:tcPr>
                </a:tc>
                <a:tc>
                  <a:txBody>
                    <a:bodyPr/>
                    <a:lstStyle/>
                    <a:p>
                      <a:r>
                        <a:rPr kumimoji="1" lang="en-US" altLang="ja-JP" sz="1400" dirty="0"/>
                        <a:t>××××</a:t>
                      </a:r>
                      <a:endParaRPr kumimoji="1" lang="ja-JP" altLang="en-US" sz="1400" dirty="0"/>
                    </a:p>
                  </a:txBody>
                  <a:tcPr anchor="ct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extLst>
                  <a:ext uri="{0D108BD9-81ED-4DB2-BD59-A6C34878D82A}">
                    <a16:rowId xmlns:a16="http://schemas.microsoft.com/office/drawing/2014/main" val="10003"/>
                  </a:ext>
                </a:extLst>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a:t>2)</a:t>
                      </a:r>
                      <a:endParaRPr kumimoji="1" lang="ja-JP" altLang="en-US" sz="1400" dirty="0"/>
                    </a:p>
                  </a:txBody>
                  <a:tcPr>
                    <a:noFill/>
                  </a:tcPr>
                </a:tc>
                <a:tc>
                  <a:txBody>
                    <a:bodyPr/>
                    <a:lstStyle/>
                    <a:p>
                      <a:r>
                        <a:rPr kumimoji="1" lang="en-US" altLang="ja-JP" sz="1400" dirty="0"/>
                        <a:t>××××</a:t>
                      </a:r>
                      <a:endParaRPr kumimoji="1" lang="ja-JP" altLang="en-US" sz="1400" dirty="0"/>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extLst>
                  <a:ext uri="{0D108BD9-81ED-4DB2-BD59-A6C34878D82A}">
                    <a16:rowId xmlns:a16="http://schemas.microsoft.com/office/drawing/2014/main" val="10004"/>
                  </a:ext>
                </a:extLst>
              </a:tr>
              <a:tr h="328615">
                <a:tc>
                  <a:txBody>
                    <a:bodyPr/>
                    <a:lstStyle/>
                    <a:p>
                      <a:r>
                        <a:rPr kumimoji="1" lang="en-US" altLang="ja-JP" sz="1400" dirty="0"/>
                        <a:t>(2)</a:t>
                      </a:r>
                      <a:endParaRPr kumimoji="1" lang="ja-JP" altLang="en-US" sz="1400" dirty="0"/>
                    </a:p>
                  </a:txBody>
                  <a:tcPr>
                    <a:noFill/>
                  </a:tcPr>
                </a:tc>
                <a:tc gridSpan="2">
                  <a:txBody>
                    <a:bodyPr/>
                    <a:lstStyle/>
                    <a:p>
                      <a:r>
                        <a:rPr kumimoji="1" lang="ja-JP" altLang="en-US" sz="1400" dirty="0"/>
                        <a:t>○○○に係るもの</a:t>
                      </a:r>
                    </a:p>
                  </a:txBody>
                  <a:tcPr>
                    <a:noFill/>
                  </a:tcPr>
                </a:tc>
                <a:tc hMerge="1">
                  <a:txBody>
                    <a:bodyPr/>
                    <a:lstStyle/>
                    <a:p>
                      <a:endParaRPr kumimoji="1" lang="ja-JP" altLang="en-US" sz="1400" dirty="0"/>
                    </a:p>
                  </a:txBody>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extLst>
                  <a:ext uri="{0D108BD9-81ED-4DB2-BD59-A6C34878D82A}">
                    <a16:rowId xmlns:a16="http://schemas.microsoft.com/office/drawing/2014/main" val="10005"/>
                  </a:ext>
                </a:extLst>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a:t>1)</a:t>
                      </a:r>
                      <a:endParaRPr kumimoji="1" lang="ja-JP" altLang="en-US" sz="1400" dirty="0"/>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extLst>
                  <a:ext uri="{0D108BD9-81ED-4DB2-BD59-A6C34878D82A}">
                    <a16:rowId xmlns:a16="http://schemas.microsoft.com/office/drawing/2014/main" val="10006"/>
                  </a:ext>
                </a:extLst>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a:t>2)</a:t>
                      </a:r>
                      <a:endParaRPr kumimoji="1" lang="ja-JP" altLang="en-US" sz="1400" dirty="0"/>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extLst>
                  <a:ext uri="{0D108BD9-81ED-4DB2-BD59-A6C34878D82A}">
                    <a16:rowId xmlns:a16="http://schemas.microsoft.com/office/drawing/2014/main" val="10007"/>
                  </a:ext>
                </a:extLst>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extLst>
                  <a:ext uri="{0D108BD9-81ED-4DB2-BD59-A6C34878D82A}">
                    <a16:rowId xmlns:a16="http://schemas.microsoft.com/office/drawing/2014/main" val="10008"/>
                  </a:ext>
                </a:extLst>
              </a:tr>
              <a:tr h="328615">
                <a:tc gridSpan="3">
                  <a:txBody>
                    <a:bodyPr/>
                    <a:lstStyle/>
                    <a:p>
                      <a:endParaRPr kumimoji="1" lang="ja-JP" altLang="en-US" sz="1400" dirty="0"/>
                    </a:p>
                  </a:txBody>
                  <a:tcPr>
                    <a:lnL w="12700" cmpd="sng">
                      <a:noFill/>
                    </a:lnL>
                    <a:lnB w="12700" cmpd="sng">
                      <a:noFill/>
                    </a:lnB>
                    <a:noFill/>
                  </a:tcPr>
                </a:tc>
                <a:tc hMerge="1">
                  <a:txBody>
                    <a:bodyPr/>
                    <a:lstStyle/>
                    <a:p>
                      <a:endParaRPr kumimoji="1" lang="ja-JP" altLang="en-US" sz="1400" dirty="0"/>
                    </a:p>
                  </a:txBody>
                  <a:tcPr>
                    <a:noFill/>
                  </a:tcPr>
                </a:tc>
                <a:tc hMerge="1">
                  <a:txBody>
                    <a:bodyPr/>
                    <a:lstStyle/>
                    <a:p>
                      <a:endParaRPr kumimoji="1" lang="ja-JP" altLang="en-US" sz="1400" dirty="0"/>
                    </a:p>
                  </a:txBody>
                  <a:tcPr>
                    <a:noFill/>
                  </a:tcPr>
                </a:tc>
                <a:tc>
                  <a:txBody>
                    <a:bodyPr/>
                    <a:lstStyle/>
                    <a:p>
                      <a:r>
                        <a:rPr kumimoji="1" lang="ja-JP" altLang="en-US" sz="1400" dirty="0"/>
                        <a:t>合計（工数）</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tc>
                  <a:txBody>
                    <a:bodyPr/>
                    <a:lstStyle/>
                    <a:p>
                      <a:r>
                        <a:rPr kumimoji="1" lang="ja-JP" altLang="en-US" sz="1400" dirty="0"/>
                        <a:t>・・・・</a:t>
                      </a:r>
                    </a:p>
                  </a:txBody>
                  <a:tcP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486252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691</TotalTime>
  <Words>452</Words>
  <PresentationFormat>画面に合わせる (4:3)</PresentationFormat>
  <Paragraphs>96</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Arial</vt:lpstr>
      <vt:lpstr>Calibri</vt:lpstr>
      <vt:lpstr>Calibri Light</vt:lpstr>
      <vt:lpstr>Wingdings</vt:lpstr>
      <vt:lpstr>Office テーマ</vt:lpstr>
      <vt:lpstr>（スライドタイトル） </vt:lpstr>
      <vt:lpstr>【4　添付資料】 　4.1　支援実施に係る工数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2018-06-04T06:20:10Z</cp:lastPrinted>
  <dcterms:created xsi:type="dcterms:W3CDTF">2015-06-01T10:38:53Z</dcterms:created>
  <dcterms:modified xsi:type="dcterms:W3CDTF">2020-11-20T01:26:37Z</dcterms:modified>
</cp:coreProperties>
</file>