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4"/>
  </p:notesMasterIdLst>
  <p:sldIdLst>
    <p:sldId id="273" r:id="rId2"/>
    <p:sldId id="274" r:id="rId3"/>
  </p:sldIdLst>
  <p:sldSz cx="9144000" cy="6858000" type="screen4x3"/>
  <p:notesSz cx="6807200" cy="99393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3399FF"/>
    <a:srgbClr val="33CCFF"/>
    <a:srgbClr val="66CCFF"/>
    <a:srgbClr val="99CC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間スタイル 2 - アクセント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D7AC3CCA-C797-4891-BE02-D94E43425B78}" styleName="スタイル (中間) 4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 w="12700" cmpd="sng">
              <a:solidFill>
                <a:schemeClr val="dk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25400" cmpd="sng">
              <a:solidFill>
                <a:schemeClr val="dk1"/>
              </a:solidFill>
            </a:ln>
          </a:top>
        </a:tcBdr>
        <a:fill>
          <a:solidFill>
            <a:schemeClr val="dk1">
              <a:tint val="20000"/>
            </a:schemeClr>
          </a:solidFill>
        </a:fill>
      </a:tcStyle>
    </a:lastRow>
    <a:firstRow>
      <a:tcTxStyle b="on"/>
      <a:tcStyle>
        <a:tcBdr/>
        <a:fill>
          <a:solidFill>
            <a:schemeClr val="dk1">
              <a:tint val="20000"/>
            </a:schemeClr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00" autoAdjust="0"/>
    <p:restoredTop sz="94660"/>
  </p:normalViewPr>
  <p:slideViewPr>
    <p:cSldViewPr snapToGrid="0">
      <p:cViewPr varScale="1">
        <p:scale>
          <a:sx n="67" d="100"/>
          <a:sy n="67" d="100"/>
        </p:scale>
        <p:origin x="1182" y="6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ヘッダー プレースホルダー 1"/>
          <p:cNvSpPr>
            <a:spLocks noGrp="1"/>
          </p:cNvSpPr>
          <p:nvPr>
            <p:ph type="hdr" sz="quarter"/>
          </p:nvPr>
        </p:nvSpPr>
        <p:spPr>
          <a:xfrm>
            <a:off x="1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idx="1"/>
          </p:nvPr>
        </p:nvSpPr>
        <p:spPr>
          <a:xfrm>
            <a:off x="3855839" y="1"/>
            <a:ext cx="2949787" cy="498693"/>
          </a:xfrm>
          <a:prstGeom prst="rect">
            <a:avLst/>
          </a:prstGeom>
        </p:spPr>
        <p:txBody>
          <a:bodyPr vert="horz" lIns="91433" tIns="45716" rIns="91433" bIns="45716" rtlCol="0"/>
          <a:lstStyle>
            <a:lvl1pPr algn="r">
              <a:defRPr sz="1200"/>
            </a:lvl1pPr>
          </a:lstStyle>
          <a:p>
            <a:fld id="{9BD76BDE-CB2E-4DF0-B3F6-02736A0AC315}" type="datetimeFigureOut">
              <a:rPr kumimoji="1" lang="ja-JP" altLang="en-US" smtClean="0"/>
              <a:t>2018/6/4</a:t>
            </a:fld>
            <a:endParaRPr kumimoji="1" lang="ja-JP" altLang="en-US" dirty="0"/>
          </a:p>
        </p:txBody>
      </p:sp>
      <p:sp>
        <p:nvSpPr>
          <p:cNvPr id="4" name="スライド イメージ プレースホルダー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3013"/>
            <a:ext cx="4473575" cy="335438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33" tIns="45716" rIns="91433" bIns="45716" rtlCol="0" anchor="ctr"/>
          <a:lstStyle/>
          <a:p>
            <a:endParaRPr lang="ja-JP" altLang="en-US" dirty="0"/>
          </a:p>
        </p:txBody>
      </p:sp>
      <p:sp>
        <p:nvSpPr>
          <p:cNvPr id="5" name="ノー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680721" y="4783307"/>
            <a:ext cx="5445760" cy="3913614"/>
          </a:xfrm>
          <a:prstGeom prst="rect">
            <a:avLst/>
          </a:prstGeom>
        </p:spPr>
        <p:txBody>
          <a:bodyPr vert="horz" lIns="91433" tIns="45716" rIns="91433" bIns="45716" rtlCol="0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4"/>
          </p:nvPr>
        </p:nvSpPr>
        <p:spPr>
          <a:xfrm>
            <a:off x="1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l">
              <a:defRPr sz="1200"/>
            </a:lvl1pPr>
          </a:lstStyle>
          <a:p>
            <a:endParaRPr kumimoji="1" lang="ja-JP" altLang="en-US" dirty="0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7" cy="498692"/>
          </a:xfrm>
          <a:prstGeom prst="rect">
            <a:avLst/>
          </a:prstGeom>
        </p:spPr>
        <p:txBody>
          <a:bodyPr vert="horz" lIns="91433" tIns="45716" rIns="91433" bIns="45716" rtlCol="0" anchor="b"/>
          <a:lstStyle>
            <a:lvl1pPr algn="r">
              <a:defRPr sz="1200"/>
            </a:lvl1pPr>
          </a:lstStyle>
          <a:p>
            <a:fld id="{949E26DF-EA88-4A45-8890-88FF0D023957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36210488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スライド イメージ プレースホルダー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ノート プレースホルダー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949E26DF-EA88-4A45-8890-88FF0D023957}" type="slidenum">
              <a:rPr kumimoji="1" lang="ja-JP" altLang="en-US" smtClean="0"/>
              <a:t>1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50212391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BAE1754-DC1E-47FE-85BD-657A0634C894}" type="datetime1">
              <a:rPr kumimoji="1" lang="ja-JP" altLang="en-US" smtClean="0"/>
              <a:t>2018/6/4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98382417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A4CD253-D09F-4C68-B17D-E672320AA5C4}" type="datetime1">
              <a:rPr kumimoji="1" lang="ja-JP" altLang="en-US" smtClean="0"/>
              <a:t>2018/6/4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4132463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455F2F4-1B3A-4463-9865-3E9B60DF8CED}" type="datetime1">
              <a:rPr kumimoji="1" lang="ja-JP" altLang="en-US" smtClean="0"/>
              <a:t>2018/6/4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59876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4194" y="29028"/>
            <a:ext cx="7886700" cy="642993"/>
          </a:xfrm>
        </p:spPr>
        <p:txBody>
          <a:bodyPr>
            <a:normAutofit/>
          </a:bodyPr>
          <a:lstStyle>
            <a:lvl1pPr>
              <a:defRPr sz="2400">
                <a:solidFill>
                  <a:srgbClr val="00B0F0"/>
                </a:solidFill>
              </a:defRPr>
            </a:lvl1pPr>
          </a:lstStyle>
          <a:p>
            <a:r>
              <a:rPr lang="ja-JP" altLang="en-US" dirty="0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4194" y="1611086"/>
            <a:ext cx="8351156" cy="4565877"/>
          </a:xfrm>
        </p:spPr>
        <p:txBody>
          <a:bodyPr/>
          <a:lstStyle>
            <a:lvl1pPr>
              <a:buClr>
                <a:schemeClr val="accent1">
                  <a:lumMod val="60000"/>
                  <a:lumOff val="40000"/>
                </a:schemeClr>
              </a:buClr>
              <a:defRPr sz="2400"/>
            </a:lvl1pPr>
            <a:lvl2pPr>
              <a:buClr>
                <a:schemeClr val="accent1">
                  <a:lumMod val="60000"/>
                  <a:lumOff val="40000"/>
                </a:schemeClr>
              </a:buClr>
              <a:defRPr sz="2000"/>
            </a:lvl2pPr>
            <a:lvl3pPr>
              <a:buClr>
                <a:schemeClr val="accent1">
                  <a:lumMod val="60000"/>
                  <a:lumOff val="40000"/>
                </a:schemeClr>
              </a:buClr>
              <a:defRPr sz="1800"/>
            </a:lvl3pPr>
            <a:lvl4pPr>
              <a:buClr>
                <a:schemeClr val="accent1">
                  <a:lumMod val="60000"/>
                  <a:lumOff val="40000"/>
                </a:schemeClr>
              </a:buClr>
              <a:defRPr sz="1600"/>
            </a:lvl4pPr>
            <a:lvl5pPr>
              <a:buClr>
                <a:schemeClr val="accent1">
                  <a:lumMod val="60000"/>
                  <a:lumOff val="40000"/>
                </a:schemeClr>
              </a:buClr>
              <a:defRPr sz="1400"/>
            </a:lvl5pPr>
          </a:lstStyle>
          <a:p>
            <a:pPr lvl="0"/>
            <a:r>
              <a:rPr lang="ja-JP" altLang="en-US" dirty="0" smtClean="0"/>
              <a:t>マスター テキストの書式設定</a:t>
            </a:r>
          </a:p>
          <a:p>
            <a:pPr lvl="1"/>
            <a:r>
              <a:rPr lang="ja-JP" altLang="en-US" dirty="0" smtClean="0"/>
              <a:t>第 </a:t>
            </a:r>
            <a:r>
              <a:rPr lang="en-US" altLang="ja-JP" dirty="0" smtClean="0"/>
              <a:t>2 </a:t>
            </a:r>
            <a:r>
              <a:rPr lang="ja-JP" altLang="en-US" dirty="0" smtClean="0"/>
              <a:t>レベル</a:t>
            </a:r>
          </a:p>
          <a:p>
            <a:pPr lvl="2"/>
            <a:r>
              <a:rPr lang="ja-JP" altLang="en-US" dirty="0" smtClean="0"/>
              <a:t>第 </a:t>
            </a:r>
            <a:r>
              <a:rPr lang="en-US" altLang="ja-JP" dirty="0" smtClean="0"/>
              <a:t>3 </a:t>
            </a:r>
            <a:r>
              <a:rPr lang="ja-JP" altLang="en-US" dirty="0" smtClean="0"/>
              <a:t>レベル</a:t>
            </a:r>
          </a:p>
          <a:p>
            <a:pPr lvl="3"/>
            <a:r>
              <a:rPr lang="ja-JP" altLang="en-US" dirty="0" smtClean="0"/>
              <a:t>第 </a:t>
            </a:r>
            <a:r>
              <a:rPr lang="en-US" altLang="ja-JP" dirty="0" smtClean="0"/>
              <a:t>4 </a:t>
            </a:r>
            <a:r>
              <a:rPr lang="ja-JP" altLang="en-US" dirty="0" smtClean="0"/>
              <a:t>レベル</a:t>
            </a:r>
          </a:p>
          <a:p>
            <a:pPr lvl="4"/>
            <a:r>
              <a:rPr lang="ja-JP" altLang="en-US" dirty="0" smtClean="0"/>
              <a:t>第 </a:t>
            </a:r>
            <a:r>
              <a:rPr lang="en-US" altLang="ja-JP" dirty="0" smtClean="0"/>
              <a:t>5 </a:t>
            </a:r>
            <a:r>
              <a:rPr lang="ja-JP" altLang="en-US" dirty="0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2F995F1-312A-48DA-8073-727BE9C4704B}" type="datetime1">
              <a:rPr kumimoji="1" lang="ja-JP" altLang="en-US" smtClean="0"/>
              <a:t>2018/6/4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  <p:cxnSp>
        <p:nvCxnSpPr>
          <p:cNvPr id="7" name="直線コネクタ 6"/>
          <p:cNvCxnSpPr/>
          <p:nvPr userDrawn="1"/>
        </p:nvCxnSpPr>
        <p:spPr>
          <a:xfrm>
            <a:off x="140136" y="672021"/>
            <a:ext cx="8596769" cy="0"/>
          </a:xfrm>
          <a:prstGeom prst="line">
            <a:avLst/>
          </a:prstGeom>
          <a:ln w="127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テキスト ボックス 7"/>
          <p:cNvSpPr txBox="1"/>
          <p:nvPr userDrawn="1"/>
        </p:nvSpPr>
        <p:spPr>
          <a:xfrm>
            <a:off x="395657" y="6590254"/>
            <a:ext cx="6457950" cy="2539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ja-JP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2018</a:t>
            </a:r>
            <a:r>
              <a:rPr kumimoji="1" lang="ja-JP" altLang="en-US" sz="1050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年度システム監査業務委託</a:t>
            </a:r>
            <a:endParaRPr kumimoji="1" lang="ja-JP" altLang="en-US" sz="1050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</p:spTree>
    <p:extLst>
      <p:ext uri="{BB962C8B-B14F-4D97-AF65-F5344CB8AC3E}">
        <p14:creationId xmlns:p14="http://schemas.microsoft.com/office/powerpoint/2010/main" val="1425685892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D2E84AC-963E-468C-A574-AC080DFAC531}" type="datetime1">
              <a:rPr kumimoji="1" lang="ja-JP" altLang="en-US" smtClean="0"/>
              <a:t>2018/6/4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2592282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2F51794-89C9-4D8C-8F68-68A08607A147}" type="datetime1">
              <a:rPr kumimoji="1" lang="ja-JP" altLang="en-US" smtClean="0"/>
              <a:t>2018/6/4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6714156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96AF8DF-84D0-48A7-AE7E-1630E95D9050}" type="datetime1">
              <a:rPr kumimoji="1" lang="ja-JP" altLang="en-US" smtClean="0"/>
              <a:t>2018/6/4</a:t>
            </a:fld>
            <a:endParaRPr kumimoji="1" lang="ja-JP" alt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31224008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58458A-D51F-4716-BC4E-B4FFFDBB7059}" type="datetime1">
              <a:rPr kumimoji="1" lang="ja-JP" altLang="en-US" smtClean="0"/>
              <a:t>2018/6/4</a:t>
            </a:fld>
            <a:endParaRPr kumimoji="1" lang="ja-JP" alt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426547077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2F4F91-6EC1-4095-B247-278FCAD4460D}" type="datetime1">
              <a:rPr kumimoji="1" lang="ja-JP" altLang="en-US" smtClean="0"/>
              <a:t>2018/6/4</a:t>
            </a:fld>
            <a:endParaRPr kumimoji="1" lang="ja-JP" alt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27179021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9AE7CDB-0D3E-442D-8F48-2AF36E4D1386}" type="datetime1">
              <a:rPr kumimoji="1" lang="ja-JP" altLang="en-US" smtClean="0"/>
              <a:t>2018/6/4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20744829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ja-JP" altLang="en-US" dirty="0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3F46949-1049-423B-B76C-09A49A7AC94E}" type="datetime1">
              <a:rPr kumimoji="1" lang="ja-JP" altLang="en-US" smtClean="0"/>
              <a:t>2018/6/4</a:t>
            </a:fld>
            <a:endParaRPr kumimoji="1" lang="ja-JP" alt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8695145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4FF8BE-291E-4E1B-B342-FFB791D41906}" type="datetime1">
              <a:rPr kumimoji="1" lang="ja-JP" altLang="en-US" smtClean="0"/>
              <a:t>2018/6/4</a:t>
            </a:fld>
            <a:endParaRPr kumimoji="1" lang="ja-JP" alt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985433A-CC4F-471B-9DBE-CF2745555BA5}" type="slidenum">
              <a:rPr kumimoji="1" lang="ja-JP" altLang="en-US" smtClean="0"/>
              <a:t>‹#›</a:t>
            </a:fld>
            <a:endParaRPr kumimoji="1" lang="ja-JP" altLang="en-US" dirty="0"/>
          </a:p>
        </p:txBody>
      </p:sp>
    </p:spTree>
    <p:extLst>
      <p:ext uri="{BB962C8B-B14F-4D97-AF65-F5344CB8AC3E}">
        <p14:creationId xmlns:p14="http://schemas.microsoft.com/office/powerpoint/2010/main" val="17006371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hf hdr="0" ftr="0" dt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90422"/>
            <a:ext cx="8858250" cy="591749"/>
          </a:xfrm>
        </p:spPr>
        <p:txBody>
          <a:bodyPr>
            <a:noAutofit/>
          </a:bodyPr>
          <a:lstStyle/>
          <a:p>
            <a:r>
              <a:rPr lang="ja-JP" altLang="en-US" sz="2000" dirty="0">
                <a:solidFill>
                  <a:srgbClr val="3399FF"/>
                </a:solidFill>
              </a:rPr>
              <a:t>（スライドタイトル）</a:t>
            </a:r>
            <a:r>
              <a:rPr lang="en-US" altLang="ja-JP" sz="2000" dirty="0">
                <a:solidFill>
                  <a:srgbClr val="3399FF"/>
                </a:solidFill>
              </a:rPr>
              <a:t/>
            </a:r>
            <a:br>
              <a:rPr lang="en-US" altLang="ja-JP" sz="2000" dirty="0">
                <a:solidFill>
                  <a:srgbClr val="3399FF"/>
                </a:solidFill>
              </a:rPr>
            </a:b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49680" y="1433603"/>
            <a:ext cx="8808356" cy="4996225"/>
          </a:xfrm>
        </p:spPr>
        <p:txBody>
          <a:bodyPr>
            <a:normAutofit/>
          </a:bodyPr>
          <a:lstStyle/>
          <a:p>
            <a:r>
              <a:rPr lang="ja-JP" altLang="en-US" sz="2200" dirty="0" smtClean="0"/>
              <a:t>○○○について</a:t>
            </a:r>
            <a:endParaRPr lang="en-US" altLang="ja-JP" sz="2200" dirty="0" smtClean="0"/>
          </a:p>
          <a:p>
            <a:endParaRPr lang="en-US" altLang="ja-JP" sz="2200" dirty="0"/>
          </a:p>
          <a:p>
            <a:endParaRPr lang="en-US" altLang="ja-JP" sz="2200" dirty="0" smtClean="0"/>
          </a:p>
          <a:p>
            <a:endParaRPr lang="en-US" altLang="ja-JP" sz="2200" dirty="0"/>
          </a:p>
          <a:p>
            <a:endParaRPr lang="en-US" altLang="ja-JP" sz="2200" dirty="0" smtClean="0"/>
          </a:p>
          <a:p>
            <a:endParaRPr lang="en-US" altLang="ja-JP" sz="2200" dirty="0"/>
          </a:p>
          <a:p>
            <a:endParaRPr lang="en-US" altLang="ja-JP" sz="2200" dirty="0" smtClean="0"/>
          </a:p>
          <a:p>
            <a:endParaRPr lang="en-US" altLang="ja-JP" sz="2200" dirty="0"/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Char char="n"/>
              <a:defRPr/>
            </a:pPr>
            <a:r>
              <a:rPr kumimoji="0" lang="ja-JP" altLang="en-US" sz="1800" b="1" u="sng" dirty="0" smtClean="0"/>
              <a:t>連絡先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担当者名　</a:t>
            </a:r>
            <a:r>
              <a:rPr kumimoji="0" lang="en-US" altLang="ja-JP" sz="1800" dirty="0"/>
              <a:t>XX</a:t>
            </a:r>
            <a:r>
              <a:rPr kumimoji="0" lang="ja-JP" altLang="en-US" sz="1800" dirty="0"/>
              <a:t>　</a:t>
            </a:r>
            <a:r>
              <a:rPr kumimoji="0" lang="en-US" altLang="ja-JP" sz="1800" dirty="0"/>
              <a:t>XX</a:t>
            </a:r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 smtClean="0"/>
              <a:t>電話</a:t>
            </a:r>
            <a:r>
              <a:rPr kumimoji="0" lang="ja-JP" altLang="en-US" sz="1800" dirty="0"/>
              <a:t>（ＦＡＸ）　</a:t>
            </a:r>
            <a:r>
              <a:rPr kumimoji="0" lang="en-US" altLang="ja-JP" sz="1800" dirty="0" smtClean="0"/>
              <a:t>XX-XXXX</a:t>
            </a:r>
            <a:endParaRPr kumimoji="0" lang="en-US" altLang="ja-JP" sz="1800" dirty="0"/>
          </a:p>
          <a:p>
            <a:pPr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r>
              <a:rPr kumimoji="0" lang="ja-JP" altLang="en-US" sz="1800" dirty="0"/>
              <a:t>メールアドレス　</a:t>
            </a:r>
            <a:r>
              <a:rPr kumimoji="0" lang="en-US" altLang="ja-JP" sz="1800" dirty="0"/>
              <a:t>XXX</a:t>
            </a:r>
            <a:r>
              <a:rPr kumimoji="0" lang="ja-JP" altLang="en-US" sz="1800" dirty="0"/>
              <a:t>＠</a:t>
            </a:r>
            <a:r>
              <a:rPr kumimoji="0" lang="en-US" altLang="ja-JP" sz="1800" dirty="0"/>
              <a:t>XXXXXX</a:t>
            </a:r>
          </a:p>
          <a:p>
            <a:pPr lvl="2">
              <a:lnSpc>
                <a:spcPct val="100000"/>
              </a:lnSpc>
              <a:spcBef>
                <a:spcPct val="10000"/>
              </a:spcBef>
              <a:buClrTx/>
              <a:buFontTx/>
              <a:buChar char="•"/>
              <a:defRPr/>
            </a:pPr>
            <a:endParaRPr kumimoji="0" lang="en-US" altLang="ja-JP" dirty="0"/>
          </a:p>
          <a:p>
            <a:endParaRPr lang="ja-JP" altLang="en-US" sz="2200" dirty="0"/>
          </a:p>
        </p:txBody>
      </p:sp>
      <p:sp>
        <p:nvSpPr>
          <p:cNvPr id="12" name="正方形/長方形 11"/>
          <p:cNvSpPr/>
          <p:nvPr/>
        </p:nvSpPr>
        <p:spPr>
          <a:xfrm>
            <a:off x="1120340" y="796169"/>
            <a:ext cx="7704345" cy="566978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schemeClr val="tx1"/>
                </a:solidFill>
              </a:rPr>
              <a:t>・</a:t>
            </a:r>
            <a:endParaRPr lang="ja-JP" altLang="en-US" sz="1200" dirty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7"/>
            <a:ext cx="982815" cy="56763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schemeClr val="tx1"/>
                </a:solidFill>
              </a:rPr>
              <a:t>記述内容</a:t>
            </a:r>
          </a:p>
        </p:txBody>
      </p:sp>
      <p:sp>
        <p:nvSpPr>
          <p:cNvPr id="27" name="テキスト ボックス 26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4" name="AutoShape 9"/>
          <p:cNvSpPr>
            <a:spLocks noChangeArrowheads="1"/>
          </p:cNvSpPr>
          <p:nvPr/>
        </p:nvSpPr>
        <p:spPr bwMode="auto">
          <a:xfrm>
            <a:off x="3122840" y="576203"/>
            <a:ext cx="5975350" cy="728662"/>
          </a:xfrm>
          <a:prstGeom prst="roundRect">
            <a:avLst>
              <a:gd name="adj" fmla="val 16667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2000" dirty="0">
                <a:solidFill>
                  <a:srgbClr val="3399FF"/>
                </a:solidFill>
              </a:rPr>
              <a:t>評価項目一覧（提案要求事項一覧及び添付資料</a:t>
            </a:r>
            <a:r>
              <a:rPr kumimoji="0" lang="ja-JP" altLang="en-US" sz="2000" dirty="0" smtClean="0">
                <a:solidFill>
                  <a:srgbClr val="3399FF"/>
                </a:solidFill>
              </a:rPr>
              <a:t>）の提案要求</a:t>
            </a:r>
            <a:r>
              <a:rPr kumimoji="0" lang="ja-JP" altLang="en-US" sz="2000" dirty="0">
                <a:solidFill>
                  <a:srgbClr val="3399FF"/>
                </a:solidFill>
              </a:rPr>
              <a:t>事項</a:t>
            </a:r>
            <a:r>
              <a:rPr kumimoji="0" lang="ja-JP" altLang="en-US" sz="2000" dirty="0" smtClean="0">
                <a:solidFill>
                  <a:srgbClr val="3399FF"/>
                </a:solidFill>
              </a:rPr>
              <a:t>と</a:t>
            </a:r>
            <a:r>
              <a:rPr kumimoji="0" lang="ja-JP" altLang="en-US" sz="2000" dirty="0">
                <a:solidFill>
                  <a:srgbClr val="3399FF"/>
                </a:solidFill>
              </a:rPr>
              <a:t>整合させる</a:t>
            </a:r>
          </a:p>
        </p:txBody>
      </p:sp>
      <p:cxnSp>
        <p:nvCxnSpPr>
          <p:cNvPr id="15" name="直線矢印コネクタ 32"/>
          <p:cNvCxnSpPr>
            <a:cxnSpLocks noChangeShapeType="1"/>
          </p:cNvCxnSpPr>
          <p:nvPr/>
        </p:nvCxnSpPr>
        <p:spPr bwMode="auto">
          <a:xfrm flipH="1" flipV="1">
            <a:off x="2038027" y="281719"/>
            <a:ext cx="1084813" cy="368716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18" name="AutoShape 9"/>
          <p:cNvSpPr>
            <a:spLocks noChangeArrowheads="1"/>
          </p:cNvSpPr>
          <p:nvPr/>
        </p:nvSpPr>
        <p:spPr bwMode="auto">
          <a:xfrm>
            <a:off x="3928819" y="1650477"/>
            <a:ext cx="4895865" cy="4562475"/>
          </a:xfrm>
          <a:prstGeom prst="roundRect">
            <a:avLst>
              <a:gd name="adj" fmla="val 9694"/>
            </a:avLst>
          </a:prstGeom>
          <a:solidFill>
            <a:schemeClr val="bg1"/>
          </a:solidFill>
          <a:ln w="19050" algn="ctr">
            <a:solidFill>
              <a:schemeClr val="accent1"/>
            </a:solidFill>
            <a:round/>
            <a:headEnd/>
            <a:tailEnd type="none" w="lg" len="lg"/>
          </a:ln>
          <a:effectLst>
            <a:outerShdw dist="107763" dir="2700000" algn="ctr" rotWithShape="0">
              <a:schemeClr val="bg2">
                <a:alpha val="50000"/>
              </a:schemeClr>
            </a:outerShdw>
          </a:effectLst>
        </p:spPr>
        <p:txBody>
          <a:bodyPr anchor="ctr"/>
          <a:lstStyle>
            <a:lvl1pPr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16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1pPr>
            <a:lvl2pPr marL="742950" indent="-28575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SzPct val="70000"/>
              <a:buChar char="Ø"/>
              <a:defRPr kumimoji="1" sz="14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2pPr>
            <a:lvl3pPr marL="11430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ü"/>
              <a:defRPr kumimoji="1" sz="12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3pPr>
            <a:lvl4pPr marL="16002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Font typeface="SimSun" panose="02010600030101010101" pitchFamily="2" charset="-122"/>
              <a:buChar char="-"/>
              <a:defRPr kumimoji="1" sz="10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4pPr>
            <a:lvl5pPr marL="2057400" indent="-228600" algn="l" eaLnBrk="0" hangingPunct="0">
              <a:lnSpc>
                <a:spcPct val="104000"/>
              </a:lnSpc>
              <a:spcBef>
                <a:spcPct val="20000"/>
              </a:spcBef>
              <a:buClr>
                <a:schemeClr val="accent1"/>
              </a:buClr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5pPr>
            <a:lvl6pPr marL="25146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6pPr>
            <a:lvl7pPr marL="29718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7pPr>
            <a:lvl8pPr marL="34290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8pPr>
            <a:lvl9pPr marL="3886200" indent="-228600" eaLnBrk="0" fontAlgn="base" hangingPunct="0">
              <a:lnSpc>
                <a:spcPct val="104000"/>
              </a:lnSpc>
              <a:spcBef>
                <a:spcPct val="20000"/>
              </a:spcBef>
              <a:spcAft>
                <a:spcPct val="0"/>
              </a:spcAft>
              <a:buClr>
                <a:schemeClr val="accent1"/>
              </a:buClr>
              <a:buFont typeface="Wingdings" panose="05000000000000000000" pitchFamily="2" charset="2"/>
              <a:buChar char="§"/>
              <a:defRPr kumimoji="1" sz="800">
                <a:solidFill>
                  <a:schemeClr val="tx1"/>
                </a:solidFill>
                <a:latin typeface="Arial" panose="020B0604020202020204" pitchFamily="34" charset="0"/>
                <a:ea typeface="ＭＳ Ｐゴシック" panose="020B0600070205080204" pitchFamily="50" charset="-128"/>
                <a:cs typeface="Arial" panose="020B0604020202020204" pitchFamily="34" charset="0"/>
              </a:defRPr>
            </a:lvl9pPr>
          </a:lstStyle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評価項目一覧を参照して提案書を作成する。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ア．提案要求事項欄で求められている内容　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について具体的に記述する。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イ．</a:t>
            </a:r>
            <a:r>
              <a:rPr kumimoji="0" lang="ja-JP" altLang="en-US" sz="1800" dirty="0" smtClean="0">
                <a:solidFill>
                  <a:srgbClr val="3399FF"/>
                </a:solidFill>
              </a:rPr>
              <a:t>評価基準欄に</a:t>
            </a:r>
            <a:r>
              <a:rPr kumimoji="0" lang="ja-JP" altLang="en-US" sz="1800" dirty="0">
                <a:solidFill>
                  <a:srgbClr val="3399FF"/>
                </a:solidFill>
              </a:rPr>
              <a:t>記載の基礎点及び加点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のポイントに対応した提案を記述する。特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に、評価区分欄が「必須」となっている事項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については必ず記述すること。</a:t>
            </a:r>
            <a:r>
              <a:rPr kumimoji="0" lang="en-US" altLang="ja-JP" sz="1800" dirty="0">
                <a:solidFill>
                  <a:srgbClr val="3399FF"/>
                </a:solidFill>
              </a:rPr>
              <a:t/>
            </a:r>
            <a:br>
              <a:rPr kumimoji="0" lang="en-US" altLang="ja-JP" sz="1800" dirty="0">
                <a:solidFill>
                  <a:srgbClr val="3399FF"/>
                </a:solidFill>
              </a:rPr>
            </a:br>
            <a:r>
              <a:rPr kumimoji="0" lang="en-US" altLang="ja-JP" sz="1800" dirty="0">
                <a:solidFill>
                  <a:srgbClr val="3399FF"/>
                </a:solidFill>
              </a:rPr>
              <a:t/>
            </a:r>
            <a:br>
              <a:rPr kumimoji="0" lang="en-US" altLang="ja-JP" sz="1800" dirty="0">
                <a:solidFill>
                  <a:srgbClr val="3399FF"/>
                </a:solidFill>
              </a:rPr>
            </a:br>
            <a:r>
              <a:rPr kumimoji="0" lang="ja-JP" altLang="en-US" sz="1800" dirty="0">
                <a:solidFill>
                  <a:srgbClr val="3399FF"/>
                </a:solidFill>
              </a:rPr>
              <a:t>ウ．提案書に</a:t>
            </a:r>
            <a:r>
              <a:rPr kumimoji="0" lang="ja-JP" altLang="en-US" sz="1800" dirty="0" smtClean="0">
                <a:solidFill>
                  <a:srgbClr val="3399FF"/>
                </a:solidFill>
              </a:rPr>
              <a:t>は、電力広域的運営推進機関</a:t>
            </a:r>
            <a:endParaRPr kumimoji="0" lang="en-US" altLang="ja-JP" sz="1800" dirty="0" smtClean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</a:t>
            </a:r>
            <a:r>
              <a:rPr kumimoji="0" lang="ja-JP" altLang="en-US" sz="1800" dirty="0" smtClean="0">
                <a:solidFill>
                  <a:srgbClr val="3399FF"/>
                </a:solidFill>
              </a:rPr>
              <a:t>から</a:t>
            </a:r>
            <a:r>
              <a:rPr kumimoji="0" lang="ja-JP" altLang="en-US" sz="1800" dirty="0">
                <a:solidFill>
                  <a:srgbClr val="3399FF"/>
                </a:solidFill>
              </a:rPr>
              <a:t>連絡が取れるよう、　</a:t>
            </a:r>
            <a:r>
              <a:rPr kumimoji="0" lang="ja-JP" altLang="en-US" sz="1800" dirty="0" smtClean="0">
                <a:solidFill>
                  <a:srgbClr val="3399FF"/>
                </a:solidFill>
              </a:rPr>
              <a:t>連絡先</a:t>
            </a:r>
            <a:r>
              <a:rPr kumimoji="0" lang="ja-JP" altLang="en-US" sz="1800" dirty="0">
                <a:solidFill>
                  <a:srgbClr val="3399FF"/>
                </a:solidFill>
              </a:rPr>
              <a:t>（担当者名</a:t>
            </a:r>
            <a:r>
              <a:rPr kumimoji="0" lang="ja-JP" altLang="en-US" sz="1800" dirty="0" smtClean="0">
                <a:solidFill>
                  <a:srgbClr val="3399FF"/>
                </a:solidFill>
              </a:rPr>
              <a:t>、</a:t>
            </a:r>
            <a:endParaRPr kumimoji="0" lang="en-US" altLang="ja-JP" sz="1800" dirty="0" smtClean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</a:t>
            </a:r>
            <a:r>
              <a:rPr kumimoji="0" lang="ja-JP" altLang="en-US" sz="1800" dirty="0" smtClean="0">
                <a:solidFill>
                  <a:srgbClr val="3399FF"/>
                </a:solidFill>
              </a:rPr>
              <a:t>電話番号、</a:t>
            </a:r>
            <a:r>
              <a:rPr kumimoji="0" lang="ja-JP" altLang="en-US" sz="1800" dirty="0">
                <a:solidFill>
                  <a:srgbClr val="3399FF"/>
                </a:solidFill>
              </a:rPr>
              <a:t>　</a:t>
            </a:r>
            <a:r>
              <a:rPr kumimoji="0" lang="en-US" altLang="ja-JP" sz="1800" dirty="0">
                <a:solidFill>
                  <a:srgbClr val="3399FF"/>
                </a:solidFill>
              </a:rPr>
              <a:t>FAX</a:t>
            </a:r>
            <a:r>
              <a:rPr kumimoji="0" lang="ja-JP" altLang="en-US" sz="1800" dirty="0">
                <a:solidFill>
                  <a:srgbClr val="3399FF"/>
                </a:solidFill>
              </a:rPr>
              <a:t>番号、及びメールアドレス</a:t>
            </a:r>
            <a:r>
              <a:rPr kumimoji="0" lang="ja-JP" altLang="en-US" sz="1800" dirty="0" smtClean="0">
                <a:solidFill>
                  <a:srgbClr val="3399FF"/>
                </a:solidFill>
              </a:rPr>
              <a:t>）</a:t>
            </a:r>
            <a:endParaRPr kumimoji="0" lang="en-US" altLang="ja-JP" sz="1800" dirty="0" smtClean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 typeface="Wingdings" panose="05000000000000000000" pitchFamily="2" charset="2"/>
              <a:buNone/>
            </a:pPr>
            <a:r>
              <a:rPr kumimoji="0" lang="ja-JP" altLang="en-US" sz="1800" dirty="0">
                <a:solidFill>
                  <a:srgbClr val="3399FF"/>
                </a:solidFill>
              </a:rPr>
              <a:t>　</a:t>
            </a:r>
            <a:r>
              <a:rPr kumimoji="0" lang="ja-JP" altLang="en-US" sz="1800" dirty="0" smtClean="0">
                <a:solidFill>
                  <a:srgbClr val="3399FF"/>
                </a:solidFill>
              </a:rPr>
              <a:t>を</a:t>
            </a:r>
            <a:r>
              <a:rPr kumimoji="0" lang="ja-JP" altLang="en-US" sz="1800" dirty="0">
                <a:solidFill>
                  <a:srgbClr val="3399FF"/>
                </a:solidFill>
              </a:rPr>
              <a:t>明記する。</a:t>
            </a:r>
            <a:endParaRPr kumimoji="0" lang="en-US" altLang="ja-JP" sz="1800" dirty="0">
              <a:solidFill>
                <a:srgbClr val="3399FF"/>
              </a:solidFill>
            </a:endParaRPr>
          </a:p>
          <a:p>
            <a:pPr eaLnBrk="1" hangingPunct="1">
              <a:lnSpc>
                <a:spcPct val="100000"/>
              </a:lnSpc>
              <a:spcBef>
                <a:spcPct val="10000"/>
              </a:spcBef>
              <a:buClrTx/>
              <a:buFontTx/>
              <a:buNone/>
            </a:pPr>
            <a:endParaRPr kumimoji="0" lang="ja-JP" altLang="en-US" sz="1800" dirty="0">
              <a:solidFill>
                <a:srgbClr val="3399FF"/>
              </a:solidFill>
            </a:endParaRPr>
          </a:p>
        </p:txBody>
      </p:sp>
      <p:cxnSp>
        <p:nvCxnSpPr>
          <p:cNvPr id="24" name="直線矢印コネクタ 32"/>
          <p:cNvCxnSpPr>
            <a:cxnSpLocks noChangeShapeType="1"/>
          </p:cNvCxnSpPr>
          <p:nvPr/>
        </p:nvCxnSpPr>
        <p:spPr bwMode="auto">
          <a:xfrm flipH="1" flipV="1">
            <a:off x="2811327" y="1234518"/>
            <a:ext cx="1291850" cy="1384696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5" name="直線矢印コネクタ 32"/>
          <p:cNvCxnSpPr>
            <a:cxnSpLocks noChangeShapeType="1"/>
          </p:cNvCxnSpPr>
          <p:nvPr/>
        </p:nvCxnSpPr>
        <p:spPr bwMode="auto">
          <a:xfrm flipH="1" flipV="1">
            <a:off x="2196887" y="1883516"/>
            <a:ext cx="1793926" cy="1701344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cxnSp>
        <p:nvCxnSpPr>
          <p:cNvPr id="29" name="直線矢印コネクタ 32"/>
          <p:cNvCxnSpPr>
            <a:cxnSpLocks noChangeShapeType="1"/>
          </p:cNvCxnSpPr>
          <p:nvPr/>
        </p:nvCxnSpPr>
        <p:spPr bwMode="auto">
          <a:xfrm flipH="1">
            <a:off x="2991173" y="5085794"/>
            <a:ext cx="1112004" cy="216873"/>
          </a:xfrm>
          <a:prstGeom prst="straightConnector1">
            <a:avLst/>
          </a:prstGeom>
          <a:noFill/>
          <a:ln w="6350" algn="ctr">
            <a:solidFill>
              <a:schemeClr val="tx1"/>
            </a:solidFill>
            <a:round/>
            <a:headEnd/>
            <a:tailEnd type="arrow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</p:spTree>
    <p:extLst>
      <p:ext uri="{BB962C8B-B14F-4D97-AF65-F5344CB8AC3E}">
        <p14:creationId xmlns:p14="http://schemas.microsoft.com/office/powerpoint/2010/main" val="28917595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14300" y="40708"/>
            <a:ext cx="8858250" cy="692007"/>
          </a:xfrm>
        </p:spPr>
        <p:txBody>
          <a:bodyPr>
            <a:noAutofit/>
          </a:bodyPr>
          <a:lstStyle/>
          <a:p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【4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添付資料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/>
            </a:r>
            <a:br>
              <a:rPr lang="en-US" altLang="ja-JP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</a:b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en-US" altLang="ja-JP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4.1</a:t>
            </a:r>
            <a:r>
              <a:rPr lang="ja-JP" altLang="en-US" sz="2000" b="1" dirty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　</a:t>
            </a:r>
            <a:r>
              <a:rPr lang="ja-JP" altLang="en-US" sz="2000" b="1" dirty="0" smtClean="0">
                <a:solidFill>
                  <a:srgbClr val="3399FF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支援実施に係る工数</a:t>
            </a:r>
            <a:endParaRPr lang="ja-JP" altLang="en-US" sz="2000" b="1" dirty="0">
              <a:solidFill>
                <a:srgbClr val="3399FF"/>
              </a:solidFill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152040" y="1547234"/>
            <a:ext cx="8516760" cy="5083979"/>
          </a:xfrm>
        </p:spPr>
        <p:txBody>
          <a:bodyPr>
            <a:normAutofit/>
          </a:bodyPr>
          <a:lstStyle/>
          <a:p>
            <a:r>
              <a:rPr lang="en-US" altLang="ja-JP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【</a:t>
            </a:r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契約件名</a:t>
            </a:r>
            <a:r>
              <a:rPr lang="en-US" altLang="ja-JP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】</a:t>
            </a:r>
            <a:r>
              <a:rPr lang="ja-JP" altLang="en-US" sz="1900" u="sng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見積り工数詳細</a:t>
            </a:r>
            <a:endParaRPr lang="en-US" altLang="ja-JP" sz="1900" u="sng" dirty="0" smtClean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4" name="テキスト ボックス 3"/>
          <p:cNvSpPr txBox="1"/>
          <p:nvPr/>
        </p:nvSpPr>
        <p:spPr>
          <a:xfrm>
            <a:off x="6110514" y="214879"/>
            <a:ext cx="2585811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ja-JP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4.1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（別紙</a:t>
            </a:r>
            <a:r>
              <a:rPr lang="en-US" altLang="ja-JP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1</a:t>
            </a:r>
            <a:r>
              <a:rPr lang="ja-JP" altLang="en-US" sz="1600" b="1" dirty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）</a:t>
            </a:r>
            <a:r>
              <a:rPr lang="ja-JP" altLang="en-US" sz="1600" b="1" dirty="0" smtClean="0">
                <a:solidFill>
                  <a:prstClr val="black"/>
                </a:solidFill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提案書</a:t>
            </a:r>
            <a:r>
              <a:rPr lang="ja-JP" altLang="en-US" sz="1600" b="1" dirty="0" smtClean="0">
                <a:latin typeface="ＭＳ ゴシック" panose="020B0609070205080204" pitchFamily="49" charset="-128"/>
                <a:ea typeface="ＭＳ ゴシック" panose="020B0609070205080204" pitchFamily="49" charset="-128"/>
              </a:rPr>
              <a:t>雛形</a:t>
            </a:r>
            <a:endParaRPr lang="ja-JP" altLang="en-US" sz="1600" b="1" dirty="0">
              <a:latin typeface="ＭＳ ゴシック" panose="020B0609070205080204" pitchFamily="49" charset="-128"/>
              <a:ea typeface="ＭＳ ゴシック" panose="020B0609070205080204" pitchFamily="49" charset="-128"/>
            </a:endParaRPr>
          </a:p>
        </p:txBody>
      </p:sp>
      <p:sp>
        <p:nvSpPr>
          <p:cNvPr id="12" name="正方形/長方形 11"/>
          <p:cNvSpPr/>
          <p:nvPr/>
        </p:nvSpPr>
        <p:spPr>
          <a:xfrm>
            <a:off x="1120341" y="796167"/>
            <a:ext cx="7637922" cy="631081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r>
              <a:rPr lang="ja-JP" altLang="en-US" sz="1200" dirty="0" smtClean="0">
                <a:solidFill>
                  <a:prstClr val="black"/>
                </a:solidFill>
              </a:rPr>
              <a:t>・「</a:t>
            </a:r>
            <a:r>
              <a:rPr lang="en-US" altLang="ja-JP" sz="1200" dirty="0" smtClean="0">
                <a:solidFill>
                  <a:prstClr val="black"/>
                </a:solidFill>
              </a:rPr>
              <a:t>2</a:t>
            </a:r>
            <a:r>
              <a:rPr lang="en-US" altLang="ja-JP" sz="1200" dirty="0" smtClean="0">
                <a:solidFill>
                  <a:schemeClr val="tx1"/>
                </a:solidFill>
              </a:rPr>
              <a:t>.</a:t>
            </a:r>
            <a:r>
              <a:rPr lang="ja-JP" altLang="en-US" sz="1200" dirty="0" smtClean="0">
                <a:solidFill>
                  <a:schemeClr val="tx1"/>
                </a:solidFill>
              </a:rPr>
              <a:t>支援実施計画」にて</a:t>
            </a:r>
            <a:r>
              <a:rPr lang="ja-JP" altLang="en-US" sz="1200" smtClean="0">
                <a:solidFill>
                  <a:schemeClr val="tx1"/>
                </a:solidFill>
              </a:rPr>
              <a:t>提案した支援実施</a:t>
            </a:r>
            <a:r>
              <a:rPr lang="ja-JP" altLang="en-US" sz="1200" dirty="0" smtClean="0">
                <a:solidFill>
                  <a:schemeClr val="tx1"/>
                </a:solidFill>
              </a:rPr>
              <a:t>方法を実現するために必要な工数を、入札仕様書における業務の単位</a:t>
            </a:r>
            <a:endParaRPr lang="en-US" altLang="ja-JP" sz="1200" dirty="0" smtClean="0">
              <a:solidFill>
                <a:schemeClr val="tx1"/>
              </a:solidFill>
            </a:endParaRPr>
          </a:p>
          <a:p>
            <a:r>
              <a:rPr lang="ja-JP" altLang="en-US" sz="1200" dirty="0">
                <a:solidFill>
                  <a:schemeClr val="tx1"/>
                </a:solidFill>
              </a:rPr>
              <a:t>　</a:t>
            </a:r>
            <a:r>
              <a:rPr lang="ja-JP" altLang="en-US" sz="1200" dirty="0" smtClean="0">
                <a:solidFill>
                  <a:schemeClr val="tx1"/>
                </a:solidFill>
              </a:rPr>
              <a:t>（又はそれを細分化した業務の単位）で調査従事者のクラス別（マネージャー、スタッフ等）の工数を記述する。</a:t>
            </a:r>
            <a:endParaRPr lang="en-US" altLang="ja-JP" sz="1200" dirty="0" smtClean="0">
              <a:solidFill>
                <a:schemeClr val="tx1"/>
              </a:solidFill>
            </a:endParaRPr>
          </a:p>
        </p:txBody>
      </p:sp>
      <p:sp>
        <p:nvSpPr>
          <p:cNvPr id="13" name="正方形/長方形 12"/>
          <p:cNvSpPr/>
          <p:nvPr/>
        </p:nvSpPr>
        <p:spPr>
          <a:xfrm>
            <a:off x="137526" y="796166"/>
            <a:ext cx="982815" cy="631082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ot="0" spcFirstLastPara="0" vertOverflow="overflow" horzOverflow="overflow" vert="horz" wrap="square" lIns="68580" tIns="34290" rIns="68580" bIns="34290" numCol="1" spcCol="0" rtlCol="0" fromWordArt="0" anchor="ctr" anchorCtr="0" forceAA="0" compatLnSpc="1">
            <a:prstTxWarp prst="textNoShape">
              <a:avLst/>
            </a:prstTxWarp>
            <a:noAutofit/>
          </a:bodyPr>
          <a:lstStyle/>
          <a:p>
            <a:pPr algn="ctr"/>
            <a:r>
              <a:rPr lang="ja-JP" altLang="en-US" sz="1350" dirty="0">
                <a:solidFill>
                  <a:prstClr val="black"/>
                </a:solidFill>
              </a:rPr>
              <a:t>記述内容</a:t>
            </a:r>
          </a:p>
        </p:txBody>
      </p:sp>
      <p:sp>
        <p:nvSpPr>
          <p:cNvPr id="27" name="正方形/長方形 26"/>
          <p:cNvSpPr/>
          <p:nvPr/>
        </p:nvSpPr>
        <p:spPr>
          <a:xfrm>
            <a:off x="7030284" y="1546582"/>
            <a:ext cx="1395061" cy="506714"/>
          </a:xfrm>
          <a:prstGeom prst="rect">
            <a:avLst/>
          </a:prstGeom>
          <a:solidFill>
            <a:schemeClr val="accent1">
              <a:lumMod val="60000"/>
              <a:lumOff val="40000"/>
            </a:schemeClr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ja-JP" altLang="en-US" b="1" dirty="0">
                <a:solidFill>
                  <a:prstClr val="white"/>
                </a:solidFill>
              </a:rPr>
              <a:t>記述例</a:t>
            </a:r>
          </a:p>
        </p:txBody>
      </p:sp>
      <p:graphicFrame>
        <p:nvGraphicFramePr>
          <p:cNvPr id="5" name="表 4"/>
          <p:cNvGraphicFramePr>
            <a:graphicFrameLocks noGrp="1"/>
          </p:cNvGraphicFramePr>
          <p:nvPr>
            <p:extLst/>
          </p:nvPr>
        </p:nvGraphicFramePr>
        <p:xfrm>
          <a:off x="114300" y="2218404"/>
          <a:ext cx="8750660" cy="3711667"/>
        </p:xfrm>
        <a:graphic>
          <a:graphicData uri="http://schemas.openxmlformats.org/drawingml/2006/table">
            <a:tbl>
              <a:tblPr firstRow="1" bandRow="1">
                <a:tableStyleId>{D7AC3CCA-C797-4891-BE02-D94E43425B78}</a:tableStyleId>
              </a:tblPr>
              <a:tblGrid>
                <a:gridCol w="457560"/>
                <a:gridCol w="1435054"/>
                <a:gridCol w="609646"/>
                <a:gridCol w="1282968"/>
                <a:gridCol w="946307"/>
                <a:gridCol w="946307"/>
                <a:gridCol w="946307"/>
                <a:gridCol w="831111"/>
                <a:gridCol w="1295400"/>
              </a:tblGrid>
              <a:tr h="777947"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業務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gridSpan="4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担当者のクラス別工数（人月）</a:t>
                      </a:r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/</a:t>
                      </a:r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月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工数</a:t>
                      </a:r>
                      <a:endParaRPr kumimoji="1" lang="en-US" altLang="ja-JP" sz="14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（業務中項目</a:t>
                      </a:r>
                      <a:endParaRPr kumimoji="1" lang="en-US" altLang="ja-JP" sz="1400" dirty="0" smtClean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単位）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</a:tr>
              <a:tr h="293915"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大項目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＃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ja-JP" altLang="en-US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中項目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kumimoji="1" lang="en-US" altLang="ja-JP" sz="1400" dirty="0" smtClean="0">
                          <a:latin typeface="ＭＳ ゴシック" panose="020B0609070205080204" pitchFamily="49" charset="-128"/>
                          <a:ea typeface="ＭＳ ゴシック" panose="020B0609070205080204" pitchFamily="49" charset="-128"/>
                        </a:rPr>
                        <a:t>XXX</a:t>
                      </a:r>
                      <a:endParaRPr kumimoji="1" lang="ja-JP" altLang="en-US" sz="1400" dirty="0">
                        <a:latin typeface="ＭＳ ゴシック" panose="020B0609070205080204" pitchFamily="49" charset="-128"/>
                        <a:ea typeface="ＭＳ ゴシック" panose="020B0609070205080204" pitchFamily="49" charset="-128"/>
                      </a:endParaRPr>
                    </a:p>
                  </a:txBody>
                  <a:tcPr anchor="ctr">
                    <a:solidFill>
                      <a:schemeClr val="accent1">
                        <a:lumMod val="60000"/>
                        <a:lumOff val="40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(1)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●●●に係るもの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××××</a:t>
                      </a:r>
                      <a:endParaRPr kumimoji="1" lang="ja-JP" altLang="en-US" sz="1400" dirty="0"/>
                    </a:p>
                  </a:txBody>
                  <a:tcPr anchor="ctr"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××××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(2)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gridSpan="2"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○○○に係るもの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1)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en-US" altLang="ja-JP" sz="1400" dirty="0" smtClean="0"/>
                        <a:t>2)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  <a:tr h="328615">
                <a:tc gridSpan="3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lnL w="12700" cmpd="sng">
                      <a:noFill/>
                    </a:lnL>
                    <a:lnB w="12700" cmpd="sng">
                      <a:noFill/>
                    </a:lnB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 hMerge="1">
                  <a:txBody>
                    <a:bodyPr/>
                    <a:lstStyle/>
                    <a:p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合計（工数）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  <a:tc>
                  <a:txBody>
                    <a:bodyPr/>
                    <a:lstStyle/>
                    <a:p>
                      <a:r>
                        <a:rPr kumimoji="1" lang="ja-JP" altLang="en-US" sz="1400" dirty="0" smtClean="0"/>
                        <a:t>・・・・</a:t>
                      </a:r>
                      <a:endParaRPr kumimoji="1" lang="ja-JP" altLang="en-US" sz="1400" dirty="0"/>
                    </a:p>
                  </a:txBody>
                  <a:tcPr>
                    <a:noFill/>
                  </a:tcPr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4862527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テーマ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687</TotalTime>
  <Words>299</Words>
  <Application>Microsoft Office PowerPoint</Application>
  <PresentationFormat>画面に合わせる (4:3)</PresentationFormat>
  <Paragraphs>96</Paragraphs>
  <Slides>2</Slides>
  <Notes>1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6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2</vt:i4>
      </vt:variant>
    </vt:vector>
  </HeadingPairs>
  <TitlesOfParts>
    <vt:vector size="9" baseType="lpstr">
      <vt:lpstr>ＭＳ Ｐゴシック</vt:lpstr>
      <vt:lpstr>ＭＳ ゴシック</vt:lpstr>
      <vt:lpstr>Arial</vt:lpstr>
      <vt:lpstr>Calibri</vt:lpstr>
      <vt:lpstr>Calibri Light</vt:lpstr>
      <vt:lpstr>Wingdings</vt:lpstr>
      <vt:lpstr>Office テーマ</vt:lpstr>
      <vt:lpstr>（スライドタイトル） </vt:lpstr>
      <vt:lpstr>【4　添付資料】 　4.1　支援実施に係る工数</vt:lpstr>
    </vt:vector>
  </TitlesOfParts>
  <Company>電力広域的運営推進機関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cp:lastPrinted>2018-06-04T06:20:10Z</cp:lastPrinted>
  <dcterms:created xsi:type="dcterms:W3CDTF">2015-06-01T10:38:53Z</dcterms:created>
  <dcterms:modified xsi:type="dcterms:W3CDTF">2018-06-04T06:31:41Z</dcterms:modified>
</cp:coreProperties>
</file>