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3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76BDE-CB2E-4DF0-B3F6-02736A0AC315}" type="datetimeFigureOut">
              <a:rPr kumimoji="1" lang="ja-JP" altLang="en-US" smtClean="0"/>
              <a:t>2017/8/4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E26DF-EA88-4A45-8890-88FF0D0239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62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2123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1754-DC1E-47FE-85BD-657A0634C894}" type="datetime1">
              <a:rPr kumimoji="1" lang="ja-JP" altLang="en-US" smtClean="0"/>
              <a:t>2017/8/4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382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253-D09F-4C68-B17D-E672320AA5C4}" type="datetime1">
              <a:rPr kumimoji="1" lang="ja-JP" altLang="en-US" smtClean="0"/>
              <a:t>2017/8/4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13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F2F4-1B3A-4463-9865-3E9B60DF8CED}" type="datetime1">
              <a:rPr kumimoji="1" lang="ja-JP" altLang="en-US" smtClean="0"/>
              <a:t>2017/8/4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8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94" y="29028"/>
            <a:ext cx="7886700" cy="64299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94" y="1611086"/>
            <a:ext cx="8351156" cy="4565877"/>
          </a:xfrm>
        </p:spPr>
        <p:txBody>
          <a:bodyPr/>
          <a:lstStyle>
            <a:lvl1pPr>
              <a:buClr>
                <a:schemeClr val="accent1">
                  <a:lumMod val="60000"/>
                  <a:lumOff val="40000"/>
                </a:schemeClr>
              </a:buClr>
              <a:defRPr sz="2400"/>
            </a:lvl1pPr>
            <a:lvl2pPr>
              <a:buClr>
                <a:schemeClr val="accent1">
                  <a:lumMod val="60000"/>
                  <a:lumOff val="40000"/>
                </a:schemeClr>
              </a:buClr>
              <a:defRPr sz="2000"/>
            </a:lvl2pPr>
            <a:lvl3pPr>
              <a:buClr>
                <a:schemeClr val="accent1">
                  <a:lumMod val="60000"/>
                  <a:lumOff val="40000"/>
                </a:schemeClr>
              </a:buClr>
              <a:defRPr sz="1800"/>
            </a:lvl3pPr>
            <a:lvl4pPr>
              <a:buClr>
                <a:schemeClr val="accent1">
                  <a:lumMod val="60000"/>
                  <a:lumOff val="40000"/>
                </a:schemeClr>
              </a:buClr>
              <a:defRPr sz="1600"/>
            </a:lvl4pPr>
            <a:lvl5pPr>
              <a:buClr>
                <a:schemeClr val="accent1">
                  <a:lumMod val="60000"/>
                  <a:lumOff val="40000"/>
                </a:schemeClr>
              </a:buClr>
              <a:defRPr sz="1400"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95F1-312A-48DA-8073-727BE9C4704B}" type="datetime1">
              <a:rPr kumimoji="1" lang="ja-JP" altLang="en-US" smtClean="0"/>
              <a:t>2017/8/4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 userDrawn="1"/>
        </p:nvSpPr>
        <p:spPr>
          <a:xfrm>
            <a:off x="395657" y="6590254"/>
            <a:ext cx="6457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セキュリティログ監視等業務委託</a:t>
            </a:r>
            <a:endParaRPr kumimoji="1"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5685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84AC-963E-468C-A574-AC080DFAC531}" type="datetime1">
              <a:rPr kumimoji="1" lang="ja-JP" altLang="en-US" smtClean="0"/>
              <a:t>2017/8/4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922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1794-89C9-4D8C-8F68-68A08607A147}" type="datetime1">
              <a:rPr kumimoji="1" lang="ja-JP" altLang="en-US" smtClean="0"/>
              <a:t>2017/8/4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141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F8DF-84D0-48A7-AE7E-1630E95D9050}" type="datetime1">
              <a:rPr kumimoji="1" lang="ja-JP" altLang="en-US" smtClean="0"/>
              <a:t>2017/8/4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240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458A-D51F-4716-BC4E-B4FFFDBB7059}" type="datetime1">
              <a:rPr kumimoji="1" lang="ja-JP" altLang="en-US" smtClean="0"/>
              <a:t>2017/8/4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547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F4F91-6EC1-4095-B247-278FCAD4460D}" type="datetime1">
              <a:rPr kumimoji="1" lang="ja-JP" altLang="en-US" smtClean="0"/>
              <a:t>2017/8/4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179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7CDB-0D3E-442D-8F48-2AF36E4D1386}" type="datetime1">
              <a:rPr kumimoji="1" lang="ja-JP" altLang="en-US" smtClean="0"/>
              <a:t>2017/8/4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44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6949-1049-423B-B76C-09A49A7AC94E}" type="datetime1">
              <a:rPr kumimoji="1" lang="ja-JP" altLang="en-US" smtClean="0"/>
              <a:t>2017/8/4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95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F8BE-291E-4E1B-B342-FFB791D41906}" type="datetime1">
              <a:rPr kumimoji="1" lang="ja-JP" altLang="en-US" smtClean="0"/>
              <a:t>2017/8/4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90422"/>
            <a:ext cx="8858250" cy="591749"/>
          </a:xfrm>
        </p:spPr>
        <p:txBody>
          <a:bodyPr>
            <a:noAutofit/>
          </a:bodyPr>
          <a:lstStyle/>
          <a:p>
            <a:r>
              <a:rPr lang="ja-JP" altLang="en-US" sz="2000" dirty="0">
                <a:solidFill>
                  <a:srgbClr val="3399FF"/>
                </a:solidFill>
              </a:rPr>
              <a:t>（スライドタイトル）</a:t>
            </a:r>
            <a:r>
              <a:rPr lang="en-US" altLang="ja-JP" sz="2000" dirty="0">
                <a:solidFill>
                  <a:srgbClr val="3399FF"/>
                </a:solidFill>
              </a:rPr>
              <a:t/>
            </a:r>
            <a:br>
              <a:rPr lang="en-US" altLang="ja-JP" sz="2000" dirty="0">
                <a:solidFill>
                  <a:srgbClr val="3399FF"/>
                </a:solidFill>
              </a:rPr>
            </a:b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680" y="1433603"/>
            <a:ext cx="8808356" cy="4996225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○○○について</a:t>
            </a:r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Char char="n"/>
              <a:defRPr/>
            </a:pPr>
            <a:r>
              <a:rPr kumimoji="0" lang="ja-JP" altLang="en-US" sz="1800" b="1" u="sng" dirty="0" smtClean="0"/>
              <a:t>連絡先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担当者名　</a:t>
            </a:r>
            <a:r>
              <a:rPr kumimoji="0" lang="en-US" altLang="ja-JP" sz="1800" dirty="0"/>
              <a:t>XX</a:t>
            </a:r>
            <a:r>
              <a:rPr kumimoji="0" lang="ja-JP" altLang="en-US" sz="1800" dirty="0"/>
              <a:t>　</a:t>
            </a:r>
            <a:r>
              <a:rPr kumimoji="0" lang="en-US" altLang="ja-JP" sz="1800" dirty="0"/>
              <a:t>XX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 smtClean="0"/>
              <a:t>電話</a:t>
            </a:r>
            <a:r>
              <a:rPr kumimoji="0" lang="ja-JP" altLang="en-US" sz="1800" dirty="0"/>
              <a:t>（ＦＡＸ）　</a:t>
            </a:r>
            <a:r>
              <a:rPr kumimoji="0" lang="en-US" altLang="ja-JP" sz="1800" dirty="0" smtClean="0"/>
              <a:t>XX-</a:t>
            </a:r>
            <a:fld id="{4CB3782D-B9CC-4D06-9349-9BCC77EE723A}" type="slidenum">
              <a:rPr kumimoji="0" lang="en-US" altLang="ja-JP" sz="1800" smtClean="0"/>
              <a:t>1</a:t>
            </a:fld>
            <a:r>
              <a:rPr kumimoji="0" lang="en-US" altLang="ja-JP" sz="1800" dirty="0" smtClean="0"/>
              <a:t>XXXX</a:t>
            </a:r>
            <a:endParaRPr kumimoji="0" lang="en-US" altLang="ja-JP" sz="1800" dirty="0"/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メールアドレス　</a:t>
            </a:r>
            <a:r>
              <a:rPr kumimoji="0" lang="en-US" altLang="ja-JP" sz="1800" dirty="0"/>
              <a:t>XXX</a:t>
            </a:r>
            <a:r>
              <a:rPr kumimoji="0" lang="ja-JP" altLang="en-US" sz="1800" dirty="0"/>
              <a:t>＠</a:t>
            </a:r>
            <a:r>
              <a:rPr kumimoji="0" lang="en-US" altLang="ja-JP" sz="1800" dirty="0"/>
              <a:t>XXXXXX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endParaRPr kumimoji="0" lang="en-US" altLang="ja-JP" dirty="0"/>
          </a:p>
          <a:p>
            <a:endParaRPr lang="ja-JP" altLang="en-US" sz="2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120340" y="796169"/>
            <a:ext cx="7704345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・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7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記述内容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3122840" y="576203"/>
            <a:ext cx="5975350" cy="7286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 dirty="0">
                <a:solidFill>
                  <a:srgbClr val="3399FF"/>
                </a:solidFill>
              </a:rPr>
              <a:t>評価項目一覧（提案要求事項一覧及び添付資料</a:t>
            </a:r>
            <a:r>
              <a:rPr kumimoji="0" lang="ja-JP" altLang="en-US" sz="2000" dirty="0" smtClean="0">
                <a:solidFill>
                  <a:srgbClr val="3399FF"/>
                </a:solidFill>
              </a:rPr>
              <a:t>）の提案</a:t>
            </a:r>
            <a:r>
              <a:rPr kumimoji="0" lang="ja-JP" altLang="en-US" sz="2000" dirty="0" smtClean="0">
                <a:solidFill>
                  <a:srgbClr val="3399FF"/>
                </a:solidFill>
              </a:rPr>
              <a:t>要求</a:t>
            </a:r>
            <a:r>
              <a:rPr kumimoji="0" lang="ja-JP" altLang="en-US" sz="2000" dirty="0">
                <a:solidFill>
                  <a:srgbClr val="3399FF"/>
                </a:solidFill>
              </a:rPr>
              <a:t>事項</a:t>
            </a:r>
            <a:r>
              <a:rPr kumimoji="0" lang="ja-JP" altLang="en-US" sz="2000" dirty="0" smtClean="0">
                <a:solidFill>
                  <a:srgbClr val="3399FF"/>
                </a:solidFill>
              </a:rPr>
              <a:t>と</a:t>
            </a:r>
            <a:r>
              <a:rPr kumimoji="0" lang="ja-JP" altLang="en-US" sz="2000" dirty="0">
                <a:solidFill>
                  <a:srgbClr val="3399FF"/>
                </a:solidFill>
              </a:rPr>
              <a:t>整合させる</a:t>
            </a:r>
          </a:p>
        </p:txBody>
      </p:sp>
      <p:cxnSp>
        <p:nvCxnSpPr>
          <p:cNvPr id="15" name="直線矢印コネクタ 32"/>
          <p:cNvCxnSpPr>
            <a:cxnSpLocks noChangeShapeType="1"/>
          </p:cNvCxnSpPr>
          <p:nvPr/>
        </p:nvCxnSpPr>
        <p:spPr bwMode="auto">
          <a:xfrm flipH="1" flipV="1">
            <a:off x="2038027" y="281719"/>
            <a:ext cx="1084813" cy="36871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3928819" y="1650477"/>
            <a:ext cx="4895865" cy="4562475"/>
          </a:xfrm>
          <a:prstGeom prst="roundRect">
            <a:avLst>
              <a:gd name="adj" fmla="val 9694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評価項目一覧を参照して提案書を作成する。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ア．提案要求事項欄で求められている内容　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について具体的に記述する。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イ．</a:t>
            </a:r>
            <a:r>
              <a:rPr kumimoji="0" lang="ja-JP" altLang="en-US" sz="1800" dirty="0" smtClean="0">
                <a:solidFill>
                  <a:srgbClr val="3399FF"/>
                </a:solidFill>
              </a:rPr>
              <a:t>評価基準欄に</a:t>
            </a:r>
            <a:r>
              <a:rPr kumimoji="0" lang="ja-JP" altLang="en-US" sz="1800" dirty="0">
                <a:solidFill>
                  <a:srgbClr val="3399FF"/>
                </a:solidFill>
              </a:rPr>
              <a:t>記載の基礎点及び加点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のポイントに対応した提案を記述する。特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に、評価区分欄が「必須」となっている事項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については必ず記述すること。</a:t>
            </a:r>
            <a:r>
              <a:rPr kumimoji="0" lang="en-US" altLang="ja-JP" sz="1800" dirty="0">
                <a:solidFill>
                  <a:srgbClr val="3399FF"/>
                </a:solidFill>
              </a:rPr>
              <a:t/>
            </a:r>
            <a:br>
              <a:rPr kumimoji="0" lang="en-US" altLang="ja-JP" sz="1800" dirty="0">
                <a:solidFill>
                  <a:srgbClr val="3399FF"/>
                </a:solidFill>
              </a:rPr>
            </a:br>
            <a:r>
              <a:rPr kumimoji="0" lang="en-US" altLang="ja-JP" sz="1800" dirty="0">
                <a:solidFill>
                  <a:srgbClr val="3399FF"/>
                </a:solidFill>
              </a:rPr>
              <a:t/>
            </a:r>
            <a:br>
              <a:rPr kumimoji="0" lang="en-US" altLang="ja-JP" sz="1800" dirty="0">
                <a:solidFill>
                  <a:srgbClr val="3399FF"/>
                </a:solidFill>
              </a:rPr>
            </a:br>
            <a:r>
              <a:rPr kumimoji="0" lang="ja-JP" altLang="en-US" sz="1800" dirty="0">
                <a:solidFill>
                  <a:srgbClr val="3399FF"/>
                </a:solidFill>
              </a:rPr>
              <a:t>ウ</a:t>
            </a:r>
            <a:r>
              <a:rPr kumimoji="0" lang="ja-JP" altLang="en-US" sz="1800" dirty="0" smtClean="0">
                <a:solidFill>
                  <a:srgbClr val="3399FF"/>
                </a:solidFill>
              </a:rPr>
              <a:t>．電力広域的運営推進機関から</a:t>
            </a:r>
            <a:r>
              <a:rPr kumimoji="0" lang="ja-JP" altLang="en-US" sz="1800" dirty="0">
                <a:solidFill>
                  <a:srgbClr val="3399FF"/>
                </a:solidFill>
              </a:rPr>
              <a:t>連絡が取れるよう、　</a:t>
            </a:r>
            <a:r>
              <a:rPr kumimoji="0" lang="ja-JP" altLang="en-US" sz="1800" dirty="0" smtClean="0">
                <a:solidFill>
                  <a:srgbClr val="3399FF"/>
                </a:solidFill>
              </a:rPr>
              <a:t>提案書</a:t>
            </a:r>
            <a:r>
              <a:rPr kumimoji="0" lang="ja-JP" altLang="en-US" sz="1800" dirty="0">
                <a:solidFill>
                  <a:srgbClr val="3399FF"/>
                </a:solidFill>
              </a:rPr>
              <a:t>には連絡先（担当者名、電話番号</a:t>
            </a:r>
            <a:r>
              <a:rPr kumimoji="0" lang="ja-JP" altLang="en-US" sz="1800" dirty="0" smtClean="0">
                <a:solidFill>
                  <a:srgbClr val="3399FF"/>
                </a:solidFill>
              </a:rPr>
              <a:t>、</a:t>
            </a:r>
            <a:r>
              <a:rPr kumimoji="0" lang="ja-JP" altLang="en-US" sz="1800" dirty="0">
                <a:solidFill>
                  <a:srgbClr val="3399FF"/>
                </a:solidFill>
              </a:rPr>
              <a:t>　</a:t>
            </a:r>
            <a:r>
              <a:rPr kumimoji="0" lang="en-US" altLang="ja-JP" sz="1800" dirty="0">
                <a:solidFill>
                  <a:srgbClr val="3399FF"/>
                </a:solidFill>
              </a:rPr>
              <a:t>FAX</a:t>
            </a:r>
            <a:r>
              <a:rPr kumimoji="0" lang="ja-JP" altLang="en-US" sz="1800" dirty="0">
                <a:solidFill>
                  <a:srgbClr val="3399FF"/>
                </a:solidFill>
              </a:rPr>
              <a:t>番号、及びメールアドレス）を明記する。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ja-JP" altLang="en-US" sz="1800" dirty="0">
              <a:solidFill>
                <a:srgbClr val="3399FF"/>
              </a:solidFill>
            </a:endParaRPr>
          </a:p>
        </p:txBody>
      </p:sp>
      <p:cxnSp>
        <p:nvCxnSpPr>
          <p:cNvPr id="24" name="直線矢印コネクタ 32"/>
          <p:cNvCxnSpPr>
            <a:cxnSpLocks noChangeShapeType="1"/>
          </p:cNvCxnSpPr>
          <p:nvPr/>
        </p:nvCxnSpPr>
        <p:spPr bwMode="auto">
          <a:xfrm flipH="1" flipV="1">
            <a:off x="2811327" y="1234518"/>
            <a:ext cx="1291850" cy="138469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直線矢印コネクタ 32"/>
          <p:cNvCxnSpPr>
            <a:cxnSpLocks noChangeShapeType="1"/>
          </p:cNvCxnSpPr>
          <p:nvPr/>
        </p:nvCxnSpPr>
        <p:spPr bwMode="auto">
          <a:xfrm flipH="1" flipV="1">
            <a:off x="2196887" y="1883516"/>
            <a:ext cx="1793926" cy="1701344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直線矢印コネクタ 32"/>
          <p:cNvCxnSpPr>
            <a:cxnSpLocks noChangeShapeType="1"/>
          </p:cNvCxnSpPr>
          <p:nvPr/>
        </p:nvCxnSpPr>
        <p:spPr bwMode="auto">
          <a:xfrm flipH="1">
            <a:off x="2991173" y="5085794"/>
            <a:ext cx="1112004" cy="216873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9175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611</TotalTime>
  <Words>58</Words>
  <Application>Microsoft Office PowerPoint</Application>
  <PresentationFormat>画面に合わせる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ゴシック</vt:lpstr>
      <vt:lpstr>Arial</vt:lpstr>
      <vt:lpstr>Calibri</vt:lpstr>
      <vt:lpstr>Calibri Light</vt:lpstr>
      <vt:lpstr>Wingdings</vt:lpstr>
      <vt:lpstr>Office テーマ</vt:lpstr>
      <vt:lpstr>（スライドタイトル） </vt:lpstr>
    </vt:vector>
  </TitlesOfParts>
  <Company>電力広域的運営推進機関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68</cp:revision>
  <cp:lastPrinted>2017-07-28T10:11:56Z</cp:lastPrinted>
  <dcterms:created xsi:type="dcterms:W3CDTF">2015-06-01T10:38:53Z</dcterms:created>
  <dcterms:modified xsi:type="dcterms:W3CDTF">2017-08-04T07:17:24Z</dcterms:modified>
</cp:coreProperties>
</file>