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5" r:id="rId9"/>
    <p:sldId id="264" r:id="rId10"/>
    <p:sldId id="267" r:id="rId11"/>
    <p:sldId id="268" r:id="rId12"/>
    <p:sldId id="269" r:id="rId13"/>
    <p:sldId id="270" r:id="rId14"/>
    <p:sldId id="273" r:id="rId15"/>
    <p:sldId id="274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伊藤　裕章" initials="伊藤　裕章" lastIdx="0" clrIdx="0">
    <p:extLst>
      <p:ext uri="{19B8F6BF-5375-455C-9EA6-DF929625EA0E}">
        <p15:presenceInfo xmlns:p15="http://schemas.microsoft.com/office/powerpoint/2012/main" userId="S-1-5-21-3061724221-1314882671-2172413111-31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5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広域系統整備計画実施案に係るコスト等調査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emf"/><Relationship Id="rId4" Type="http://schemas.openxmlformats.org/officeDocument/2006/relationships/package" Target="../embeddings/Microsoft_Excel_______1.xlsx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調査目的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調査の目的</a:t>
            </a:r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・調査の</a:t>
            </a:r>
            <a:r>
              <a:rPr lang="ja-JP" altLang="en-US" sz="1200" dirty="0">
                <a:solidFill>
                  <a:schemeClr val="tx1"/>
                </a:solidFill>
              </a:rPr>
              <a:t>目的について具体的に記述する。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3385482" y="3230041"/>
            <a:ext cx="3973261" cy="994193"/>
            <a:chOff x="5500" y="5060"/>
            <a:chExt cx="5070" cy="1554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の目的が、電力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広域的運営推進機関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合致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いるか。</a:t>
                </a: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－官公庁における、事業の実績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0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－官公庁も含めた、類似事業の実績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1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本調査実施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のための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体制図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00" y="1385638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42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－事業従事者の略歴・実績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4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8" y="363532"/>
            <a:ext cx="9020307" cy="6296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/>
          </p:nvPr>
        </p:nvGraphicFramePr>
        <p:xfrm>
          <a:off x="38099" y="284163"/>
          <a:ext cx="9083539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ワークシート" r:id="rId4" imgW="10325196" imgH="2305042" progId="Excel.Sheet.12">
                  <p:embed/>
                </p:oleObj>
              </mc:Choice>
              <mc:Fallback>
                <p:oleObj name="ワークシート" r:id="rId4" imgW="10325196" imgH="230504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099" y="284163"/>
                        <a:ext cx="9083539" cy="202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73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調査</a:t>
            </a:r>
            <a:r>
              <a:rPr lang="ja-JP" altLang="en-US" sz="2200" dirty="0" smtClean="0"/>
              <a:t>内容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内容</a:t>
            </a:r>
            <a:r>
              <a:rPr lang="ja-JP" altLang="en-US" sz="1200" dirty="0">
                <a:solidFill>
                  <a:prstClr val="black"/>
                </a:solidFill>
              </a:rPr>
              <a:t>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55478" y="2914650"/>
            <a:ext cx="2887032" cy="950013"/>
            <a:chOff x="7358" y="1007"/>
            <a:chExt cx="5084" cy="1570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内容が、調査目的と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整合しているか。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6" y="3908061"/>
            <a:ext cx="5145313" cy="1364495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内容が、具体的かつ詳細か。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・電力広域的運営推進機関が指定する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内容以外に、本調査目的に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対して有効な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内容が提案されているか。（新規性・独創性）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59172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9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調査</a:t>
            </a:r>
            <a:r>
              <a:rPr lang="ja-JP" altLang="en-US" sz="2200" dirty="0" smtClean="0"/>
              <a:t>実施方法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実施方法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63996" y="2923726"/>
            <a:ext cx="3552318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実施方法が、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・内容と整合しているか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実施方法が具体的かつ妥当で、実現性が認めら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れるか。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7" y="3908062"/>
            <a:ext cx="4905828" cy="943338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・効率的・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効果的な調査実施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方法が採られているか。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方法について、創意工夫が見られるか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43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実施計画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2.1.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実施計画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作業</a:t>
            </a:r>
            <a:r>
              <a:rPr kumimoji="1" lang="ja-JP" altLang="en-US" sz="2200" dirty="0" smtClean="0"/>
              <a:t>内容、スケジュール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・確実に成果をあげるために、応札者が行う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</a:t>
            </a:r>
            <a:r>
              <a:rPr lang="ja-JP" altLang="en-US" sz="1200" dirty="0" smtClean="0">
                <a:solidFill>
                  <a:prstClr val="black"/>
                </a:solidFill>
              </a:rPr>
              <a:t>計画（</a:t>
            </a:r>
            <a:r>
              <a:rPr lang="ja-JP" altLang="en-US" sz="1200" dirty="0">
                <a:solidFill>
                  <a:prstClr val="black"/>
                </a:solidFill>
              </a:rPr>
              <a:t>作業</a:t>
            </a:r>
            <a:r>
              <a:rPr lang="ja-JP" altLang="en-US" sz="1200" dirty="0" smtClean="0">
                <a:solidFill>
                  <a:prstClr val="black"/>
                </a:solidFill>
              </a:rPr>
              <a:t>内容・スケジュール）について、主要なマイルストーン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を記述し、提案したスケジュールの根拠を具体的・客観的に記述する。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ja-JP" sz="1600" b="1" u="sng" dirty="0" smtClean="0"/>
                <a:t>スケジュール</a:t>
              </a:r>
              <a:endParaRPr lang="ja-JP" altLang="ja-JP" sz="1600" b="1" dirty="0"/>
            </a:p>
            <a:p>
              <a:r>
                <a:rPr lang="ja-JP" altLang="en-US" dirty="0" smtClean="0"/>
                <a:t>　</a:t>
              </a:r>
              <a:r>
                <a:rPr lang="ja-JP" altLang="en-US" sz="1400" dirty="0"/>
                <a:t>（</a:t>
              </a:r>
              <a:r>
                <a:rPr lang="ja-JP" altLang="ja-JP" sz="1400" dirty="0" smtClean="0"/>
                <a:t>以下</a:t>
              </a:r>
              <a:r>
                <a:rPr lang="ja-JP" altLang="ja-JP" sz="1400" dirty="0"/>
                <a:t>の項目等を含めて</a:t>
              </a:r>
              <a:r>
                <a:rPr lang="ja-JP" altLang="ja-JP" sz="1400" dirty="0" smtClean="0"/>
                <a:t>記述</a:t>
              </a:r>
              <a:r>
                <a:rPr lang="ja-JP" altLang="en-US" sz="1400" dirty="0" smtClean="0"/>
                <a:t>）</a:t>
              </a:r>
              <a:endParaRPr lang="ja-JP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調査</a:t>
              </a:r>
              <a:r>
                <a:rPr lang="ja-JP" altLang="ja-JP" sz="1400" dirty="0" smtClean="0"/>
                <a:t>内容</a:t>
              </a:r>
              <a:r>
                <a:rPr lang="ja-JP" altLang="ja-JP" sz="1400" dirty="0"/>
                <a:t>、担当者、開始日、終了日、作成資料名、</a:t>
              </a:r>
              <a:r>
                <a:rPr lang="ja-JP" altLang="ja-JP" sz="1400" dirty="0" smtClean="0"/>
                <a:t>マイルストーン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/>
                <a:t>工夫及び遅滞なく</a:t>
              </a:r>
              <a:r>
                <a:rPr lang="ja-JP" altLang="en-US" sz="1600" b="1" u="sng" dirty="0"/>
                <a:t>調査</a:t>
              </a:r>
              <a:r>
                <a:rPr lang="ja-JP" altLang="en-US" sz="1600" b="1" u="sng" dirty="0" smtClean="0"/>
                <a:t>を完了するための工夫</a:t>
              </a:r>
              <a:endParaRPr lang="en-US" altLang="ja-JP" sz="1600" b="1" u="sng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過去に</a:t>
              </a:r>
              <a:r>
                <a:rPr lang="en-US" altLang="ja-JP" sz="1400" dirty="0" smtClean="0"/>
                <a:t>XXXX</a:t>
              </a:r>
              <a:r>
                <a:rPr lang="ja-JP" altLang="en-US" sz="1400" dirty="0" err="1" smtClean="0"/>
                <a:t>にて</a:t>
              </a:r>
              <a:r>
                <a:rPr lang="ja-JP" altLang="en-US" sz="1400" dirty="0" smtClean="0"/>
                <a:t>利用したスケジュールをテンプレートにしてスケジュールを作成した。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/>
                <a:t>XXXXXXXXXXXXXXXXXXXXXXXXXXXXXXXXX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・・・・・・・・・・・・・</a:t>
              </a:r>
              <a:endParaRPr lang="en-US" altLang="ja-JP" sz="1600" dirty="0"/>
            </a:p>
          </p:txBody>
        </p:sp>
      </p:grpSp>
      <p:sp>
        <p:nvSpPr>
          <p:cNvPr id="461" name="Freeform 3"/>
          <p:cNvSpPr>
            <a:spLocks/>
          </p:cNvSpPr>
          <p:nvPr/>
        </p:nvSpPr>
        <p:spPr bwMode="auto">
          <a:xfrm>
            <a:off x="1590654" y="2551793"/>
            <a:ext cx="5749925" cy="327025"/>
          </a:xfrm>
          <a:custGeom>
            <a:avLst/>
            <a:gdLst>
              <a:gd name="T0" fmla="+- 0 2935 2935"/>
              <a:gd name="T1" fmla="*/ T0 w 9055"/>
              <a:gd name="T2" fmla="+- 0 1136 1136"/>
              <a:gd name="T3" fmla="*/ 1136 h 513"/>
              <a:gd name="T4" fmla="+- 0 11990 2935"/>
              <a:gd name="T5" fmla="*/ T4 w 9055"/>
              <a:gd name="T6" fmla="+- 0 1136 1136"/>
              <a:gd name="T7" fmla="*/ 1136 h 513"/>
              <a:gd name="T8" fmla="+- 0 11990 2935"/>
              <a:gd name="T9" fmla="*/ T8 w 9055"/>
              <a:gd name="T10" fmla="+- 0 1649 1136"/>
              <a:gd name="T11" fmla="*/ 1649 h 513"/>
              <a:gd name="T12" fmla="+- 0 2935 2935"/>
              <a:gd name="T13" fmla="*/ T12 w 9055"/>
              <a:gd name="T14" fmla="+- 0 1649 1136"/>
              <a:gd name="T15" fmla="*/ 1649 h 513"/>
              <a:gd name="T16" fmla="+- 0 2935 2935"/>
              <a:gd name="T17" fmla="*/ T16 w 9055"/>
              <a:gd name="T18" fmla="+- 0 1136 1136"/>
              <a:gd name="T19" fmla="*/ 1136 h 51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9055" h="513">
                <a:moveTo>
                  <a:pt x="0" y="0"/>
                </a:moveTo>
                <a:lnTo>
                  <a:pt x="9055" y="0"/>
                </a:lnTo>
                <a:lnTo>
                  <a:pt x="9055" y="513"/>
                </a:lnTo>
                <a:lnTo>
                  <a:pt x="0" y="513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36" name="Group 4"/>
          <p:cNvGrpSpPr>
            <a:grpSpLocks/>
          </p:cNvGrpSpPr>
          <p:nvPr/>
        </p:nvGrpSpPr>
        <p:grpSpPr bwMode="auto">
          <a:xfrm>
            <a:off x="1584677" y="3053443"/>
            <a:ext cx="5749925" cy="1585913"/>
            <a:chOff x="2935" y="1926"/>
            <a:chExt cx="9055" cy="2498"/>
          </a:xfrm>
        </p:grpSpPr>
        <p:sp>
          <p:nvSpPr>
            <p:cNvPr id="460" name="Freeform 5"/>
            <p:cNvSpPr>
              <a:spLocks/>
            </p:cNvSpPr>
            <p:nvPr/>
          </p:nvSpPr>
          <p:spPr bwMode="auto">
            <a:xfrm>
              <a:off x="2935" y="1926"/>
              <a:ext cx="9055" cy="2498"/>
            </a:xfrm>
            <a:custGeom>
              <a:avLst/>
              <a:gdLst>
                <a:gd name="T0" fmla="+- 0 2935 2935"/>
                <a:gd name="T1" fmla="*/ T0 w 9055"/>
                <a:gd name="T2" fmla="+- 0 1926 1926"/>
                <a:gd name="T3" fmla="*/ 1926 h 2498"/>
                <a:gd name="T4" fmla="+- 0 11990 2935"/>
                <a:gd name="T5" fmla="*/ T4 w 9055"/>
                <a:gd name="T6" fmla="+- 0 1926 1926"/>
                <a:gd name="T7" fmla="*/ 1926 h 2498"/>
                <a:gd name="T8" fmla="+- 0 11990 2935"/>
                <a:gd name="T9" fmla="*/ T8 w 9055"/>
                <a:gd name="T10" fmla="+- 0 4423 1926"/>
                <a:gd name="T11" fmla="*/ 4423 h 2498"/>
                <a:gd name="T12" fmla="+- 0 2935 2935"/>
                <a:gd name="T13" fmla="*/ T12 w 9055"/>
                <a:gd name="T14" fmla="+- 0 4423 1926"/>
                <a:gd name="T15" fmla="*/ 4423 h 2498"/>
                <a:gd name="T16" fmla="+- 0 2935 2935"/>
                <a:gd name="T17" fmla="*/ T16 w 9055"/>
                <a:gd name="T18" fmla="+- 0 1926 1926"/>
                <a:gd name="T19" fmla="*/ 1926 h 24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5" h="2498">
                  <a:moveTo>
                    <a:pt x="0" y="0"/>
                  </a:moveTo>
                  <a:lnTo>
                    <a:pt x="9055" y="0"/>
                  </a:lnTo>
                  <a:lnTo>
                    <a:pt x="9055" y="2497"/>
                  </a:lnTo>
                  <a:lnTo>
                    <a:pt x="0" y="2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7" name="Group 6"/>
          <p:cNvGrpSpPr>
            <a:grpSpLocks/>
          </p:cNvGrpSpPr>
          <p:nvPr/>
        </p:nvGrpSpPr>
        <p:grpSpPr bwMode="auto">
          <a:xfrm>
            <a:off x="1582990" y="2554593"/>
            <a:ext cx="122237" cy="377825"/>
            <a:chOff x="2938" y="1131"/>
            <a:chExt cx="2" cy="262"/>
          </a:xfrm>
        </p:grpSpPr>
        <p:sp>
          <p:nvSpPr>
            <p:cNvPr id="459" name="Freeform 7"/>
            <p:cNvSpPr>
              <a:spLocks/>
            </p:cNvSpPr>
            <p:nvPr/>
          </p:nvSpPr>
          <p:spPr bwMode="auto">
            <a:xfrm>
              <a:off x="2938" y="1131"/>
              <a:ext cx="2" cy="262"/>
            </a:xfrm>
            <a:custGeom>
              <a:avLst/>
              <a:gdLst>
                <a:gd name="T0" fmla="+- 0 1393 1131"/>
                <a:gd name="T1" fmla="*/ 1393 h 262"/>
                <a:gd name="T2" fmla="+- 0 1131 1131"/>
                <a:gd name="T3" fmla="*/ 1131 h 262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2">
                  <a:moveTo>
                    <a:pt x="0" y="262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8" name="Group 8"/>
          <p:cNvGrpSpPr>
            <a:grpSpLocks/>
          </p:cNvGrpSpPr>
          <p:nvPr/>
        </p:nvGrpSpPr>
        <p:grpSpPr bwMode="auto">
          <a:xfrm>
            <a:off x="1591027" y="2715306"/>
            <a:ext cx="1671637" cy="1587"/>
            <a:chOff x="2945" y="1393"/>
            <a:chExt cx="2633" cy="2"/>
          </a:xfrm>
        </p:grpSpPr>
        <p:sp>
          <p:nvSpPr>
            <p:cNvPr id="458" name="Freeform 9"/>
            <p:cNvSpPr>
              <a:spLocks/>
            </p:cNvSpPr>
            <p:nvPr/>
          </p:nvSpPr>
          <p:spPr bwMode="auto">
            <a:xfrm>
              <a:off x="2945" y="1393"/>
              <a:ext cx="2633" cy="2"/>
            </a:xfrm>
            <a:custGeom>
              <a:avLst/>
              <a:gdLst>
                <a:gd name="T0" fmla="+- 0 2945 2945"/>
                <a:gd name="T1" fmla="*/ T0 w 2633"/>
                <a:gd name="T2" fmla="+- 0 5578 2945"/>
                <a:gd name="T3" fmla="*/ T2 w 263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633">
                  <a:moveTo>
                    <a:pt x="0" y="0"/>
                  </a:moveTo>
                  <a:lnTo>
                    <a:pt x="2633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9" name="Group 10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57" name="Freeform 11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0" name="Group 12"/>
          <p:cNvGrpSpPr>
            <a:grpSpLocks/>
          </p:cNvGrpSpPr>
          <p:nvPr/>
        </p:nvGrpSpPr>
        <p:grpSpPr bwMode="auto">
          <a:xfrm>
            <a:off x="1584677" y="2715306"/>
            <a:ext cx="1587" cy="158750"/>
            <a:chOff x="2936" y="1393"/>
            <a:chExt cx="2" cy="250"/>
          </a:xfrm>
        </p:grpSpPr>
        <p:sp>
          <p:nvSpPr>
            <p:cNvPr id="456" name="Freeform 13"/>
            <p:cNvSpPr>
              <a:spLocks/>
            </p:cNvSpPr>
            <p:nvPr/>
          </p:nvSpPr>
          <p:spPr bwMode="auto">
            <a:xfrm>
              <a:off x="2936" y="1393"/>
              <a:ext cx="2" cy="250"/>
            </a:xfrm>
            <a:custGeom>
              <a:avLst/>
              <a:gdLst>
                <a:gd name="T0" fmla="+- 0 1643 1393"/>
                <a:gd name="T1" fmla="*/ 1643 h 250"/>
                <a:gd name="T2" fmla="+- 0 1393 1393"/>
                <a:gd name="T3" fmla="*/ 1393 h 25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50">
                  <a:moveTo>
                    <a:pt x="0" y="250"/>
                  </a:moveTo>
                  <a:lnTo>
                    <a:pt x="0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1" name="Group 14"/>
          <p:cNvGrpSpPr>
            <a:grpSpLocks/>
          </p:cNvGrpSpPr>
          <p:nvPr/>
        </p:nvGrpSpPr>
        <p:grpSpPr bwMode="auto">
          <a:xfrm>
            <a:off x="2322864" y="2715306"/>
            <a:ext cx="1588" cy="165100"/>
            <a:chOff x="4098" y="1392"/>
            <a:chExt cx="2" cy="261"/>
          </a:xfrm>
        </p:grpSpPr>
        <p:sp>
          <p:nvSpPr>
            <p:cNvPr id="455" name="Freeform 15"/>
            <p:cNvSpPr>
              <a:spLocks/>
            </p:cNvSpPr>
            <p:nvPr/>
          </p:nvSpPr>
          <p:spPr bwMode="auto">
            <a:xfrm>
              <a:off x="4098" y="1392"/>
              <a:ext cx="2" cy="261"/>
            </a:xfrm>
            <a:custGeom>
              <a:avLst/>
              <a:gdLst>
                <a:gd name="T0" fmla="+- 0 1392 1392"/>
                <a:gd name="T1" fmla="*/ 1392 h 261"/>
                <a:gd name="T2" fmla="+- 0 1653 1392"/>
                <a:gd name="T3" fmla="*/ 1653 h 26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1">
                  <a:moveTo>
                    <a:pt x="0" y="0"/>
                  </a:moveTo>
                  <a:lnTo>
                    <a:pt x="0" y="26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2" name="Group 16"/>
          <p:cNvGrpSpPr>
            <a:grpSpLocks/>
          </p:cNvGrpSpPr>
          <p:nvPr/>
        </p:nvGrpSpPr>
        <p:grpSpPr bwMode="auto">
          <a:xfrm>
            <a:off x="4118327" y="2558143"/>
            <a:ext cx="1587" cy="2081213"/>
            <a:chOff x="6927" y="1146"/>
            <a:chExt cx="2" cy="3277"/>
          </a:xfrm>
        </p:grpSpPr>
        <p:sp>
          <p:nvSpPr>
            <p:cNvPr id="454" name="Freeform 17"/>
            <p:cNvSpPr>
              <a:spLocks/>
            </p:cNvSpPr>
            <p:nvPr/>
          </p:nvSpPr>
          <p:spPr bwMode="auto">
            <a:xfrm>
              <a:off x="6927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3" name="Group 18"/>
          <p:cNvGrpSpPr>
            <a:grpSpLocks/>
          </p:cNvGrpSpPr>
          <p:nvPr/>
        </p:nvGrpSpPr>
        <p:grpSpPr bwMode="auto">
          <a:xfrm>
            <a:off x="4446939" y="2558143"/>
            <a:ext cx="1588" cy="2081213"/>
            <a:chOff x="7444" y="1146"/>
            <a:chExt cx="2" cy="3277"/>
          </a:xfrm>
        </p:grpSpPr>
        <p:sp>
          <p:nvSpPr>
            <p:cNvPr id="453" name="Freeform 19"/>
            <p:cNvSpPr>
              <a:spLocks/>
            </p:cNvSpPr>
            <p:nvPr/>
          </p:nvSpPr>
          <p:spPr bwMode="auto">
            <a:xfrm>
              <a:off x="7444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4" name="Group 20"/>
          <p:cNvGrpSpPr>
            <a:grpSpLocks/>
          </p:cNvGrpSpPr>
          <p:nvPr/>
        </p:nvGrpSpPr>
        <p:grpSpPr bwMode="auto">
          <a:xfrm>
            <a:off x="4867627" y="2558143"/>
            <a:ext cx="0" cy="2081213"/>
            <a:chOff x="8105" y="1146"/>
            <a:chExt cx="2" cy="3277"/>
          </a:xfrm>
        </p:grpSpPr>
        <p:sp>
          <p:nvSpPr>
            <p:cNvPr id="452" name="Freeform 21"/>
            <p:cNvSpPr>
              <a:spLocks/>
            </p:cNvSpPr>
            <p:nvPr/>
          </p:nvSpPr>
          <p:spPr bwMode="auto">
            <a:xfrm>
              <a:off x="810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5" name="Group 22"/>
          <p:cNvGrpSpPr>
            <a:grpSpLocks/>
          </p:cNvGrpSpPr>
          <p:nvPr/>
        </p:nvGrpSpPr>
        <p:grpSpPr bwMode="auto">
          <a:xfrm>
            <a:off x="5286727" y="2558143"/>
            <a:ext cx="0" cy="2081213"/>
            <a:chOff x="8765" y="1146"/>
            <a:chExt cx="2" cy="3277"/>
          </a:xfrm>
        </p:grpSpPr>
        <p:sp>
          <p:nvSpPr>
            <p:cNvPr id="451" name="Freeform 23"/>
            <p:cNvSpPr>
              <a:spLocks/>
            </p:cNvSpPr>
            <p:nvPr/>
          </p:nvSpPr>
          <p:spPr bwMode="auto">
            <a:xfrm>
              <a:off x="876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6" name="Group 24"/>
          <p:cNvGrpSpPr>
            <a:grpSpLocks/>
          </p:cNvGrpSpPr>
          <p:nvPr/>
        </p:nvGrpSpPr>
        <p:grpSpPr bwMode="auto">
          <a:xfrm>
            <a:off x="5667727" y="2558143"/>
            <a:ext cx="1587" cy="2079625"/>
            <a:chOff x="9367" y="1146"/>
            <a:chExt cx="2" cy="3276"/>
          </a:xfrm>
        </p:grpSpPr>
        <p:sp>
          <p:nvSpPr>
            <p:cNvPr id="450" name="Freeform 25"/>
            <p:cNvSpPr>
              <a:spLocks/>
            </p:cNvSpPr>
            <p:nvPr/>
          </p:nvSpPr>
          <p:spPr bwMode="auto">
            <a:xfrm>
              <a:off x="936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7" name="Group 26"/>
          <p:cNvGrpSpPr>
            <a:grpSpLocks/>
          </p:cNvGrpSpPr>
          <p:nvPr/>
        </p:nvGrpSpPr>
        <p:grpSpPr bwMode="auto">
          <a:xfrm>
            <a:off x="5680427" y="2558143"/>
            <a:ext cx="1587" cy="2079625"/>
            <a:chOff x="9387" y="1146"/>
            <a:chExt cx="2" cy="3276"/>
          </a:xfrm>
        </p:grpSpPr>
        <p:sp>
          <p:nvSpPr>
            <p:cNvPr id="449" name="Freeform 27"/>
            <p:cNvSpPr>
              <a:spLocks/>
            </p:cNvSpPr>
            <p:nvPr/>
          </p:nvSpPr>
          <p:spPr bwMode="auto">
            <a:xfrm>
              <a:off x="938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8" name="Group 28"/>
          <p:cNvGrpSpPr>
            <a:grpSpLocks/>
          </p:cNvGrpSpPr>
          <p:nvPr/>
        </p:nvGrpSpPr>
        <p:grpSpPr bwMode="auto">
          <a:xfrm>
            <a:off x="1591027" y="2874056"/>
            <a:ext cx="5745162" cy="1587"/>
            <a:chOff x="2945" y="1643"/>
            <a:chExt cx="9049" cy="2"/>
          </a:xfrm>
        </p:grpSpPr>
        <p:sp>
          <p:nvSpPr>
            <p:cNvPr id="448" name="Freeform 29"/>
            <p:cNvSpPr>
              <a:spLocks/>
            </p:cNvSpPr>
            <p:nvPr/>
          </p:nvSpPr>
          <p:spPr bwMode="auto">
            <a:xfrm>
              <a:off x="2945" y="1643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9" name="Group 30"/>
          <p:cNvGrpSpPr>
            <a:grpSpLocks/>
          </p:cNvGrpSpPr>
          <p:nvPr/>
        </p:nvGrpSpPr>
        <p:grpSpPr bwMode="auto">
          <a:xfrm>
            <a:off x="1591027" y="2877231"/>
            <a:ext cx="5745162" cy="1587"/>
            <a:chOff x="2945" y="1648"/>
            <a:chExt cx="9049" cy="2"/>
          </a:xfrm>
        </p:grpSpPr>
        <p:sp>
          <p:nvSpPr>
            <p:cNvPr id="447" name="Freeform 31"/>
            <p:cNvSpPr>
              <a:spLocks/>
            </p:cNvSpPr>
            <p:nvPr/>
          </p:nvSpPr>
          <p:spPr bwMode="auto">
            <a:xfrm>
              <a:off x="2945" y="1648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764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0" name="Group 32"/>
          <p:cNvGrpSpPr>
            <a:grpSpLocks/>
          </p:cNvGrpSpPr>
          <p:nvPr/>
        </p:nvGrpSpPr>
        <p:grpSpPr bwMode="auto">
          <a:xfrm>
            <a:off x="5882039" y="2724831"/>
            <a:ext cx="1588" cy="1914525"/>
            <a:chOff x="9704" y="1407"/>
            <a:chExt cx="2" cy="3016"/>
          </a:xfrm>
        </p:grpSpPr>
        <p:sp>
          <p:nvSpPr>
            <p:cNvPr id="446" name="Freeform 33"/>
            <p:cNvSpPr>
              <a:spLocks/>
            </p:cNvSpPr>
            <p:nvPr/>
          </p:nvSpPr>
          <p:spPr bwMode="auto">
            <a:xfrm>
              <a:off x="9704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1" name="Group 34"/>
          <p:cNvGrpSpPr>
            <a:grpSpLocks/>
          </p:cNvGrpSpPr>
          <p:nvPr/>
        </p:nvGrpSpPr>
        <p:grpSpPr bwMode="auto">
          <a:xfrm>
            <a:off x="6090002" y="2724831"/>
            <a:ext cx="1587" cy="1914525"/>
            <a:chOff x="10031" y="1407"/>
            <a:chExt cx="2" cy="3016"/>
          </a:xfrm>
        </p:grpSpPr>
        <p:sp>
          <p:nvSpPr>
            <p:cNvPr id="445" name="Freeform 35"/>
            <p:cNvSpPr>
              <a:spLocks/>
            </p:cNvSpPr>
            <p:nvPr/>
          </p:nvSpPr>
          <p:spPr bwMode="auto">
            <a:xfrm>
              <a:off x="10031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2" name="Group 36"/>
          <p:cNvGrpSpPr>
            <a:grpSpLocks/>
          </p:cNvGrpSpPr>
          <p:nvPr/>
        </p:nvGrpSpPr>
        <p:grpSpPr bwMode="auto">
          <a:xfrm>
            <a:off x="6296377" y="2724831"/>
            <a:ext cx="1587" cy="1106487"/>
            <a:chOff x="10357" y="1407"/>
            <a:chExt cx="2" cy="1743"/>
          </a:xfrm>
        </p:grpSpPr>
        <p:sp>
          <p:nvSpPr>
            <p:cNvPr id="444" name="Freeform 37"/>
            <p:cNvSpPr>
              <a:spLocks/>
            </p:cNvSpPr>
            <p:nvPr/>
          </p:nvSpPr>
          <p:spPr bwMode="auto">
            <a:xfrm>
              <a:off x="10357" y="1407"/>
              <a:ext cx="2" cy="1743"/>
            </a:xfrm>
            <a:custGeom>
              <a:avLst/>
              <a:gdLst>
                <a:gd name="T0" fmla="+- 0 3151 1407"/>
                <a:gd name="T1" fmla="*/ 3151 h 1743"/>
                <a:gd name="T2" fmla="+- 0 1407 1407"/>
                <a:gd name="T3" fmla="*/ 1407 h 174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743">
                  <a:moveTo>
                    <a:pt x="0" y="174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3" name="Group 38"/>
          <p:cNvGrpSpPr>
            <a:grpSpLocks/>
          </p:cNvGrpSpPr>
          <p:nvPr/>
        </p:nvGrpSpPr>
        <p:grpSpPr bwMode="auto">
          <a:xfrm>
            <a:off x="6296377" y="3948793"/>
            <a:ext cx="1587" cy="690563"/>
            <a:chOff x="10357" y="3336"/>
            <a:chExt cx="2" cy="1087"/>
          </a:xfrm>
        </p:grpSpPr>
        <p:sp>
          <p:nvSpPr>
            <p:cNvPr id="443" name="Freeform 39"/>
            <p:cNvSpPr>
              <a:spLocks/>
            </p:cNvSpPr>
            <p:nvPr/>
          </p:nvSpPr>
          <p:spPr bwMode="auto">
            <a:xfrm>
              <a:off x="10357" y="3336"/>
              <a:ext cx="2" cy="1087"/>
            </a:xfrm>
            <a:custGeom>
              <a:avLst/>
              <a:gdLst>
                <a:gd name="T0" fmla="+- 0 4423 3336"/>
                <a:gd name="T1" fmla="*/ 4423 h 1087"/>
                <a:gd name="T2" fmla="+- 0 3336 3336"/>
                <a:gd name="T3" fmla="*/ 3336 h 108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87">
                  <a:moveTo>
                    <a:pt x="0" y="108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4" name="Group 40"/>
          <p:cNvGrpSpPr>
            <a:grpSpLocks/>
          </p:cNvGrpSpPr>
          <p:nvPr/>
        </p:nvGrpSpPr>
        <p:grpSpPr bwMode="auto">
          <a:xfrm>
            <a:off x="6501164" y="2558143"/>
            <a:ext cx="1588" cy="2081213"/>
            <a:chOff x="10678" y="1146"/>
            <a:chExt cx="2" cy="3277"/>
          </a:xfrm>
        </p:grpSpPr>
        <p:sp>
          <p:nvSpPr>
            <p:cNvPr id="442" name="Freeform 41"/>
            <p:cNvSpPr>
              <a:spLocks/>
            </p:cNvSpPr>
            <p:nvPr/>
          </p:nvSpPr>
          <p:spPr bwMode="auto">
            <a:xfrm>
              <a:off x="10678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5" name="Group 42"/>
          <p:cNvGrpSpPr>
            <a:grpSpLocks/>
          </p:cNvGrpSpPr>
          <p:nvPr/>
        </p:nvGrpSpPr>
        <p:grpSpPr bwMode="auto">
          <a:xfrm>
            <a:off x="6504339" y="2558143"/>
            <a:ext cx="1588" cy="2081213"/>
            <a:chOff x="10683" y="1146"/>
            <a:chExt cx="2" cy="3277"/>
          </a:xfrm>
        </p:grpSpPr>
        <p:sp>
          <p:nvSpPr>
            <p:cNvPr id="441" name="Freeform 43"/>
            <p:cNvSpPr>
              <a:spLocks/>
            </p:cNvSpPr>
            <p:nvPr/>
          </p:nvSpPr>
          <p:spPr bwMode="auto">
            <a:xfrm>
              <a:off x="106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6" name="Group 44"/>
          <p:cNvGrpSpPr>
            <a:grpSpLocks/>
          </p:cNvGrpSpPr>
          <p:nvPr/>
        </p:nvGrpSpPr>
        <p:grpSpPr bwMode="auto">
          <a:xfrm>
            <a:off x="6712302" y="2724831"/>
            <a:ext cx="0" cy="1279525"/>
            <a:chOff x="11010" y="1407"/>
            <a:chExt cx="2" cy="2015"/>
          </a:xfrm>
        </p:grpSpPr>
        <p:sp>
          <p:nvSpPr>
            <p:cNvPr id="440" name="Freeform 45"/>
            <p:cNvSpPr>
              <a:spLocks/>
            </p:cNvSpPr>
            <p:nvPr/>
          </p:nvSpPr>
          <p:spPr bwMode="auto">
            <a:xfrm>
              <a:off x="11010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7" name="Group 46"/>
          <p:cNvGrpSpPr>
            <a:grpSpLocks/>
          </p:cNvGrpSpPr>
          <p:nvPr/>
        </p:nvGrpSpPr>
        <p:grpSpPr bwMode="auto">
          <a:xfrm>
            <a:off x="6712302" y="4112306"/>
            <a:ext cx="0" cy="527050"/>
            <a:chOff x="11010" y="3592"/>
            <a:chExt cx="2" cy="831"/>
          </a:xfrm>
        </p:grpSpPr>
        <p:sp>
          <p:nvSpPr>
            <p:cNvPr id="439" name="Freeform 47"/>
            <p:cNvSpPr>
              <a:spLocks/>
            </p:cNvSpPr>
            <p:nvPr/>
          </p:nvSpPr>
          <p:spPr bwMode="auto">
            <a:xfrm>
              <a:off x="11010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48"/>
          <p:cNvGrpSpPr>
            <a:grpSpLocks/>
          </p:cNvGrpSpPr>
          <p:nvPr/>
        </p:nvGrpSpPr>
        <p:grpSpPr bwMode="auto">
          <a:xfrm>
            <a:off x="6918677" y="2724831"/>
            <a:ext cx="1587" cy="1279525"/>
            <a:chOff x="11336" y="1407"/>
            <a:chExt cx="2" cy="2015"/>
          </a:xfrm>
        </p:grpSpPr>
        <p:sp>
          <p:nvSpPr>
            <p:cNvPr id="438" name="Freeform 49"/>
            <p:cNvSpPr>
              <a:spLocks/>
            </p:cNvSpPr>
            <p:nvPr/>
          </p:nvSpPr>
          <p:spPr bwMode="auto">
            <a:xfrm>
              <a:off x="11336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9" name="Group 50"/>
          <p:cNvGrpSpPr>
            <a:grpSpLocks/>
          </p:cNvGrpSpPr>
          <p:nvPr/>
        </p:nvGrpSpPr>
        <p:grpSpPr bwMode="auto">
          <a:xfrm>
            <a:off x="6918677" y="4112306"/>
            <a:ext cx="1587" cy="527050"/>
            <a:chOff x="11336" y="3592"/>
            <a:chExt cx="2" cy="831"/>
          </a:xfrm>
        </p:grpSpPr>
        <p:sp>
          <p:nvSpPr>
            <p:cNvPr id="437" name="Freeform 51"/>
            <p:cNvSpPr>
              <a:spLocks/>
            </p:cNvSpPr>
            <p:nvPr/>
          </p:nvSpPr>
          <p:spPr bwMode="auto">
            <a:xfrm>
              <a:off x="11336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0" name="Group 52"/>
          <p:cNvGrpSpPr>
            <a:grpSpLocks/>
          </p:cNvGrpSpPr>
          <p:nvPr/>
        </p:nvGrpSpPr>
        <p:grpSpPr bwMode="auto">
          <a:xfrm>
            <a:off x="7126639" y="2724831"/>
            <a:ext cx="1588" cy="185737"/>
            <a:chOff x="11663" y="1407"/>
            <a:chExt cx="2" cy="294"/>
          </a:xfrm>
        </p:grpSpPr>
        <p:sp>
          <p:nvSpPr>
            <p:cNvPr id="436" name="Freeform 53"/>
            <p:cNvSpPr>
              <a:spLocks/>
            </p:cNvSpPr>
            <p:nvPr/>
          </p:nvSpPr>
          <p:spPr bwMode="auto">
            <a:xfrm>
              <a:off x="11663" y="1407"/>
              <a:ext cx="2" cy="294"/>
            </a:xfrm>
            <a:custGeom>
              <a:avLst/>
              <a:gdLst>
                <a:gd name="T0" fmla="+- 0 1701 1407"/>
                <a:gd name="T1" fmla="*/ 1701 h 294"/>
                <a:gd name="T2" fmla="+- 0 1407 1407"/>
                <a:gd name="T3" fmla="*/ 1407 h 29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94">
                  <a:moveTo>
                    <a:pt x="0" y="29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1" name="Group 54"/>
          <p:cNvGrpSpPr>
            <a:grpSpLocks/>
          </p:cNvGrpSpPr>
          <p:nvPr/>
        </p:nvGrpSpPr>
        <p:grpSpPr bwMode="auto">
          <a:xfrm>
            <a:off x="7126639" y="3583668"/>
            <a:ext cx="1588" cy="420688"/>
            <a:chOff x="11663" y="2759"/>
            <a:chExt cx="2" cy="663"/>
          </a:xfrm>
        </p:grpSpPr>
        <p:sp>
          <p:nvSpPr>
            <p:cNvPr id="435" name="Freeform 55"/>
            <p:cNvSpPr>
              <a:spLocks/>
            </p:cNvSpPr>
            <p:nvPr/>
          </p:nvSpPr>
          <p:spPr bwMode="auto">
            <a:xfrm>
              <a:off x="11663" y="2759"/>
              <a:ext cx="2" cy="663"/>
            </a:xfrm>
            <a:custGeom>
              <a:avLst/>
              <a:gdLst>
                <a:gd name="T0" fmla="+- 0 3422 2759"/>
                <a:gd name="T1" fmla="*/ 3422 h 663"/>
                <a:gd name="T2" fmla="+- 0 2759 2759"/>
                <a:gd name="T3" fmla="*/ 2759 h 66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663">
                  <a:moveTo>
                    <a:pt x="0" y="663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2" name="Group 56"/>
          <p:cNvGrpSpPr>
            <a:grpSpLocks/>
          </p:cNvGrpSpPr>
          <p:nvPr/>
        </p:nvGrpSpPr>
        <p:grpSpPr bwMode="auto">
          <a:xfrm>
            <a:off x="7126639" y="4112306"/>
            <a:ext cx="1588" cy="527050"/>
            <a:chOff x="11663" y="3592"/>
            <a:chExt cx="2" cy="831"/>
          </a:xfrm>
        </p:grpSpPr>
        <p:sp>
          <p:nvSpPr>
            <p:cNvPr id="434" name="Freeform 57"/>
            <p:cNvSpPr>
              <a:spLocks/>
            </p:cNvSpPr>
            <p:nvPr/>
          </p:nvSpPr>
          <p:spPr bwMode="auto">
            <a:xfrm>
              <a:off x="11663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3" name="Group 58"/>
          <p:cNvGrpSpPr>
            <a:grpSpLocks/>
          </p:cNvGrpSpPr>
          <p:nvPr/>
        </p:nvGrpSpPr>
        <p:grpSpPr bwMode="auto">
          <a:xfrm>
            <a:off x="1591027" y="3053443"/>
            <a:ext cx="5343525" cy="1588"/>
            <a:chOff x="2945" y="1926"/>
            <a:chExt cx="8417" cy="2"/>
          </a:xfrm>
        </p:grpSpPr>
        <p:sp>
          <p:nvSpPr>
            <p:cNvPr id="433" name="Freeform 59"/>
            <p:cNvSpPr>
              <a:spLocks/>
            </p:cNvSpPr>
            <p:nvPr/>
          </p:nvSpPr>
          <p:spPr bwMode="auto">
            <a:xfrm>
              <a:off x="2945" y="1926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4" name="Group 60"/>
          <p:cNvGrpSpPr>
            <a:grpSpLocks/>
          </p:cNvGrpSpPr>
          <p:nvPr/>
        </p:nvGrpSpPr>
        <p:grpSpPr bwMode="auto">
          <a:xfrm>
            <a:off x="1591027" y="3231243"/>
            <a:ext cx="5343525" cy="0"/>
            <a:chOff x="2945" y="2204"/>
            <a:chExt cx="8417" cy="2"/>
          </a:xfrm>
        </p:grpSpPr>
        <p:sp>
          <p:nvSpPr>
            <p:cNvPr id="432" name="Freeform 61"/>
            <p:cNvSpPr>
              <a:spLocks/>
            </p:cNvSpPr>
            <p:nvPr/>
          </p:nvSpPr>
          <p:spPr bwMode="auto">
            <a:xfrm>
              <a:off x="2945" y="2204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5" name="Group 62"/>
          <p:cNvGrpSpPr>
            <a:grpSpLocks/>
          </p:cNvGrpSpPr>
          <p:nvPr/>
        </p:nvGrpSpPr>
        <p:grpSpPr bwMode="auto">
          <a:xfrm>
            <a:off x="1591027" y="3405868"/>
            <a:ext cx="5343525" cy="1588"/>
            <a:chOff x="2945" y="2481"/>
            <a:chExt cx="8417" cy="2"/>
          </a:xfrm>
        </p:grpSpPr>
        <p:sp>
          <p:nvSpPr>
            <p:cNvPr id="431" name="Freeform 63"/>
            <p:cNvSpPr>
              <a:spLocks/>
            </p:cNvSpPr>
            <p:nvPr/>
          </p:nvSpPr>
          <p:spPr bwMode="auto">
            <a:xfrm>
              <a:off x="2945" y="2481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6" name="Group 64"/>
          <p:cNvGrpSpPr>
            <a:grpSpLocks/>
          </p:cNvGrpSpPr>
          <p:nvPr/>
        </p:nvGrpSpPr>
        <p:grpSpPr bwMode="auto">
          <a:xfrm>
            <a:off x="1591027" y="3582081"/>
            <a:ext cx="5738812" cy="1587"/>
            <a:chOff x="2945" y="2758"/>
            <a:chExt cx="9039" cy="2"/>
          </a:xfrm>
        </p:grpSpPr>
        <p:sp>
          <p:nvSpPr>
            <p:cNvPr id="430" name="Freeform 65"/>
            <p:cNvSpPr>
              <a:spLocks/>
            </p:cNvSpPr>
            <p:nvPr/>
          </p:nvSpPr>
          <p:spPr bwMode="auto">
            <a:xfrm>
              <a:off x="2945" y="275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7" name="Group 66"/>
          <p:cNvGrpSpPr>
            <a:grpSpLocks/>
          </p:cNvGrpSpPr>
          <p:nvPr/>
        </p:nvGrpSpPr>
        <p:grpSpPr bwMode="auto">
          <a:xfrm>
            <a:off x="1591027" y="3758293"/>
            <a:ext cx="5738812" cy="1588"/>
            <a:chOff x="2945" y="3036"/>
            <a:chExt cx="9039" cy="2"/>
          </a:xfrm>
        </p:grpSpPr>
        <p:sp>
          <p:nvSpPr>
            <p:cNvPr id="429" name="Freeform 67"/>
            <p:cNvSpPr>
              <a:spLocks/>
            </p:cNvSpPr>
            <p:nvPr/>
          </p:nvSpPr>
          <p:spPr bwMode="auto">
            <a:xfrm>
              <a:off x="2945" y="3036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8" name="Group 68"/>
          <p:cNvGrpSpPr>
            <a:grpSpLocks/>
          </p:cNvGrpSpPr>
          <p:nvPr/>
        </p:nvGrpSpPr>
        <p:grpSpPr bwMode="auto">
          <a:xfrm>
            <a:off x="1591027" y="3934506"/>
            <a:ext cx="5738812" cy="1587"/>
            <a:chOff x="2945" y="3313"/>
            <a:chExt cx="9039" cy="2"/>
          </a:xfrm>
        </p:grpSpPr>
        <p:sp>
          <p:nvSpPr>
            <p:cNvPr id="428" name="Freeform 69"/>
            <p:cNvSpPr>
              <a:spLocks/>
            </p:cNvSpPr>
            <p:nvPr/>
          </p:nvSpPr>
          <p:spPr bwMode="auto">
            <a:xfrm>
              <a:off x="2945" y="331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9" name="Group 70"/>
          <p:cNvGrpSpPr>
            <a:grpSpLocks/>
          </p:cNvGrpSpPr>
          <p:nvPr/>
        </p:nvGrpSpPr>
        <p:grpSpPr bwMode="auto">
          <a:xfrm>
            <a:off x="1591027" y="4110718"/>
            <a:ext cx="5738812" cy="1588"/>
            <a:chOff x="2945" y="3591"/>
            <a:chExt cx="9039" cy="2"/>
          </a:xfrm>
        </p:grpSpPr>
        <p:sp>
          <p:nvSpPr>
            <p:cNvPr id="427" name="Freeform 71"/>
            <p:cNvSpPr>
              <a:spLocks/>
            </p:cNvSpPr>
            <p:nvPr/>
          </p:nvSpPr>
          <p:spPr bwMode="auto">
            <a:xfrm>
              <a:off x="2945" y="3591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0" name="Group 72"/>
          <p:cNvGrpSpPr>
            <a:grpSpLocks/>
          </p:cNvGrpSpPr>
          <p:nvPr/>
        </p:nvGrpSpPr>
        <p:grpSpPr bwMode="auto">
          <a:xfrm>
            <a:off x="1591027" y="4286931"/>
            <a:ext cx="5738812" cy="1587"/>
            <a:chOff x="2945" y="3868"/>
            <a:chExt cx="9039" cy="2"/>
          </a:xfrm>
        </p:grpSpPr>
        <p:sp>
          <p:nvSpPr>
            <p:cNvPr id="426" name="Freeform 73"/>
            <p:cNvSpPr>
              <a:spLocks/>
            </p:cNvSpPr>
            <p:nvPr/>
          </p:nvSpPr>
          <p:spPr bwMode="auto">
            <a:xfrm>
              <a:off x="2945" y="386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1" name="Group 74"/>
          <p:cNvGrpSpPr>
            <a:grpSpLocks/>
          </p:cNvGrpSpPr>
          <p:nvPr/>
        </p:nvGrpSpPr>
        <p:grpSpPr bwMode="auto">
          <a:xfrm>
            <a:off x="1591027" y="4463143"/>
            <a:ext cx="5738812" cy="0"/>
            <a:chOff x="2945" y="4145"/>
            <a:chExt cx="9039" cy="2"/>
          </a:xfrm>
        </p:grpSpPr>
        <p:sp>
          <p:nvSpPr>
            <p:cNvPr id="425" name="Freeform 75"/>
            <p:cNvSpPr>
              <a:spLocks/>
            </p:cNvSpPr>
            <p:nvPr/>
          </p:nvSpPr>
          <p:spPr bwMode="auto">
            <a:xfrm>
              <a:off x="2945" y="4145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2" name="Group 76"/>
          <p:cNvGrpSpPr>
            <a:grpSpLocks/>
          </p:cNvGrpSpPr>
          <p:nvPr/>
        </p:nvGrpSpPr>
        <p:grpSpPr bwMode="auto">
          <a:xfrm>
            <a:off x="1591027" y="4639356"/>
            <a:ext cx="5738812" cy="1587"/>
            <a:chOff x="2945" y="4423"/>
            <a:chExt cx="9039" cy="2"/>
          </a:xfrm>
        </p:grpSpPr>
        <p:sp>
          <p:nvSpPr>
            <p:cNvPr id="424" name="Freeform 77"/>
            <p:cNvSpPr>
              <a:spLocks/>
            </p:cNvSpPr>
            <p:nvPr/>
          </p:nvSpPr>
          <p:spPr bwMode="auto">
            <a:xfrm>
              <a:off x="2945" y="442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3" name="Group 78"/>
          <p:cNvGrpSpPr>
            <a:grpSpLocks/>
          </p:cNvGrpSpPr>
          <p:nvPr/>
        </p:nvGrpSpPr>
        <p:grpSpPr bwMode="auto">
          <a:xfrm>
            <a:off x="1586264" y="2874056"/>
            <a:ext cx="1588" cy="1765300"/>
            <a:chOff x="2938" y="1643"/>
            <a:chExt cx="2" cy="2780"/>
          </a:xfrm>
        </p:grpSpPr>
        <p:sp>
          <p:nvSpPr>
            <p:cNvPr id="423" name="Freeform 79"/>
            <p:cNvSpPr>
              <a:spLocks/>
            </p:cNvSpPr>
            <p:nvPr/>
          </p:nvSpPr>
          <p:spPr bwMode="auto">
            <a:xfrm>
              <a:off x="2938" y="1643"/>
              <a:ext cx="2" cy="2780"/>
            </a:xfrm>
            <a:custGeom>
              <a:avLst/>
              <a:gdLst>
                <a:gd name="T0" fmla="+- 0 4423 1643"/>
                <a:gd name="T1" fmla="*/ 4423 h 2780"/>
                <a:gd name="T2" fmla="+- 0 1643 1643"/>
                <a:gd name="T3" fmla="*/ 1643 h 278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80">
                  <a:moveTo>
                    <a:pt x="0" y="2780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4" name="Group 80"/>
          <p:cNvGrpSpPr>
            <a:grpSpLocks/>
          </p:cNvGrpSpPr>
          <p:nvPr/>
        </p:nvGrpSpPr>
        <p:grpSpPr bwMode="auto">
          <a:xfrm>
            <a:off x="2326039" y="2558143"/>
            <a:ext cx="1588" cy="2081213"/>
            <a:chOff x="4103" y="1146"/>
            <a:chExt cx="2" cy="3277"/>
          </a:xfrm>
        </p:grpSpPr>
        <p:sp>
          <p:nvSpPr>
            <p:cNvPr id="422" name="Freeform 81"/>
            <p:cNvSpPr>
              <a:spLocks/>
            </p:cNvSpPr>
            <p:nvPr/>
          </p:nvSpPr>
          <p:spPr bwMode="auto">
            <a:xfrm>
              <a:off x="410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5" name="Group 82"/>
          <p:cNvGrpSpPr>
            <a:grpSpLocks/>
          </p:cNvGrpSpPr>
          <p:nvPr/>
        </p:nvGrpSpPr>
        <p:grpSpPr bwMode="auto">
          <a:xfrm>
            <a:off x="3265839" y="2558143"/>
            <a:ext cx="1588" cy="2081213"/>
            <a:chOff x="5583" y="1146"/>
            <a:chExt cx="2" cy="3277"/>
          </a:xfrm>
        </p:grpSpPr>
        <p:sp>
          <p:nvSpPr>
            <p:cNvPr id="421" name="Freeform 83"/>
            <p:cNvSpPr>
              <a:spLocks/>
            </p:cNvSpPr>
            <p:nvPr/>
          </p:nvSpPr>
          <p:spPr bwMode="auto">
            <a:xfrm>
              <a:off x="55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6" name="Group 84"/>
          <p:cNvGrpSpPr>
            <a:grpSpLocks/>
          </p:cNvGrpSpPr>
          <p:nvPr/>
        </p:nvGrpSpPr>
        <p:grpSpPr bwMode="auto">
          <a:xfrm>
            <a:off x="7329839" y="2558143"/>
            <a:ext cx="1588" cy="352425"/>
            <a:chOff x="11984" y="1146"/>
            <a:chExt cx="2" cy="555"/>
          </a:xfrm>
        </p:grpSpPr>
        <p:sp>
          <p:nvSpPr>
            <p:cNvPr id="420" name="Freeform 85"/>
            <p:cNvSpPr>
              <a:spLocks/>
            </p:cNvSpPr>
            <p:nvPr/>
          </p:nvSpPr>
          <p:spPr bwMode="auto">
            <a:xfrm>
              <a:off x="11984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7" name="Group 86"/>
          <p:cNvGrpSpPr>
            <a:grpSpLocks/>
          </p:cNvGrpSpPr>
          <p:nvPr/>
        </p:nvGrpSpPr>
        <p:grpSpPr bwMode="auto">
          <a:xfrm>
            <a:off x="7329839" y="3583668"/>
            <a:ext cx="1588" cy="1055688"/>
            <a:chOff x="11984" y="2759"/>
            <a:chExt cx="2" cy="1665"/>
          </a:xfrm>
        </p:grpSpPr>
        <p:sp>
          <p:nvSpPr>
            <p:cNvPr id="419" name="Freeform 87"/>
            <p:cNvSpPr>
              <a:spLocks/>
            </p:cNvSpPr>
            <p:nvPr/>
          </p:nvSpPr>
          <p:spPr bwMode="auto">
            <a:xfrm>
              <a:off x="11984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8" name="Group 88"/>
          <p:cNvGrpSpPr>
            <a:grpSpLocks/>
          </p:cNvGrpSpPr>
          <p:nvPr/>
        </p:nvGrpSpPr>
        <p:grpSpPr bwMode="auto">
          <a:xfrm>
            <a:off x="7333014" y="2558143"/>
            <a:ext cx="1588" cy="352425"/>
            <a:chOff x="11989" y="1146"/>
            <a:chExt cx="2" cy="555"/>
          </a:xfrm>
        </p:grpSpPr>
        <p:sp>
          <p:nvSpPr>
            <p:cNvPr id="418" name="Freeform 89"/>
            <p:cNvSpPr>
              <a:spLocks/>
            </p:cNvSpPr>
            <p:nvPr/>
          </p:nvSpPr>
          <p:spPr bwMode="auto">
            <a:xfrm>
              <a:off x="11989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9" name="Group 90"/>
          <p:cNvGrpSpPr>
            <a:grpSpLocks/>
          </p:cNvGrpSpPr>
          <p:nvPr/>
        </p:nvGrpSpPr>
        <p:grpSpPr bwMode="auto">
          <a:xfrm>
            <a:off x="7333014" y="3583668"/>
            <a:ext cx="1588" cy="1055688"/>
            <a:chOff x="11989" y="2759"/>
            <a:chExt cx="2" cy="1665"/>
          </a:xfrm>
        </p:grpSpPr>
        <p:sp>
          <p:nvSpPr>
            <p:cNvPr id="417" name="Freeform 91"/>
            <p:cNvSpPr>
              <a:spLocks/>
            </p:cNvSpPr>
            <p:nvPr/>
          </p:nvSpPr>
          <p:spPr bwMode="auto">
            <a:xfrm>
              <a:off x="11989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0" name="Group 92"/>
          <p:cNvGrpSpPr>
            <a:grpSpLocks/>
          </p:cNvGrpSpPr>
          <p:nvPr/>
        </p:nvGrpSpPr>
        <p:grpSpPr bwMode="auto">
          <a:xfrm>
            <a:off x="1832327" y="2880406"/>
            <a:ext cx="0" cy="1758950"/>
            <a:chOff x="3325" y="1653"/>
            <a:chExt cx="2" cy="2770"/>
          </a:xfrm>
        </p:grpSpPr>
        <p:sp>
          <p:nvSpPr>
            <p:cNvPr id="416" name="Freeform 93"/>
            <p:cNvSpPr>
              <a:spLocks/>
            </p:cNvSpPr>
            <p:nvPr/>
          </p:nvSpPr>
          <p:spPr bwMode="auto">
            <a:xfrm>
              <a:off x="3325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1" name="Group 94"/>
          <p:cNvGrpSpPr>
            <a:grpSpLocks/>
          </p:cNvGrpSpPr>
          <p:nvPr/>
        </p:nvGrpSpPr>
        <p:grpSpPr bwMode="auto">
          <a:xfrm>
            <a:off x="2078389" y="2880406"/>
            <a:ext cx="1588" cy="1758950"/>
            <a:chOff x="3714" y="1653"/>
            <a:chExt cx="2" cy="2770"/>
          </a:xfrm>
        </p:grpSpPr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3714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2" name="Group 96"/>
          <p:cNvGrpSpPr>
            <a:grpSpLocks/>
          </p:cNvGrpSpPr>
          <p:nvPr/>
        </p:nvGrpSpPr>
        <p:grpSpPr bwMode="auto">
          <a:xfrm>
            <a:off x="2953102" y="2880406"/>
            <a:ext cx="0" cy="1758950"/>
            <a:chOff x="5090" y="1653"/>
            <a:chExt cx="2" cy="2770"/>
          </a:xfrm>
        </p:grpSpPr>
        <p:sp>
          <p:nvSpPr>
            <p:cNvPr id="414" name="Freeform 97"/>
            <p:cNvSpPr>
              <a:spLocks/>
            </p:cNvSpPr>
            <p:nvPr/>
          </p:nvSpPr>
          <p:spPr bwMode="auto">
            <a:xfrm>
              <a:off x="5090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3" name="Group 98"/>
          <p:cNvGrpSpPr>
            <a:grpSpLocks/>
          </p:cNvGrpSpPr>
          <p:nvPr/>
        </p:nvGrpSpPr>
        <p:grpSpPr bwMode="auto">
          <a:xfrm>
            <a:off x="2638777" y="3055031"/>
            <a:ext cx="1587" cy="1584325"/>
            <a:chOff x="4597" y="1927"/>
            <a:chExt cx="2" cy="2497"/>
          </a:xfrm>
        </p:grpSpPr>
        <p:sp>
          <p:nvSpPr>
            <p:cNvPr id="413" name="Freeform 99"/>
            <p:cNvSpPr>
              <a:spLocks/>
            </p:cNvSpPr>
            <p:nvPr/>
          </p:nvSpPr>
          <p:spPr bwMode="auto">
            <a:xfrm>
              <a:off x="4597" y="1927"/>
              <a:ext cx="2" cy="2497"/>
            </a:xfrm>
            <a:custGeom>
              <a:avLst/>
              <a:gdLst>
                <a:gd name="T0" fmla="+- 0 4423 1927"/>
                <a:gd name="T1" fmla="*/ 4423 h 2497"/>
                <a:gd name="T2" fmla="+- 0 1927 1927"/>
                <a:gd name="T3" fmla="*/ 1927 h 249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497">
                  <a:moveTo>
                    <a:pt x="0" y="249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4" name="Group 100"/>
          <p:cNvGrpSpPr>
            <a:grpSpLocks/>
          </p:cNvGrpSpPr>
          <p:nvPr/>
        </p:nvGrpSpPr>
        <p:grpSpPr bwMode="auto">
          <a:xfrm>
            <a:off x="1591027" y="2554968"/>
            <a:ext cx="5745162" cy="0"/>
            <a:chOff x="2945" y="1139"/>
            <a:chExt cx="9049" cy="2"/>
          </a:xfrm>
        </p:grpSpPr>
        <p:sp>
          <p:nvSpPr>
            <p:cNvPr id="412" name="Freeform 101"/>
            <p:cNvSpPr>
              <a:spLocks/>
            </p:cNvSpPr>
            <p:nvPr/>
          </p:nvSpPr>
          <p:spPr bwMode="auto">
            <a:xfrm>
              <a:off x="2945" y="1139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108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5" name="Group 102"/>
          <p:cNvGrpSpPr>
            <a:grpSpLocks/>
          </p:cNvGrpSpPr>
          <p:nvPr/>
        </p:nvGrpSpPr>
        <p:grpSpPr bwMode="auto">
          <a:xfrm>
            <a:off x="5683602" y="2715306"/>
            <a:ext cx="1646237" cy="1587"/>
            <a:chOff x="9392" y="1392"/>
            <a:chExt cx="2591" cy="2"/>
          </a:xfrm>
        </p:grpSpPr>
        <p:sp>
          <p:nvSpPr>
            <p:cNvPr id="411" name="Freeform 103"/>
            <p:cNvSpPr>
              <a:spLocks/>
            </p:cNvSpPr>
            <p:nvPr/>
          </p:nvSpPr>
          <p:spPr bwMode="auto">
            <a:xfrm>
              <a:off x="9392" y="1392"/>
              <a:ext cx="2591" cy="2"/>
            </a:xfrm>
            <a:custGeom>
              <a:avLst/>
              <a:gdLst>
                <a:gd name="T0" fmla="+- 0 9392 9392"/>
                <a:gd name="T1" fmla="*/ T0 w 2591"/>
                <a:gd name="T2" fmla="+- 0 11984 9392"/>
                <a:gd name="T3" fmla="*/ T2 w 259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591">
                  <a:moveTo>
                    <a:pt x="0" y="0"/>
                  </a:moveTo>
                  <a:lnTo>
                    <a:pt x="2592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6" name="Group 104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10" name="Freeform 105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7" name="Group 106"/>
          <p:cNvGrpSpPr>
            <a:grpSpLocks/>
          </p:cNvGrpSpPr>
          <p:nvPr/>
        </p:nvGrpSpPr>
        <p:grpSpPr bwMode="auto">
          <a:xfrm>
            <a:off x="6617052" y="4004356"/>
            <a:ext cx="720725" cy="107950"/>
            <a:chOff x="10861" y="3422"/>
            <a:chExt cx="1134" cy="171"/>
          </a:xfrm>
        </p:grpSpPr>
        <p:sp>
          <p:nvSpPr>
            <p:cNvPr id="409" name="Freeform 107"/>
            <p:cNvSpPr>
              <a:spLocks/>
            </p:cNvSpPr>
            <p:nvPr/>
          </p:nvSpPr>
          <p:spPr bwMode="auto">
            <a:xfrm>
              <a:off x="10861" y="3422"/>
              <a:ext cx="1134" cy="171"/>
            </a:xfrm>
            <a:custGeom>
              <a:avLst/>
              <a:gdLst>
                <a:gd name="T0" fmla="+- 0 10861 10861"/>
                <a:gd name="T1" fmla="*/ T0 w 1134"/>
                <a:gd name="T2" fmla="+- 0 3422 3422"/>
                <a:gd name="T3" fmla="*/ 3422 h 171"/>
                <a:gd name="T4" fmla="+- 0 11995 10861"/>
                <a:gd name="T5" fmla="*/ T4 w 1134"/>
                <a:gd name="T6" fmla="+- 0 3422 3422"/>
                <a:gd name="T7" fmla="*/ 3422 h 171"/>
                <a:gd name="T8" fmla="+- 0 11995 10861"/>
                <a:gd name="T9" fmla="*/ T8 w 1134"/>
                <a:gd name="T10" fmla="+- 0 3592 3422"/>
                <a:gd name="T11" fmla="*/ 3592 h 171"/>
                <a:gd name="T12" fmla="+- 0 10861 10861"/>
                <a:gd name="T13" fmla="*/ T12 w 1134"/>
                <a:gd name="T14" fmla="+- 0 3592 3422"/>
                <a:gd name="T15" fmla="*/ 3592 h 171"/>
                <a:gd name="T16" fmla="+- 0 10861 10861"/>
                <a:gd name="T17" fmla="*/ T16 w 1134"/>
                <a:gd name="T18" fmla="+- 0 3422 3422"/>
                <a:gd name="T19" fmla="*/ 3422 h 17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34" h="171">
                  <a:moveTo>
                    <a:pt x="0" y="0"/>
                  </a:moveTo>
                  <a:lnTo>
                    <a:pt x="1134" y="0"/>
                  </a:lnTo>
                  <a:lnTo>
                    <a:pt x="1134" y="170"/>
                  </a:lnTo>
                  <a:lnTo>
                    <a:pt x="0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8" name="Group 108"/>
          <p:cNvGrpSpPr>
            <a:grpSpLocks/>
          </p:cNvGrpSpPr>
          <p:nvPr/>
        </p:nvGrpSpPr>
        <p:grpSpPr bwMode="auto">
          <a:xfrm>
            <a:off x="6161439" y="3831318"/>
            <a:ext cx="298450" cy="119063"/>
            <a:chOff x="10144" y="3151"/>
            <a:chExt cx="470" cy="186"/>
          </a:xfrm>
        </p:grpSpPr>
        <p:sp>
          <p:nvSpPr>
            <p:cNvPr id="408" name="Freeform 109"/>
            <p:cNvSpPr>
              <a:spLocks/>
            </p:cNvSpPr>
            <p:nvPr/>
          </p:nvSpPr>
          <p:spPr bwMode="auto">
            <a:xfrm>
              <a:off x="10144" y="3151"/>
              <a:ext cx="470" cy="186"/>
            </a:xfrm>
            <a:custGeom>
              <a:avLst/>
              <a:gdLst>
                <a:gd name="T0" fmla="+- 0 10144 10144"/>
                <a:gd name="T1" fmla="*/ T0 w 470"/>
                <a:gd name="T2" fmla="+- 0 3151 3151"/>
                <a:gd name="T3" fmla="*/ 3151 h 186"/>
                <a:gd name="T4" fmla="+- 0 10614 10144"/>
                <a:gd name="T5" fmla="*/ T4 w 470"/>
                <a:gd name="T6" fmla="+- 0 3151 3151"/>
                <a:gd name="T7" fmla="*/ 3151 h 186"/>
                <a:gd name="T8" fmla="+- 0 10614 10144"/>
                <a:gd name="T9" fmla="*/ T8 w 470"/>
                <a:gd name="T10" fmla="+- 0 3336 3151"/>
                <a:gd name="T11" fmla="*/ 3336 h 186"/>
                <a:gd name="T12" fmla="+- 0 10144 10144"/>
                <a:gd name="T13" fmla="*/ T12 w 470"/>
                <a:gd name="T14" fmla="+- 0 3336 3151"/>
                <a:gd name="T15" fmla="*/ 3336 h 186"/>
                <a:gd name="T16" fmla="+- 0 10144 10144"/>
                <a:gd name="T17" fmla="*/ T16 w 470"/>
                <a:gd name="T18" fmla="+- 0 3151 3151"/>
                <a:gd name="T19" fmla="*/ 3151 h 18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70" h="186">
                  <a:moveTo>
                    <a:pt x="0" y="0"/>
                  </a:moveTo>
                  <a:lnTo>
                    <a:pt x="470" y="0"/>
                  </a:lnTo>
                  <a:lnTo>
                    <a:pt x="470" y="185"/>
                  </a:lnTo>
                  <a:lnTo>
                    <a:pt x="0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9" name="Group 110"/>
          <p:cNvGrpSpPr>
            <a:grpSpLocks/>
          </p:cNvGrpSpPr>
          <p:nvPr/>
        </p:nvGrpSpPr>
        <p:grpSpPr bwMode="auto">
          <a:xfrm>
            <a:off x="6459889" y="3891643"/>
            <a:ext cx="107950" cy="166688"/>
            <a:chOff x="10614" y="3244"/>
            <a:chExt cx="169" cy="264"/>
          </a:xfrm>
        </p:grpSpPr>
        <p:sp>
          <p:nvSpPr>
            <p:cNvPr id="407" name="Freeform 111"/>
            <p:cNvSpPr>
              <a:spLocks/>
            </p:cNvSpPr>
            <p:nvPr/>
          </p:nvSpPr>
          <p:spPr bwMode="auto">
            <a:xfrm>
              <a:off x="10614" y="3244"/>
              <a:ext cx="169" cy="264"/>
            </a:xfrm>
            <a:custGeom>
              <a:avLst/>
              <a:gdLst>
                <a:gd name="T0" fmla="+- 0 10614 10614"/>
                <a:gd name="T1" fmla="*/ T0 w 169"/>
                <a:gd name="T2" fmla="+- 0 3244 3244"/>
                <a:gd name="T3" fmla="*/ 3244 h 264"/>
                <a:gd name="T4" fmla="+- 0 10734 10614"/>
                <a:gd name="T5" fmla="*/ T4 w 169"/>
                <a:gd name="T6" fmla="+- 0 3244 3244"/>
                <a:gd name="T7" fmla="*/ 3244 h 264"/>
                <a:gd name="T8" fmla="+- 0 10734 10614"/>
                <a:gd name="T9" fmla="*/ T8 w 169"/>
                <a:gd name="T10" fmla="+- 0 3507 3244"/>
                <a:gd name="T11" fmla="*/ 3507 h 264"/>
                <a:gd name="T12" fmla="+- 0 10783 10614"/>
                <a:gd name="T13" fmla="*/ T12 w 169"/>
                <a:gd name="T14" fmla="+- 0 3507 3244"/>
                <a:gd name="T15" fmla="*/ 3507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9" h="264">
                  <a:moveTo>
                    <a:pt x="0" y="0"/>
                  </a:moveTo>
                  <a:lnTo>
                    <a:pt x="120" y="0"/>
                  </a:lnTo>
                  <a:lnTo>
                    <a:pt x="120" y="263"/>
                  </a:lnTo>
                  <a:lnTo>
                    <a:pt x="169" y="263"/>
                  </a:lnTo>
                </a:path>
              </a:pathLst>
            </a:custGeom>
            <a:noFill/>
            <a:ln w="199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0" name="Group 112"/>
          <p:cNvGrpSpPr>
            <a:grpSpLocks/>
          </p:cNvGrpSpPr>
          <p:nvPr/>
        </p:nvGrpSpPr>
        <p:grpSpPr bwMode="auto">
          <a:xfrm>
            <a:off x="6556727" y="4028168"/>
            <a:ext cx="60325" cy="60325"/>
            <a:chOff x="10767" y="3460"/>
            <a:chExt cx="94" cy="94"/>
          </a:xfrm>
        </p:grpSpPr>
        <p:sp>
          <p:nvSpPr>
            <p:cNvPr id="405" name="Freeform 113"/>
            <p:cNvSpPr>
              <a:spLocks/>
            </p:cNvSpPr>
            <p:nvPr/>
          </p:nvSpPr>
          <p:spPr bwMode="auto">
            <a:xfrm>
              <a:off x="10767" y="3460"/>
              <a:ext cx="94" cy="94"/>
            </a:xfrm>
            <a:custGeom>
              <a:avLst/>
              <a:gdLst>
                <a:gd name="T0" fmla="+- 0 10767 10767"/>
                <a:gd name="T1" fmla="*/ T0 w 94"/>
                <a:gd name="T2" fmla="+- 0 3554 3460"/>
                <a:gd name="T3" fmla="*/ 3554 h 94"/>
                <a:gd name="T4" fmla="+- 0 10767 10767"/>
                <a:gd name="T5" fmla="*/ T4 w 94"/>
                <a:gd name="T6" fmla="+- 0 3460 3460"/>
                <a:gd name="T7" fmla="*/ 3460 h 94"/>
                <a:gd name="T8" fmla="+- 0 10861 10767"/>
                <a:gd name="T9" fmla="*/ T8 w 94"/>
                <a:gd name="T10" fmla="+- 0 3507 3460"/>
                <a:gd name="T11" fmla="*/ 3507 h 94"/>
                <a:gd name="T12" fmla="+- 0 10767 10767"/>
                <a:gd name="T13" fmla="*/ T12 w 94"/>
                <a:gd name="T14" fmla="+- 0 3554 3460"/>
                <a:gd name="T15" fmla="*/ 3554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4"/>
                  </a:moveTo>
                  <a:lnTo>
                    <a:pt x="0" y="0"/>
                  </a:lnTo>
                  <a:lnTo>
                    <a:pt x="94" y="47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406" name="Picture 1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0" y="2582"/>
              <a:ext cx="485" cy="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1" name="Group 115"/>
          <p:cNvGrpSpPr>
            <a:grpSpLocks/>
          </p:cNvGrpSpPr>
          <p:nvPr/>
        </p:nvGrpSpPr>
        <p:grpSpPr bwMode="auto">
          <a:xfrm>
            <a:off x="5728052" y="3470956"/>
            <a:ext cx="307975" cy="100012"/>
            <a:chOff x="9460" y="2582"/>
            <a:chExt cx="485" cy="157"/>
          </a:xfrm>
        </p:grpSpPr>
        <p:sp>
          <p:nvSpPr>
            <p:cNvPr id="404" name="Freeform 116"/>
            <p:cNvSpPr>
              <a:spLocks/>
            </p:cNvSpPr>
            <p:nvPr/>
          </p:nvSpPr>
          <p:spPr bwMode="auto">
            <a:xfrm>
              <a:off x="9460" y="2582"/>
              <a:ext cx="485" cy="157"/>
            </a:xfrm>
            <a:custGeom>
              <a:avLst/>
              <a:gdLst>
                <a:gd name="T0" fmla="+- 0 9460 9460"/>
                <a:gd name="T1" fmla="*/ T0 w 485"/>
                <a:gd name="T2" fmla="+- 0 2739 2582"/>
                <a:gd name="T3" fmla="*/ 2739 h 157"/>
                <a:gd name="T4" fmla="+- 0 9945 9460"/>
                <a:gd name="T5" fmla="*/ T4 w 485"/>
                <a:gd name="T6" fmla="+- 0 2739 2582"/>
                <a:gd name="T7" fmla="*/ 2739 h 157"/>
                <a:gd name="T8" fmla="+- 0 9945 9460"/>
                <a:gd name="T9" fmla="*/ T8 w 485"/>
                <a:gd name="T10" fmla="+- 0 2582 2582"/>
                <a:gd name="T11" fmla="*/ 2582 h 157"/>
                <a:gd name="T12" fmla="+- 0 9460 9460"/>
                <a:gd name="T13" fmla="*/ T12 w 485"/>
                <a:gd name="T14" fmla="+- 0 2582 2582"/>
                <a:gd name="T15" fmla="*/ 2582 h 157"/>
                <a:gd name="T16" fmla="+- 0 9460 9460"/>
                <a:gd name="T17" fmla="*/ T16 w 485"/>
                <a:gd name="T18" fmla="+- 0 2739 2582"/>
                <a:gd name="T19" fmla="*/ 2739 h 15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5" h="157">
                  <a:moveTo>
                    <a:pt x="0" y="157"/>
                  </a:moveTo>
                  <a:lnTo>
                    <a:pt x="485" y="157"/>
                  </a:lnTo>
                  <a:lnTo>
                    <a:pt x="485" y="0"/>
                  </a:lnTo>
                  <a:lnTo>
                    <a:pt x="0" y="0"/>
                  </a:lnTo>
                  <a:lnTo>
                    <a:pt x="0" y="157"/>
                  </a:lnTo>
                  <a:close/>
                </a:path>
              </a:pathLst>
            </a:custGeom>
            <a:noFill/>
            <a:ln w="498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2" name="Group 117"/>
          <p:cNvGrpSpPr>
            <a:grpSpLocks/>
          </p:cNvGrpSpPr>
          <p:nvPr/>
        </p:nvGrpSpPr>
        <p:grpSpPr bwMode="auto">
          <a:xfrm>
            <a:off x="6036027" y="3520168"/>
            <a:ext cx="76200" cy="371475"/>
            <a:chOff x="9945" y="2660"/>
            <a:chExt cx="121" cy="584"/>
          </a:xfrm>
        </p:grpSpPr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9945" y="2660"/>
              <a:ext cx="121" cy="584"/>
            </a:xfrm>
            <a:custGeom>
              <a:avLst/>
              <a:gdLst>
                <a:gd name="T0" fmla="+- 0 9945 9945"/>
                <a:gd name="T1" fmla="*/ T0 w 121"/>
                <a:gd name="T2" fmla="+- 0 2660 2660"/>
                <a:gd name="T3" fmla="*/ 2660 h 584"/>
                <a:gd name="T4" fmla="+- 0 10040 9945"/>
                <a:gd name="T5" fmla="*/ T4 w 121"/>
                <a:gd name="T6" fmla="+- 0 2660 2660"/>
                <a:gd name="T7" fmla="*/ 2660 h 584"/>
                <a:gd name="T8" fmla="+- 0 10040 9945"/>
                <a:gd name="T9" fmla="*/ T8 w 121"/>
                <a:gd name="T10" fmla="+- 0 3244 2660"/>
                <a:gd name="T11" fmla="*/ 3244 h 584"/>
                <a:gd name="T12" fmla="+- 0 10066 9945"/>
                <a:gd name="T13" fmla="*/ T12 w 121"/>
                <a:gd name="T14" fmla="+- 0 3244 2660"/>
                <a:gd name="T15" fmla="*/ 3244 h 5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21" h="584">
                  <a:moveTo>
                    <a:pt x="0" y="0"/>
                  </a:moveTo>
                  <a:lnTo>
                    <a:pt x="95" y="0"/>
                  </a:lnTo>
                  <a:lnTo>
                    <a:pt x="95" y="584"/>
                  </a:lnTo>
                  <a:lnTo>
                    <a:pt x="121" y="584"/>
                  </a:lnTo>
                </a:path>
              </a:pathLst>
            </a:custGeom>
            <a:noFill/>
            <a:ln w="1993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3" name="Group 119"/>
          <p:cNvGrpSpPr>
            <a:grpSpLocks/>
          </p:cNvGrpSpPr>
          <p:nvPr/>
        </p:nvGrpSpPr>
        <p:grpSpPr bwMode="auto">
          <a:xfrm>
            <a:off x="6102702" y="3859893"/>
            <a:ext cx="58737" cy="60325"/>
            <a:chOff x="10050" y="3196"/>
            <a:chExt cx="94" cy="94"/>
          </a:xfrm>
        </p:grpSpPr>
        <p:sp>
          <p:nvSpPr>
            <p:cNvPr id="402" name="Freeform 120"/>
            <p:cNvSpPr>
              <a:spLocks/>
            </p:cNvSpPr>
            <p:nvPr/>
          </p:nvSpPr>
          <p:spPr bwMode="auto">
            <a:xfrm>
              <a:off x="10050" y="3196"/>
              <a:ext cx="94" cy="94"/>
            </a:xfrm>
            <a:custGeom>
              <a:avLst/>
              <a:gdLst>
                <a:gd name="T0" fmla="+- 0 10050 10050"/>
                <a:gd name="T1" fmla="*/ T0 w 94"/>
                <a:gd name="T2" fmla="+- 0 3291 3196"/>
                <a:gd name="T3" fmla="*/ 3291 h 94"/>
                <a:gd name="T4" fmla="+- 0 10050 10050"/>
                <a:gd name="T5" fmla="*/ T4 w 94"/>
                <a:gd name="T6" fmla="+- 0 3196 3196"/>
                <a:gd name="T7" fmla="*/ 3196 h 94"/>
                <a:gd name="T8" fmla="+- 0 10144 10050"/>
                <a:gd name="T9" fmla="*/ T8 w 94"/>
                <a:gd name="T10" fmla="+- 0 3244 3196"/>
                <a:gd name="T11" fmla="*/ 3244 h 94"/>
                <a:gd name="T12" fmla="+- 0 10050 10050"/>
                <a:gd name="T13" fmla="*/ T12 w 94"/>
                <a:gd name="T14" fmla="+- 0 3291 3196"/>
                <a:gd name="T15" fmla="*/ 3291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5"/>
                  </a:moveTo>
                  <a:lnTo>
                    <a:pt x="0" y="0"/>
                  </a:lnTo>
                  <a:lnTo>
                    <a:pt x="94" y="48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4" name="Group 121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1" name="Freeform 122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718 10511"/>
                <a:gd name="T1" fmla="*/ T0 w 207"/>
                <a:gd name="T2" fmla="+- 0 3862 3457"/>
                <a:gd name="T3" fmla="*/ 3862 h 405"/>
                <a:gd name="T4" fmla="+- 0 10511 10511"/>
                <a:gd name="T5" fmla="*/ T4 w 207"/>
                <a:gd name="T6" fmla="+- 0 3862 3457"/>
                <a:gd name="T7" fmla="*/ 3862 h 405"/>
                <a:gd name="T8" fmla="+- 0 10614 10511"/>
                <a:gd name="T9" fmla="*/ T8 w 207"/>
                <a:gd name="T10" fmla="+- 0 3457 3457"/>
                <a:gd name="T11" fmla="*/ 3457 h 405"/>
                <a:gd name="T12" fmla="+- 0 10718 10511"/>
                <a:gd name="T13" fmla="*/ T12 w 207"/>
                <a:gd name="T14" fmla="+- 0 3862 3457"/>
                <a:gd name="T15" fmla="*/ 3862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207" y="405"/>
                  </a:moveTo>
                  <a:lnTo>
                    <a:pt x="0" y="405"/>
                  </a:lnTo>
                  <a:lnTo>
                    <a:pt x="103" y="0"/>
                  </a:lnTo>
                  <a:lnTo>
                    <a:pt x="207" y="4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5" name="Group 123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0" name="Freeform 124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614 10511"/>
                <a:gd name="T1" fmla="*/ T0 w 207"/>
                <a:gd name="T2" fmla="+- 0 3457 3457"/>
                <a:gd name="T3" fmla="*/ 3457 h 405"/>
                <a:gd name="T4" fmla="+- 0 10511 10511"/>
                <a:gd name="T5" fmla="*/ T4 w 207"/>
                <a:gd name="T6" fmla="+- 0 3862 3457"/>
                <a:gd name="T7" fmla="*/ 3862 h 405"/>
                <a:gd name="T8" fmla="+- 0 10718 10511"/>
                <a:gd name="T9" fmla="*/ T8 w 207"/>
                <a:gd name="T10" fmla="+- 0 3862 3457"/>
                <a:gd name="T11" fmla="*/ 3862 h 405"/>
                <a:gd name="T12" fmla="+- 0 10614 10511"/>
                <a:gd name="T13" fmla="*/ T12 w 207"/>
                <a:gd name="T14" fmla="+- 0 3457 3457"/>
                <a:gd name="T15" fmla="*/ 3457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103" y="0"/>
                  </a:moveTo>
                  <a:lnTo>
                    <a:pt x="0" y="405"/>
                  </a:lnTo>
                  <a:lnTo>
                    <a:pt x="207" y="40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498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6" name="Group 125"/>
          <p:cNvGrpSpPr>
            <a:grpSpLocks/>
          </p:cNvGrpSpPr>
          <p:nvPr/>
        </p:nvGrpSpPr>
        <p:grpSpPr bwMode="auto">
          <a:xfrm flipV="1">
            <a:off x="3969279" y="4206721"/>
            <a:ext cx="1280451" cy="311455"/>
            <a:chOff x="6740" y="3456"/>
            <a:chExt cx="1548" cy="240"/>
          </a:xfrm>
        </p:grpSpPr>
        <p:sp>
          <p:nvSpPr>
            <p:cNvPr id="399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7" name="Group 127"/>
          <p:cNvGrpSpPr>
            <a:grpSpLocks/>
          </p:cNvGrpSpPr>
          <p:nvPr/>
        </p:nvGrpSpPr>
        <p:grpSpPr bwMode="auto">
          <a:xfrm>
            <a:off x="3930410" y="4153321"/>
            <a:ext cx="76200" cy="74612"/>
            <a:chOff x="6681" y="3908"/>
            <a:chExt cx="119" cy="118"/>
          </a:xfrm>
        </p:grpSpPr>
        <p:sp>
          <p:nvSpPr>
            <p:cNvPr id="398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06" name="テキスト ボックス 3405"/>
          <p:cNvSpPr txBox="1"/>
          <p:nvPr/>
        </p:nvSpPr>
        <p:spPr>
          <a:xfrm>
            <a:off x="1608582" y="2754711"/>
            <a:ext cx="73221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中分類 　小分類</a:t>
            </a:r>
            <a:endParaRPr kumimoji="1" lang="ja-JP" altLang="en-US" sz="500" dirty="0"/>
          </a:p>
        </p:txBody>
      </p:sp>
      <p:sp>
        <p:nvSpPr>
          <p:cNvPr id="463" name="テキスト ボックス 462"/>
          <p:cNvSpPr txBox="1"/>
          <p:nvPr/>
        </p:nvSpPr>
        <p:spPr>
          <a:xfrm>
            <a:off x="2400137" y="2757922"/>
            <a:ext cx="845064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   中分類      　小分類</a:t>
            </a:r>
            <a:endParaRPr kumimoji="1" lang="ja-JP" altLang="en-US" sz="500" dirty="0"/>
          </a:p>
        </p:txBody>
      </p:sp>
      <p:sp>
        <p:nvSpPr>
          <p:cNvPr id="464" name="テキスト ボックス 463"/>
          <p:cNvSpPr txBox="1"/>
          <p:nvPr/>
        </p:nvSpPr>
        <p:spPr>
          <a:xfrm>
            <a:off x="1856316" y="2602222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作業ＩＤ</a:t>
            </a:r>
            <a:endParaRPr kumimoji="1" lang="ja-JP" altLang="en-US" sz="500" dirty="0"/>
          </a:p>
        </p:txBody>
      </p:sp>
      <p:sp>
        <p:nvSpPr>
          <p:cNvPr id="465" name="テキスト ボックス 464"/>
          <p:cNvSpPr txBox="1"/>
          <p:nvPr/>
        </p:nvSpPr>
        <p:spPr>
          <a:xfrm>
            <a:off x="2645471" y="2599778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作業</a:t>
            </a:r>
            <a:r>
              <a:rPr lang="ja-JP" altLang="en-US" sz="500" dirty="0" smtClean="0"/>
              <a:t>項目</a:t>
            </a:r>
            <a:endParaRPr kumimoji="1" lang="ja-JP" altLang="en-US" sz="500" dirty="0"/>
          </a:p>
        </p:txBody>
      </p:sp>
      <p:sp>
        <p:nvSpPr>
          <p:cNvPr id="466" name="テキスト ボックス 465"/>
          <p:cNvSpPr txBox="1"/>
          <p:nvPr/>
        </p:nvSpPr>
        <p:spPr>
          <a:xfrm>
            <a:off x="3556048" y="2692709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作業</a:t>
            </a:r>
            <a:r>
              <a:rPr lang="ja-JP" altLang="en-US" sz="500" dirty="0" smtClean="0"/>
              <a:t>内容</a:t>
            </a:r>
            <a:endParaRPr kumimoji="1" lang="ja-JP" altLang="en-US" sz="500" dirty="0"/>
          </a:p>
        </p:txBody>
      </p:sp>
      <p:sp>
        <p:nvSpPr>
          <p:cNvPr id="467" name="テキスト ボックス 466"/>
          <p:cNvSpPr txBox="1"/>
          <p:nvPr/>
        </p:nvSpPr>
        <p:spPr>
          <a:xfrm>
            <a:off x="4198026" y="2697107"/>
            <a:ext cx="213093" cy="78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担当</a:t>
            </a:r>
            <a:endParaRPr kumimoji="1" lang="ja-JP" altLang="en-US" sz="500" dirty="0"/>
          </a:p>
        </p:txBody>
      </p:sp>
      <p:sp>
        <p:nvSpPr>
          <p:cNvPr id="468" name="テキスト ボックス 467"/>
          <p:cNvSpPr txBox="1"/>
          <p:nvPr/>
        </p:nvSpPr>
        <p:spPr>
          <a:xfrm>
            <a:off x="4552372" y="2699361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開始日</a:t>
            </a:r>
            <a:endParaRPr kumimoji="1" lang="ja-JP" altLang="en-US" sz="500" dirty="0"/>
          </a:p>
        </p:txBody>
      </p:sp>
      <p:sp>
        <p:nvSpPr>
          <p:cNvPr id="469" name="テキスト ボックス 468"/>
          <p:cNvSpPr txBox="1"/>
          <p:nvPr/>
        </p:nvSpPr>
        <p:spPr>
          <a:xfrm>
            <a:off x="4991591" y="2701257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終了</a:t>
            </a:r>
            <a:r>
              <a:rPr lang="ja-JP" altLang="en-US" sz="500" dirty="0" smtClean="0"/>
              <a:t>日</a:t>
            </a:r>
            <a:endParaRPr kumimoji="1" lang="ja-JP" altLang="en-US" sz="500" dirty="0"/>
          </a:p>
        </p:txBody>
      </p:sp>
      <p:sp>
        <p:nvSpPr>
          <p:cNvPr id="470" name="テキスト ボックス 469"/>
          <p:cNvSpPr txBox="1"/>
          <p:nvPr/>
        </p:nvSpPr>
        <p:spPr>
          <a:xfrm>
            <a:off x="5358671" y="2696961"/>
            <a:ext cx="26301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作成資料</a:t>
            </a:r>
            <a:endParaRPr kumimoji="1" lang="ja-JP" altLang="en-US" sz="500" dirty="0"/>
          </a:p>
        </p:txBody>
      </p:sp>
      <p:sp>
        <p:nvSpPr>
          <p:cNvPr id="471" name="テキスト ボックス 470"/>
          <p:cNvSpPr txBox="1"/>
          <p:nvPr/>
        </p:nvSpPr>
        <p:spPr>
          <a:xfrm>
            <a:off x="5861807" y="2599347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平成○○年○月</a:t>
            </a:r>
            <a:endParaRPr kumimoji="1" lang="ja-JP" altLang="en-US" sz="500" dirty="0"/>
          </a:p>
        </p:txBody>
      </p:sp>
      <p:sp>
        <p:nvSpPr>
          <p:cNvPr id="472" name="テキスト ボックス 471"/>
          <p:cNvSpPr txBox="1"/>
          <p:nvPr/>
        </p:nvSpPr>
        <p:spPr>
          <a:xfrm>
            <a:off x="6860020" y="2596666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○月</a:t>
            </a:r>
            <a:endParaRPr kumimoji="1" lang="ja-JP" altLang="en-US" sz="500" dirty="0"/>
          </a:p>
        </p:txBody>
      </p:sp>
      <p:sp>
        <p:nvSpPr>
          <p:cNvPr id="473" name="テキスト ボックス 472"/>
          <p:cNvSpPr txBox="1"/>
          <p:nvPr/>
        </p:nvSpPr>
        <p:spPr>
          <a:xfrm>
            <a:off x="1645094" y="2934054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100</a:t>
            </a:r>
            <a:endParaRPr kumimoji="1" lang="ja-JP" altLang="en-US" sz="500" dirty="0"/>
          </a:p>
        </p:txBody>
      </p:sp>
      <p:sp>
        <p:nvSpPr>
          <p:cNvPr id="474" name="テキスト ボックス 473"/>
          <p:cNvSpPr txBox="1"/>
          <p:nvPr/>
        </p:nvSpPr>
        <p:spPr>
          <a:xfrm>
            <a:off x="1635454" y="363573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120</a:t>
            </a:r>
            <a:endParaRPr kumimoji="1" lang="ja-JP" altLang="en-US" sz="500" dirty="0"/>
          </a:p>
        </p:txBody>
      </p:sp>
      <p:sp>
        <p:nvSpPr>
          <p:cNvPr id="475" name="テキスト ボックス 474"/>
          <p:cNvSpPr txBox="1"/>
          <p:nvPr/>
        </p:nvSpPr>
        <p:spPr>
          <a:xfrm>
            <a:off x="1632302" y="416322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130</a:t>
            </a:r>
            <a:endParaRPr kumimoji="1" lang="ja-JP" altLang="en-US" sz="500" dirty="0"/>
          </a:p>
        </p:txBody>
      </p:sp>
      <p:sp>
        <p:nvSpPr>
          <p:cNvPr id="476" name="テキスト ボックス 475"/>
          <p:cNvSpPr txBox="1"/>
          <p:nvPr/>
        </p:nvSpPr>
        <p:spPr>
          <a:xfrm>
            <a:off x="1889875" y="3112652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111</a:t>
            </a:r>
            <a:endParaRPr kumimoji="1" lang="ja-JP" altLang="en-US" sz="500" dirty="0"/>
          </a:p>
        </p:txBody>
      </p:sp>
      <p:sp>
        <p:nvSpPr>
          <p:cNvPr id="477" name="テキスト ボックス 476"/>
          <p:cNvSpPr txBox="1"/>
          <p:nvPr/>
        </p:nvSpPr>
        <p:spPr>
          <a:xfrm>
            <a:off x="2155521" y="3295959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8" name="テキスト ボックス 477"/>
          <p:cNvSpPr txBox="1"/>
          <p:nvPr/>
        </p:nvSpPr>
        <p:spPr>
          <a:xfrm>
            <a:off x="2153795" y="345950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9" name="テキスト ボックス 478"/>
          <p:cNvSpPr txBox="1"/>
          <p:nvPr/>
        </p:nvSpPr>
        <p:spPr>
          <a:xfrm>
            <a:off x="2388776" y="2936559"/>
            <a:ext cx="48336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●●●●●●●</a:t>
            </a:r>
            <a:endParaRPr kumimoji="1" lang="ja-JP" altLang="en-US" sz="500" dirty="0"/>
          </a:p>
        </p:txBody>
      </p:sp>
      <p:sp>
        <p:nvSpPr>
          <p:cNvPr id="480" name="テキスト ボックス 479"/>
          <p:cNvSpPr txBox="1"/>
          <p:nvPr/>
        </p:nvSpPr>
        <p:spPr>
          <a:xfrm>
            <a:off x="2697024" y="310767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XXXX</a:t>
            </a:r>
            <a:endParaRPr kumimoji="1" lang="ja-JP" altLang="en-US" sz="500" dirty="0"/>
          </a:p>
        </p:txBody>
      </p:sp>
      <p:sp>
        <p:nvSpPr>
          <p:cNvPr id="481" name="テキスト ボックス 480"/>
          <p:cNvSpPr txBox="1"/>
          <p:nvPr/>
        </p:nvSpPr>
        <p:spPr>
          <a:xfrm>
            <a:off x="2676410" y="3635733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□□□□</a:t>
            </a:r>
            <a:endParaRPr kumimoji="1" lang="ja-JP" altLang="en-US" sz="500" dirty="0"/>
          </a:p>
        </p:txBody>
      </p:sp>
      <p:sp>
        <p:nvSpPr>
          <p:cNvPr id="482" name="テキスト ボックス 481"/>
          <p:cNvSpPr txBox="1"/>
          <p:nvPr/>
        </p:nvSpPr>
        <p:spPr>
          <a:xfrm>
            <a:off x="2666213" y="4159066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△△△△</a:t>
            </a:r>
            <a:endParaRPr kumimoji="1" lang="ja-JP" altLang="en-US" sz="500" dirty="0"/>
          </a:p>
        </p:txBody>
      </p:sp>
      <p:sp>
        <p:nvSpPr>
          <p:cNvPr id="483" name="テキスト ボックス 482"/>
          <p:cNvSpPr txBox="1"/>
          <p:nvPr/>
        </p:nvSpPr>
        <p:spPr>
          <a:xfrm>
            <a:off x="2990223" y="329804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</a:t>
            </a:r>
            <a:endParaRPr kumimoji="1" lang="ja-JP" altLang="en-US" sz="500" dirty="0"/>
          </a:p>
        </p:txBody>
      </p:sp>
      <p:sp>
        <p:nvSpPr>
          <p:cNvPr id="484" name="テキスト ボックス 483"/>
          <p:cNvSpPr txBox="1"/>
          <p:nvPr/>
        </p:nvSpPr>
        <p:spPr>
          <a:xfrm>
            <a:off x="2980131" y="3463305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5" name="テキスト ボックス 484"/>
          <p:cNvSpPr txBox="1"/>
          <p:nvPr/>
        </p:nvSpPr>
        <p:spPr>
          <a:xfrm>
            <a:off x="2988024" y="3817503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6" name="テキスト ボックス 485"/>
          <p:cNvSpPr txBox="1"/>
          <p:nvPr/>
        </p:nvSpPr>
        <p:spPr>
          <a:xfrm>
            <a:off x="2985671" y="3987728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7" name="テキスト ボックス 486"/>
          <p:cNvSpPr txBox="1"/>
          <p:nvPr/>
        </p:nvSpPr>
        <p:spPr>
          <a:xfrm>
            <a:off x="2988503" y="434935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8" name="テキスト ボックス 487"/>
          <p:cNvSpPr txBox="1"/>
          <p:nvPr/>
        </p:nvSpPr>
        <p:spPr>
          <a:xfrm>
            <a:off x="2986134" y="4518177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322" name="正方形/長方形 321"/>
          <p:cNvSpPr/>
          <p:nvPr/>
        </p:nvSpPr>
        <p:spPr>
          <a:xfrm>
            <a:off x="6934552" y="2910568"/>
            <a:ext cx="1395061" cy="67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5237029" y="4344794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目的・内容に対し、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実施計画（スケジュール）は妥当か。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16" name="Group 125"/>
          <p:cNvGrpSpPr>
            <a:grpSpLocks/>
          </p:cNvGrpSpPr>
          <p:nvPr/>
        </p:nvGrpSpPr>
        <p:grpSpPr bwMode="auto">
          <a:xfrm flipV="1">
            <a:off x="3980215" y="4392209"/>
            <a:ext cx="1103312" cy="1021923"/>
            <a:chOff x="6740" y="3456"/>
            <a:chExt cx="1548" cy="240"/>
          </a:xfrm>
        </p:grpSpPr>
        <p:sp>
          <p:nvSpPr>
            <p:cNvPr id="517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18" name="Group 127"/>
          <p:cNvGrpSpPr>
            <a:grpSpLocks/>
          </p:cNvGrpSpPr>
          <p:nvPr/>
        </p:nvGrpSpPr>
        <p:grpSpPr bwMode="auto">
          <a:xfrm>
            <a:off x="3940916" y="4353019"/>
            <a:ext cx="76200" cy="74612"/>
            <a:chOff x="6681" y="3908"/>
            <a:chExt cx="119" cy="118"/>
          </a:xfrm>
        </p:grpSpPr>
        <p:sp>
          <p:nvSpPr>
            <p:cNvPr id="519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52372" y="5413826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実施計画（スケジュール）に、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を適切に実行する根拠　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（人員・手順等）が示されているか。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・調査実施手順について、効率的に実施するための工夫が示されて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grpSp>
        <p:nvGrpSpPr>
          <p:cNvPr id="533" name="Group 127"/>
          <p:cNvGrpSpPr>
            <a:grpSpLocks/>
          </p:cNvGrpSpPr>
          <p:nvPr/>
        </p:nvGrpSpPr>
        <p:grpSpPr bwMode="auto">
          <a:xfrm>
            <a:off x="3093723" y="5904669"/>
            <a:ext cx="76200" cy="74612"/>
            <a:chOff x="6681" y="3908"/>
            <a:chExt cx="119" cy="118"/>
          </a:xfrm>
        </p:grpSpPr>
        <p:sp>
          <p:nvSpPr>
            <p:cNvPr id="534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cxnSp>
        <p:nvCxnSpPr>
          <p:cNvPr id="324" name="直線コネクタ 323"/>
          <p:cNvCxnSpPr/>
          <p:nvPr/>
        </p:nvCxnSpPr>
        <p:spPr>
          <a:xfrm>
            <a:off x="3169923" y="5942769"/>
            <a:ext cx="13924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24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実施体制、役割分担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475"/>
              <a:chOff x="9875" y="7276"/>
              <a:chExt cx="5192" cy="1475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475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の実施体制図及び役割が、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・契約後、調査を速やかに開始する体制が確保され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/>
          <p:cNvCxnSpPr/>
          <p:nvPr/>
        </p:nvCxnSpPr>
        <p:spPr>
          <a:xfrm>
            <a:off x="4410420" y="5306194"/>
            <a:ext cx="1291125" cy="0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組織としての専門性、類似事業実績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の参照　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必要はない。その場合、例えば「中央府省Ａ」といった形式で記述する）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たる業務実施担当者　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ネットワークを有する関係事業者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77347" y="2255254"/>
            <a:ext cx="3521104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・組織として調査内容に関する専門知識・ノウハウ等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の蓄積はあるか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603875" y="4283190"/>
            <a:ext cx="3540125" cy="1606622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として調査内容に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かされる専門知識、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・組織として調査内容に活かされる関係事業者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（一般送配電事業者・送電事業者、製造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メー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カー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、施工会社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）とのネットワークを有して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890224" y="1602476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389120" y="2307102"/>
            <a:ext cx="1214755" cy="31453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89120" y="2466509"/>
            <a:ext cx="1397559" cy="188104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410420" y="3854171"/>
            <a:ext cx="1193455" cy="98299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調査従事予定者の専門性、類似事業実績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担当者名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の実績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担当者名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9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調査担当者がネットワークを有する関係事業者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・本調査に従事する予定の者の、本事業分野に関する専門知識、ノウハウ等の蓄積、過去の経験について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86476" y="1802282"/>
            <a:ext cx="3521104" cy="820717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・調査従事予定者に、調査内容に関する専門知識・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378646" y="3149817"/>
            <a:ext cx="3765354" cy="1414612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354"/>
              <a:chOff x="6882" y="1617"/>
              <a:chExt cx="651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予定者に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、調査内容に活かされる専門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知識、ノウハウ等の蓄積があるか。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・調査従事予定者は、調査内容に活かされる関係事業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者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（一般送配電事業者・送電事業者、製造メーカー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施工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会社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のネットワークを有しているか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123451" y="2095766"/>
            <a:ext cx="1462331" cy="50306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226751" y="6126259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3854548" y="2357632"/>
            <a:ext cx="1752889" cy="188671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123451" y="3084746"/>
            <a:ext cx="1254917" cy="576525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3853992" y="3845246"/>
            <a:ext cx="1524376" cy="59380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3989873" y="4266575"/>
            <a:ext cx="1505363" cy="1494362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調査実施体制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3.4.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調査遂行のための経営基盤・管理体制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調査実施計画」にて提案した調査実施方法を実現するために必要な工数を、入札仕様書における業務の単位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（又はそれを細分化した業務の単位）で調査従事者のクラス別（主任研究者、研究者等）の工数を記述する。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598</TotalTime>
  <Words>1169</Words>
  <Application>Microsoft Office PowerPoint</Application>
  <PresentationFormat>画面に合わせる (4:3)</PresentationFormat>
  <Paragraphs>321</Paragraphs>
  <Slides>15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ワークシート</vt:lpstr>
      <vt:lpstr>【1　調査の目的、内容及び実施方法】 　1.1　調査目的</vt:lpstr>
      <vt:lpstr>【1　調査の目的、内容及び実施方法】 　1.2　調査内容</vt:lpstr>
      <vt:lpstr>【1　調査の目的、内容及び実施方法】 　1.3　調査実施内容</vt:lpstr>
      <vt:lpstr>【2　調査実施計画】 　2.1.調査実施計画</vt:lpstr>
      <vt:lpstr>【3　調査実施体制】 　3.1　調査実施体制、役割分担</vt:lpstr>
      <vt:lpstr>【3　調査実施体制】 　3.2　組織としての専門性、類似事業実績</vt:lpstr>
      <vt:lpstr>【3　調査実施体制】 　3.3　調査従事予定者の専門性、類似事業実績</vt:lpstr>
      <vt:lpstr>【3　調査実施体制】 　3.4.調査遂行のための経営基盤・管理体制</vt:lpstr>
      <vt:lpstr>【4　添付資料】 　4.1　調査実施に係る工数</vt:lpstr>
      <vt:lpstr>【4　添付資料】 　4.2　事業実績及び類似事業実績　－官公庁における、事業の実績</vt:lpstr>
      <vt:lpstr>【4　添付資料】 　4.2　事業実績及び類似事業実績　－官公庁も含めた、類似事業の実績</vt:lpstr>
      <vt:lpstr>【4　添付資料】 　4.3　実施体制及び事業従事者略歴　－本調査実施のための体制図</vt:lpstr>
      <vt:lpstr>【4　添付資料】 　4.3　実施体制及び事業従事者略歴　－事業従事者の略歴・実績</vt:lpstr>
      <vt:lpstr>PowerPoint プレゼンテーション</vt:lpstr>
      <vt:lpstr>PowerPoint プレゼンテーション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【1　調査の目的、内容及び実施方法】 　1.1　調査目的</dc:title>
  <dc:creator/>
  <cp:lastModifiedBy>茅　和子</cp:lastModifiedBy>
  <cp:revision>72</cp:revision>
  <dcterms:created xsi:type="dcterms:W3CDTF">2015-06-01T10:38:53Z</dcterms:created>
  <dcterms:modified xsi:type="dcterms:W3CDTF">2016-04-06T04:20:05Z</dcterms:modified>
</cp:coreProperties>
</file>