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removePersonalInfoOnSave="1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60" r:id="rId4"/>
    <p:sldId id="262" r:id="rId5"/>
    <p:sldId id="263" r:id="rId6"/>
    <p:sldId id="265" r:id="rId7"/>
    <p:sldId id="264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89107-2F34-4037-8244-0286BD545C0C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1CF5E-DCD4-43BF-B0D6-767F8FB5B2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352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2016/2/10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地域間連系線の利用ルール等に関する調査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2016/2/10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調査の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目的、内容及び実施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調査の目的、内容及び実施方法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調査の</a:t>
            </a:r>
            <a:r>
              <a:rPr lang="ja-JP" altLang="en-US" sz="2200" dirty="0"/>
              <a:t>目的、内容及び実施方法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・調査の目的、内容及び実施方法について</a:t>
            </a:r>
            <a:r>
              <a:rPr lang="ja-JP" altLang="en-US" sz="1200" dirty="0">
                <a:solidFill>
                  <a:schemeClr val="tx1"/>
                </a:solidFill>
              </a:rPr>
              <a:t>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3385482" y="3155829"/>
            <a:ext cx="4575128" cy="1274410"/>
            <a:chOff x="5500" y="4944"/>
            <a:chExt cx="5838" cy="1992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4944"/>
              <a:ext cx="5838" cy="1992"/>
              <a:chOff x="5500" y="4944"/>
              <a:chExt cx="5838" cy="1992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4944"/>
                <a:ext cx="5838" cy="1992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・調査の目的が、電力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広域的運営推進機関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の調査目的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合致して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・調査内容が、調査目的と整合しているか。</a:t>
                </a: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・調査実施方法が、調査目的・内容と整合しているか。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・調査実施方法が具体的かつ妥当で、実現性が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認められるか。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5649" cy="1761"/>
              <a:chOff x="5500" y="5060"/>
              <a:chExt cx="5649" cy="1761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5649" cy="1761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本調査実施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のための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体制図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00" y="1385638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42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実施体制及び事業従事者略歴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－事業従事者の略歴・実績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4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" y="305199"/>
            <a:ext cx="9036164" cy="5248435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5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" y="276685"/>
            <a:ext cx="9083539" cy="2034715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86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調査実施計画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2.1.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調査実施計画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作業内容、スケジュール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・確実に成果をあげるために、応札者が行う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</a:t>
            </a:r>
            <a:r>
              <a:rPr lang="ja-JP" altLang="en-US" sz="1200" dirty="0" smtClean="0">
                <a:solidFill>
                  <a:prstClr val="black"/>
                </a:solidFill>
              </a:rPr>
              <a:t>計画（作業内容・スケジュール）について、主要なマイルストーン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を記述し、提案したスケジュールの根拠を具体的・客観的に記述する。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ja-JP" sz="1600" b="1" u="sng" dirty="0" smtClean="0"/>
                <a:t>スケジュール</a:t>
              </a:r>
              <a:endParaRPr lang="ja-JP" altLang="ja-JP" sz="1600" b="1" dirty="0"/>
            </a:p>
            <a:p>
              <a:r>
                <a:rPr lang="ja-JP" altLang="en-US" dirty="0" smtClean="0"/>
                <a:t>　</a:t>
              </a:r>
              <a:r>
                <a:rPr lang="ja-JP" altLang="en-US" sz="1400" dirty="0"/>
                <a:t>（</a:t>
              </a:r>
              <a:r>
                <a:rPr lang="ja-JP" altLang="ja-JP" sz="1400" dirty="0" smtClean="0"/>
                <a:t>以下</a:t>
              </a:r>
              <a:r>
                <a:rPr lang="ja-JP" altLang="ja-JP" sz="1400" dirty="0"/>
                <a:t>の項目等を含めて</a:t>
              </a:r>
              <a:r>
                <a:rPr lang="ja-JP" altLang="ja-JP" sz="1400" dirty="0" smtClean="0"/>
                <a:t>記述</a:t>
              </a:r>
              <a:r>
                <a:rPr lang="ja-JP" altLang="en-US" sz="1400" dirty="0" smtClean="0"/>
                <a:t>）</a:t>
              </a:r>
              <a:endParaRPr lang="ja-JP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/>
                <a:t>調査</a:t>
              </a:r>
              <a:r>
                <a:rPr lang="ja-JP" altLang="ja-JP" sz="1400" dirty="0" smtClean="0"/>
                <a:t>内容</a:t>
              </a:r>
              <a:r>
                <a:rPr lang="ja-JP" altLang="ja-JP" sz="1400" dirty="0"/>
                <a:t>、担当者、開始日、終了日、作成資料名、</a:t>
              </a:r>
              <a:r>
                <a:rPr lang="ja-JP" altLang="ja-JP" sz="1400" dirty="0" smtClean="0"/>
                <a:t>マイルストーン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 smtClean="0"/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/>
                <a:t>工夫及び遅滞なく作業を完了するための工夫</a:t>
              </a:r>
              <a:endParaRPr lang="en-US" altLang="ja-JP" sz="1600" b="1" u="sng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過去に</a:t>
              </a:r>
              <a:r>
                <a:rPr lang="en-US" altLang="ja-JP" sz="1400" dirty="0" smtClean="0"/>
                <a:t>XXXX</a:t>
              </a:r>
              <a:r>
                <a:rPr lang="ja-JP" altLang="en-US" sz="1400" dirty="0" err="1" smtClean="0"/>
                <a:t>にて</a:t>
              </a:r>
              <a:r>
                <a:rPr lang="ja-JP" altLang="en-US" sz="1400" dirty="0" smtClean="0"/>
                <a:t>利用したスケジュールをテンプレートにしてスケジュールを作成した。</a:t>
              </a:r>
              <a:endParaRPr lang="en-US" altLang="ja-JP" sz="1400" dirty="0" smtClean="0"/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/>
                <a:t>XXXXXXXXXXXXXXXXXXXXXXXXXXXXXXXXX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ja-JP" altLang="en-US" sz="1400" dirty="0" smtClean="0"/>
                <a:t>・・・・・・・・・・・・・</a:t>
              </a:r>
              <a:endParaRPr lang="en-US" altLang="ja-JP" sz="1600" dirty="0"/>
            </a:p>
          </p:txBody>
        </p:sp>
      </p:grpSp>
      <p:sp>
        <p:nvSpPr>
          <p:cNvPr id="461" name="Freeform 3"/>
          <p:cNvSpPr>
            <a:spLocks/>
          </p:cNvSpPr>
          <p:nvPr/>
        </p:nvSpPr>
        <p:spPr bwMode="auto">
          <a:xfrm>
            <a:off x="1590654" y="2551793"/>
            <a:ext cx="5749925" cy="327025"/>
          </a:xfrm>
          <a:custGeom>
            <a:avLst/>
            <a:gdLst>
              <a:gd name="T0" fmla="+- 0 2935 2935"/>
              <a:gd name="T1" fmla="*/ T0 w 9055"/>
              <a:gd name="T2" fmla="+- 0 1136 1136"/>
              <a:gd name="T3" fmla="*/ 1136 h 513"/>
              <a:gd name="T4" fmla="+- 0 11990 2935"/>
              <a:gd name="T5" fmla="*/ T4 w 9055"/>
              <a:gd name="T6" fmla="+- 0 1136 1136"/>
              <a:gd name="T7" fmla="*/ 1136 h 513"/>
              <a:gd name="T8" fmla="+- 0 11990 2935"/>
              <a:gd name="T9" fmla="*/ T8 w 9055"/>
              <a:gd name="T10" fmla="+- 0 1649 1136"/>
              <a:gd name="T11" fmla="*/ 1649 h 513"/>
              <a:gd name="T12" fmla="+- 0 2935 2935"/>
              <a:gd name="T13" fmla="*/ T12 w 9055"/>
              <a:gd name="T14" fmla="+- 0 1649 1136"/>
              <a:gd name="T15" fmla="*/ 1649 h 513"/>
              <a:gd name="T16" fmla="+- 0 2935 2935"/>
              <a:gd name="T17" fmla="*/ T16 w 9055"/>
              <a:gd name="T18" fmla="+- 0 1136 1136"/>
              <a:gd name="T19" fmla="*/ 1136 h 51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9055" h="513">
                <a:moveTo>
                  <a:pt x="0" y="0"/>
                </a:moveTo>
                <a:lnTo>
                  <a:pt x="9055" y="0"/>
                </a:lnTo>
                <a:lnTo>
                  <a:pt x="9055" y="513"/>
                </a:lnTo>
                <a:lnTo>
                  <a:pt x="0" y="513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336" name="Group 4"/>
          <p:cNvGrpSpPr>
            <a:grpSpLocks/>
          </p:cNvGrpSpPr>
          <p:nvPr/>
        </p:nvGrpSpPr>
        <p:grpSpPr bwMode="auto">
          <a:xfrm>
            <a:off x="1584677" y="3053443"/>
            <a:ext cx="5749925" cy="1585913"/>
            <a:chOff x="2935" y="1926"/>
            <a:chExt cx="9055" cy="2498"/>
          </a:xfrm>
        </p:grpSpPr>
        <p:sp>
          <p:nvSpPr>
            <p:cNvPr id="460" name="Freeform 5"/>
            <p:cNvSpPr>
              <a:spLocks/>
            </p:cNvSpPr>
            <p:nvPr/>
          </p:nvSpPr>
          <p:spPr bwMode="auto">
            <a:xfrm>
              <a:off x="2935" y="1926"/>
              <a:ext cx="9055" cy="2498"/>
            </a:xfrm>
            <a:custGeom>
              <a:avLst/>
              <a:gdLst>
                <a:gd name="T0" fmla="+- 0 2935 2935"/>
                <a:gd name="T1" fmla="*/ T0 w 9055"/>
                <a:gd name="T2" fmla="+- 0 1926 1926"/>
                <a:gd name="T3" fmla="*/ 1926 h 2498"/>
                <a:gd name="T4" fmla="+- 0 11990 2935"/>
                <a:gd name="T5" fmla="*/ T4 w 9055"/>
                <a:gd name="T6" fmla="+- 0 1926 1926"/>
                <a:gd name="T7" fmla="*/ 1926 h 2498"/>
                <a:gd name="T8" fmla="+- 0 11990 2935"/>
                <a:gd name="T9" fmla="*/ T8 w 9055"/>
                <a:gd name="T10" fmla="+- 0 4423 1926"/>
                <a:gd name="T11" fmla="*/ 4423 h 2498"/>
                <a:gd name="T12" fmla="+- 0 2935 2935"/>
                <a:gd name="T13" fmla="*/ T12 w 9055"/>
                <a:gd name="T14" fmla="+- 0 4423 1926"/>
                <a:gd name="T15" fmla="*/ 4423 h 2498"/>
                <a:gd name="T16" fmla="+- 0 2935 2935"/>
                <a:gd name="T17" fmla="*/ T16 w 9055"/>
                <a:gd name="T18" fmla="+- 0 1926 1926"/>
                <a:gd name="T19" fmla="*/ 1926 h 24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9055" h="2498">
                  <a:moveTo>
                    <a:pt x="0" y="0"/>
                  </a:moveTo>
                  <a:lnTo>
                    <a:pt x="9055" y="0"/>
                  </a:lnTo>
                  <a:lnTo>
                    <a:pt x="9055" y="2497"/>
                  </a:lnTo>
                  <a:lnTo>
                    <a:pt x="0" y="24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7" name="Group 6"/>
          <p:cNvGrpSpPr>
            <a:grpSpLocks/>
          </p:cNvGrpSpPr>
          <p:nvPr/>
        </p:nvGrpSpPr>
        <p:grpSpPr bwMode="auto">
          <a:xfrm>
            <a:off x="1582990" y="2554593"/>
            <a:ext cx="122237" cy="377825"/>
            <a:chOff x="2938" y="1131"/>
            <a:chExt cx="2" cy="262"/>
          </a:xfrm>
        </p:grpSpPr>
        <p:sp>
          <p:nvSpPr>
            <p:cNvPr id="459" name="Freeform 7"/>
            <p:cNvSpPr>
              <a:spLocks/>
            </p:cNvSpPr>
            <p:nvPr/>
          </p:nvSpPr>
          <p:spPr bwMode="auto">
            <a:xfrm>
              <a:off x="2938" y="1131"/>
              <a:ext cx="2" cy="262"/>
            </a:xfrm>
            <a:custGeom>
              <a:avLst/>
              <a:gdLst>
                <a:gd name="T0" fmla="+- 0 1393 1131"/>
                <a:gd name="T1" fmla="*/ 1393 h 262"/>
                <a:gd name="T2" fmla="+- 0 1131 1131"/>
                <a:gd name="T3" fmla="*/ 1131 h 262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2">
                  <a:moveTo>
                    <a:pt x="0" y="262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8" name="Group 8"/>
          <p:cNvGrpSpPr>
            <a:grpSpLocks/>
          </p:cNvGrpSpPr>
          <p:nvPr/>
        </p:nvGrpSpPr>
        <p:grpSpPr bwMode="auto">
          <a:xfrm>
            <a:off x="1591027" y="2715306"/>
            <a:ext cx="1671637" cy="1587"/>
            <a:chOff x="2945" y="1393"/>
            <a:chExt cx="2633" cy="2"/>
          </a:xfrm>
        </p:grpSpPr>
        <p:sp>
          <p:nvSpPr>
            <p:cNvPr id="458" name="Freeform 9"/>
            <p:cNvSpPr>
              <a:spLocks/>
            </p:cNvSpPr>
            <p:nvPr/>
          </p:nvSpPr>
          <p:spPr bwMode="auto">
            <a:xfrm>
              <a:off x="2945" y="1393"/>
              <a:ext cx="2633" cy="2"/>
            </a:xfrm>
            <a:custGeom>
              <a:avLst/>
              <a:gdLst>
                <a:gd name="T0" fmla="+- 0 2945 2945"/>
                <a:gd name="T1" fmla="*/ T0 w 2633"/>
                <a:gd name="T2" fmla="+- 0 5578 2945"/>
                <a:gd name="T3" fmla="*/ T2 w 2633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633">
                  <a:moveTo>
                    <a:pt x="0" y="0"/>
                  </a:moveTo>
                  <a:lnTo>
                    <a:pt x="2633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39" name="Group 10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57" name="Freeform 11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0" name="Group 12"/>
          <p:cNvGrpSpPr>
            <a:grpSpLocks/>
          </p:cNvGrpSpPr>
          <p:nvPr/>
        </p:nvGrpSpPr>
        <p:grpSpPr bwMode="auto">
          <a:xfrm>
            <a:off x="1584677" y="2715306"/>
            <a:ext cx="1587" cy="158750"/>
            <a:chOff x="2936" y="1393"/>
            <a:chExt cx="2" cy="250"/>
          </a:xfrm>
        </p:grpSpPr>
        <p:sp>
          <p:nvSpPr>
            <p:cNvPr id="456" name="Freeform 13"/>
            <p:cNvSpPr>
              <a:spLocks/>
            </p:cNvSpPr>
            <p:nvPr/>
          </p:nvSpPr>
          <p:spPr bwMode="auto">
            <a:xfrm>
              <a:off x="2936" y="1393"/>
              <a:ext cx="2" cy="250"/>
            </a:xfrm>
            <a:custGeom>
              <a:avLst/>
              <a:gdLst>
                <a:gd name="T0" fmla="+- 0 1643 1393"/>
                <a:gd name="T1" fmla="*/ 1643 h 250"/>
                <a:gd name="T2" fmla="+- 0 1393 1393"/>
                <a:gd name="T3" fmla="*/ 1393 h 25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50">
                  <a:moveTo>
                    <a:pt x="0" y="250"/>
                  </a:moveTo>
                  <a:lnTo>
                    <a:pt x="0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1" name="Group 14"/>
          <p:cNvGrpSpPr>
            <a:grpSpLocks/>
          </p:cNvGrpSpPr>
          <p:nvPr/>
        </p:nvGrpSpPr>
        <p:grpSpPr bwMode="auto">
          <a:xfrm>
            <a:off x="2322864" y="2715306"/>
            <a:ext cx="1588" cy="165100"/>
            <a:chOff x="4098" y="1392"/>
            <a:chExt cx="2" cy="261"/>
          </a:xfrm>
        </p:grpSpPr>
        <p:sp>
          <p:nvSpPr>
            <p:cNvPr id="455" name="Freeform 15"/>
            <p:cNvSpPr>
              <a:spLocks/>
            </p:cNvSpPr>
            <p:nvPr/>
          </p:nvSpPr>
          <p:spPr bwMode="auto">
            <a:xfrm>
              <a:off x="4098" y="1392"/>
              <a:ext cx="2" cy="261"/>
            </a:xfrm>
            <a:custGeom>
              <a:avLst/>
              <a:gdLst>
                <a:gd name="T0" fmla="+- 0 1392 1392"/>
                <a:gd name="T1" fmla="*/ 1392 h 261"/>
                <a:gd name="T2" fmla="+- 0 1653 1392"/>
                <a:gd name="T3" fmla="*/ 1653 h 26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61">
                  <a:moveTo>
                    <a:pt x="0" y="0"/>
                  </a:moveTo>
                  <a:lnTo>
                    <a:pt x="0" y="26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2" name="Group 16"/>
          <p:cNvGrpSpPr>
            <a:grpSpLocks/>
          </p:cNvGrpSpPr>
          <p:nvPr/>
        </p:nvGrpSpPr>
        <p:grpSpPr bwMode="auto">
          <a:xfrm>
            <a:off x="4118327" y="2558143"/>
            <a:ext cx="1587" cy="2081213"/>
            <a:chOff x="6927" y="1146"/>
            <a:chExt cx="2" cy="3277"/>
          </a:xfrm>
        </p:grpSpPr>
        <p:sp>
          <p:nvSpPr>
            <p:cNvPr id="454" name="Freeform 17"/>
            <p:cNvSpPr>
              <a:spLocks/>
            </p:cNvSpPr>
            <p:nvPr/>
          </p:nvSpPr>
          <p:spPr bwMode="auto">
            <a:xfrm>
              <a:off x="6927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3" name="Group 18"/>
          <p:cNvGrpSpPr>
            <a:grpSpLocks/>
          </p:cNvGrpSpPr>
          <p:nvPr/>
        </p:nvGrpSpPr>
        <p:grpSpPr bwMode="auto">
          <a:xfrm>
            <a:off x="4446939" y="2558143"/>
            <a:ext cx="1588" cy="2081213"/>
            <a:chOff x="7444" y="1146"/>
            <a:chExt cx="2" cy="3277"/>
          </a:xfrm>
        </p:grpSpPr>
        <p:sp>
          <p:nvSpPr>
            <p:cNvPr id="453" name="Freeform 19"/>
            <p:cNvSpPr>
              <a:spLocks/>
            </p:cNvSpPr>
            <p:nvPr/>
          </p:nvSpPr>
          <p:spPr bwMode="auto">
            <a:xfrm>
              <a:off x="7444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4" name="Group 20"/>
          <p:cNvGrpSpPr>
            <a:grpSpLocks/>
          </p:cNvGrpSpPr>
          <p:nvPr/>
        </p:nvGrpSpPr>
        <p:grpSpPr bwMode="auto">
          <a:xfrm>
            <a:off x="4867627" y="2558143"/>
            <a:ext cx="0" cy="2081213"/>
            <a:chOff x="8105" y="1146"/>
            <a:chExt cx="2" cy="3277"/>
          </a:xfrm>
        </p:grpSpPr>
        <p:sp>
          <p:nvSpPr>
            <p:cNvPr id="452" name="Freeform 21"/>
            <p:cNvSpPr>
              <a:spLocks/>
            </p:cNvSpPr>
            <p:nvPr/>
          </p:nvSpPr>
          <p:spPr bwMode="auto">
            <a:xfrm>
              <a:off x="810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5" name="Group 22"/>
          <p:cNvGrpSpPr>
            <a:grpSpLocks/>
          </p:cNvGrpSpPr>
          <p:nvPr/>
        </p:nvGrpSpPr>
        <p:grpSpPr bwMode="auto">
          <a:xfrm>
            <a:off x="5286727" y="2558143"/>
            <a:ext cx="0" cy="2081213"/>
            <a:chOff x="8765" y="1146"/>
            <a:chExt cx="2" cy="3277"/>
          </a:xfrm>
        </p:grpSpPr>
        <p:sp>
          <p:nvSpPr>
            <p:cNvPr id="451" name="Freeform 23"/>
            <p:cNvSpPr>
              <a:spLocks/>
            </p:cNvSpPr>
            <p:nvPr/>
          </p:nvSpPr>
          <p:spPr bwMode="auto">
            <a:xfrm>
              <a:off x="8765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6" name="Group 24"/>
          <p:cNvGrpSpPr>
            <a:grpSpLocks/>
          </p:cNvGrpSpPr>
          <p:nvPr/>
        </p:nvGrpSpPr>
        <p:grpSpPr bwMode="auto">
          <a:xfrm>
            <a:off x="5667727" y="2558143"/>
            <a:ext cx="1587" cy="2079625"/>
            <a:chOff x="9367" y="1146"/>
            <a:chExt cx="2" cy="3276"/>
          </a:xfrm>
        </p:grpSpPr>
        <p:sp>
          <p:nvSpPr>
            <p:cNvPr id="450" name="Freeform 25"/>
            <p:cNvSpPr>
              <a:spLocks/>
            </p:cNvSpPr>
            <p:nvPr/>
          </p:nvSpPr>
          <p:spPr bwMode="auto">
            <a:xfrm>
              <a:off x="936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7" name="Group 26"/>
          <p:cNvGrpSpPr>
            <a:grpSpLocks/>
          </p:cNvGrpSpPr>
          <p:nvPr/>
        </p:nvGrpSpPr>
        <p:grpSpPr bwMode="auto">
          <a:xfrm>
            <a:off x="5680427" y="2558143"/>
            <a:ext cx="1587" cy="2079625"/>
            <a:chOff x="9387" y="1146"/>
            <a:chExt cx="2" cy="3276"/>
          </a:xfrm>
        </p:grpSpPr>
        <p:sp>
          <p:nvSpPr>
            <p:cNvPr id="449" name="Freeform 27"/>
            <p:cNvSpPr>
              <a:spLocks/>
            </p:cNvSpPr>
            <p:nvPr/>
          </p:nvSpPr>
          <p:spPr bwMode="auto">
            <a:xfrm>
              <a:off x="9387" y="1146"/>
              <a:ext cx="2" cy="3276"/>
            </a:xfrm>
            <a:custGeom>
              <a:avLst/>
              <a:gdLst>
                <a:gd name="T0" fmla="+- 0 4422 1146"/>
                <a:gd name="T1" fmla="*/ 4422 h 3276"/>
                <a:gd name="T2" fmla="+- 0 1146 1146"/>
                <a:gd name="T3" fmla="*/ 1146 h 327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6">
                  <a:moveTo>
                    <a:pt x="0" y="3276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8" name="Group 28"/>
          <p:cNvGrpSpPr>
            <a:grpSpLocks/>
          </p:cNvGrpSpPr>
          <p:nvPr/>
        </p:nvGrpSpPr>
        <p:grpSpPr bwMode="auto">
          <a:xfrm>
            <a:off x="1591027" y="2874056"/>
            <a:ext cx="5745162" cy="1587"/>
            <a:chOff x="2945" y="1643"/>
            <a:chExt cx="9049" cy="2"/>
          </a:xfrm>
        </p:grpSpPr>
        <p:sp>
          <p:nvSpPr>
            <p:cNvPr id="448" name="Freeform 29"/>
            <p:cNvSpPr>
              <a:spLocks/>
            </p:cNvSpPr>
            <p:nvPr/>
          </p:nvSpPr>
          <p:spPr bwMode="auto">
            <a:xfrm>
              <a:off x="2945" y="1643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49" name="Group 30"/>
          <p:cNvGrpSpPr>
            <a:grpSpLocks/>
          </p:cNvGrpSpPr>
          <p:nvPr/>
        </p:nvGrpSpPr>
        <p:grpSpPr bwMode="auto">
          <a:xfrm>
            <a:off x="1591027" y="2877231"/>
            <a:ext cx="5745162" cy="1587"/>
            <a:chOff x="2945" y="1648"/>
            <a:chExt cx="9049" cy="2"/>
          </a:xfrm>
        </p:grpSpPr>
        <p:sp>
          <p:nvSpPr>
            <p:cNvPr id="447" name="Freeform 31"/>
            <p:cNvSpPr>
              <a:spLocks/>
            </p:cNvSpPr>
            <p:nvPr/>
          </p:nvSpPr>
          <p:spPr bwMode="auto">
            <a:xfrm>
              <a:off x="2945" y="1648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764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0" name="Group 32"/>
          <p:cNvGrpSpPr>
            <a:grpSpLocks/>
          </p:cNvGrpSpPr>
          <p:nvPr/>
        </p:nvGrpSpPr>
        <p:grpSpPr bwMode="auto">
          <a:xfrm>
            <a:off x="5882039" y="2724831"/>
            <a:ext cx="1588" cy="1914525"/>
            <a:chOff x="9704" y="1407"/>
            <a:chExt cx="2" cy="3016"/>
          </a:xfrm>
        </p:grpSpPr>
        <p:sp>
          <p:nvSpPr>
            <p:cNvPr id="446" name="Freeform 33"/>
            <p:cNvSpPr>
              <a:spLocks/>
            </p:cNvSpPr>
            <p:nvPr/>
          </p:nvSpPr>
          <p:spPr bwMode="auto">
            <a:xfrm>
              <a:off x="9704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1" name="Group 34"/>
          <p:cNvGrpSpPr>
            <a:grpSpLocks/>
          </p:cNvGrpSpPr>
          <p:nvPr/>
        </p:nvGrpSpPr>
        <p:grpSpPr bwMode="auto">
          <a:xfrm>
            <a:off x="6090002" y="2724831"/>
            <a:ext cx="1587" cy="1914525"/>
            <a:chOff x="10031" y="1407"/>
            <a:chExt cx="2" cy="3016"/>
          </a:xfrm>
        </p:grpSpPr>
        <p:sp>
          <p:nvSpPr>
            <p:cNvPr id="445" name="Freeform 35"/>
            <p:cNvSpPr>
              <a:spLocks/>
            </p:cNvSpPr>
            <p:nvPr/>
          </p:nvSpPr>
          <p:spPr bwMode="auto">
            <a:xfrm>
              <a:off x="10031" y="1407"/>
              <a:ext cx="2" cy="3016"/>
            </a:xfrm>
            <a:custGeom>
              <a:avLst/>
              <a:gdLst>
                <a:gd name="T0" fmla="+- 0 4423 1407"/>
                <a:gd name="T1" fmla="*/ 4423 h 3016"/>
                <a:gd name="T2" fmla="+- 0 1407 1407"/>
                <a:gd name="T3" fmla="*/ 1407 h 3016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016">
                  <a:moveTo>
                    <a:pt x="0" y="3016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2" name="Group 36"/>
          <p:cNvGrpSpPr>
            <a:grpSpLocks/>
          </p:cNvGrpSpPr>
          <p:nvPr/>
        </p:nvGrpSpPr>
        <p:grpSpPr bwMode="auto">
          <a:xfrm>
            <a:off x="6296377" y="2724831"/>
            <a:ext cx="1587" cy="1106487"/>
            <a:chOff x="10357" y="1407"/>
            <a:chExt cx="2" cy="1743"/>
          </a:xfrm>
        </p:grpSpPr>
        <p:sp>
          <p:nvSpPr>
            <p:cNvPr id="444" name="Freeform 37"/>
            <p:cNvSpPr>
              <a:spLocks/>
            </p:cNvSpPr>
            <p:nvPr/>
          </p:nvSpPr>
          <p:spPr bwMode="auto">
            <a:xfrm>
              <a:off x="10357" y="1407"/>
              <a:ext cx="2" cy="1743"/>
            </a:xfrm>
            <a:custGeom>
              <a:avLst/>
              <a:gdLst>
                <a:gd name="T0" fmla="+- 0 3151 1407"/>
                <a:gd name="T1" fmla="*/ 3151 h 1743"/>
                <a:gd name="T2" fmla="+- 0 1407 1407"/>
                <a:gd name="T3" fmla="*/ 1407 h 174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743">
                  <a:moveTo>
                    <a:pt x="0" y="174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3" name="Group 38"/>
          <p:cNvGrpSpPr>
            <a:grpSpLocks/>
          </p:cNvGrpSpPr>
          <p:nvPr/>
        </p:nvGrpSpPr>
        <p:grpSpPr bwMode="auto">
          <a:xfrm>
            <a:off x="6296377" y="3948793"/>
            <a:ext cx="1587" cy="690563"/>
            <a:chOff x="10357" y="3336"/>
            <a:chExt cx="2" cy="1087"/>
          </a:xfrm>
        </p:grpSpPr>
        <p:sp>
          <p:nvSpPr>
            <p:cNvPr id="443" name="Freeform 39"/>
            <p:cNvSpPr>
              <a:spLocks/>
            </p:cNvSpPr>
            <p:nvPr/>
          </p:nvSpPr>
          <p:spPr bwMode="auto">
            <a:xfrm>
              <a:off x="10357" y="3336"/>
              <a:ext cx="2" cy="1087"/>
            </a:xfrm>
            <a:custGeom>
              <a:avLst/>
              <a:gdLst>
                <a:gd name="T0" fmla="+- 0 4423 3336"/>
                <a:gd name="T1" fmla="*/ 4423 h 1087"/>
                <a:gd name="T2" fmla="+- 0 3336 3336"/>
                <a:gd name="T3" fmla="*/ 3336 h 108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087">
                  <a:moveTo>
                    <a:pt x="0" y="1087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4" name="Group 40"/>
          <p:cNvGrpSpPr>
            <a:grpSpLocks/>
          </p:cNvGrpSpPr>
          <p:nvPr/>
        </p:nvGrpSpPr>
        <p:grpSpPr bwMode="auto">
          <a:xfrm>
            <a:off x="6501164" y="2558143"/>
            <a:ext cx="1588" cy="2081213"/>
            <a:chOff x="10678" y="1146"/>
            <a:chExt cx="2" cy="3277"/>
          </a:xfrm>
        </p:grpSpPr>
        <p:sp>
          <p:nvSpPr>
            <p:cNvPr id="442" name="Freeform 41"/>
            <p:cNvSpPr>
              <a:spLocks/>
            </p:cNvSpPr>
            <p:nvPr/>
          </p:nvSpPr>
          <p:spPr bwMode="auto">
            <a:xfrm>
              <a:off x="10678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5" name="Group 42"/>
          <p:cNvGrpSpPr>
            <a:grpSpLocks/>
          </p:cNvGrpSpPr>
          <p:nvPr/>
        </p:nvGrpSpPr>
        <p:grpSpPr bwMode="auto">
          <a:xfrm>
            <a:off x="6504339" y="2558143"/>
            <a:ext cx="1588" cy="2081213"/>
            <a:chOff x="10683" y="1146"/>
            <a:chExt cx="2" cy="3277"/>
          </a:xfrm>
        </p:grpSpPr>
        <p:sp>
          <p:nvSpPr>
            <p:cNvPr id="441" name="Freeform 43"/>
            <p:cNvSpPr>
              <a:spLocks/>
            </p:cNvSpPr>
            <p:nvPr/>
          </p:nvSpPr>
          <p:spPr bwMode="auto">
            <a:xfrm>
              <a:off x="106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6" name="Group 44"/>
          <p:cNvGrpSpPr>
            <a:grpSpLocks/>
          </p:cNvGrpSpPr>
          <p:nvPr/>
        </p:nvGrpSpPr>
        <p:grpSpPr bwMode="auto">
          <a:xfrm>
            <a:off x="6712302" y="2724831"/>
            <a:ext cx="0" cy="1279525"/>
            <a:chOff x="11010" y="1407"/>
            <a:chExt cx="2" cy="2015"/>
          </a:xfrm>
        </p:grpSpPr>
        <p:sp>
          <p:nvSpPr>
            <p:cNvPr id="440" name="Freeform 45"/>
            <p:cNvSpPr>
              <a:spLocks/>
            </p:cNvSpPr>
            <p:nvPr/>
          </p:nvSpPr>
          <p:spPr bwMode="auto">
            <a:xfrm>
              <a:off x="11010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7" name="Group 46"/>
          <p:cNvGrpSpPr>
            <a:grpSpLocks/>
          </p:cNvGrpSpPr>
          <p:nvPr/>
        </p:nvGrpSpPr>
        <p:grpSpPr bwMode="auto">
          <a:xfrm>
            <a:off x="6712302" y="4112306"/>
            <a:ext cx="0" cy="527050"/>
            <a:chOff x="11010" y="3592"/>
            <a:chExt cx="2" cy="831"/>
          </a:xfrm>
        </p:grpSpPr>
        <p:sp>
          <p:nvSpPr>
            <p:cNvPr id="439" name="Freeform 47"/>
            <p:cNvSpPr>
              <a:spLocks/>
            </p:cNvSpPr>
            <p:nvPr/>
          </p:nvSpPr>
          <p:spPr bwMode="auto">
            <a:xfrm>
              <a:off x="11010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8" name="Group 48"/>
          <p:cNvGrpSpPr>
            <a:grpSpLocks/>
          </p:cNvGrpSpPr>
          <p:nvPr/>
        </p:nvGrpSpPr>
        <p:grpSpPr bwMode="auto">
          <a:xfrm>
            <a:off x="6918677" y="2724831"/>
            <a:ext cx="1587" cy="1279525"/>
            <a:chOff x="11336" y="1407"/>
            <a:chExt cx="2" cy="2015"/>
          </a:xfrm>
        </p:grpSpPr>
        <p:sp>
          <p:nvSpPr>
            <p:cNvPr id="438" name="Freeform 49"/>
            <p:cNvSpPr>
              <a:spLocks/>
            </p:cNvSpPr>
            <p:nvPr/>
          </p:nvSpPr>
          <p:spPr bwMode="auto">
            <a:xfrm>
              <a:off x="11336" y="1407"/>
              <a:ext cx="2" cy="2015"/>
            </a:xfrm>
            <a:custGeom>
              <a:avLst/>
              <a:gdLst>
                <a:gd name="T0" fmla="+- 0 3422 1407"/>
                <a:gd name="T1" fmla="*/ 3422 h 2015"/>
                <a:gd name="T2" fmla="+- 0 1407 1407"/>
                <a:gd name="T3" fmla="*/ 1407 h 201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015">
                  <a:moveTo>
                    <a:pt x="0" y="2015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59" name="Group 50"/>
          <p:cNvGrpSpPr>
            <a:grpSpLocks/>
          </p:cNvGrpSpPr>
          <p:nvPr/>
        </p:nvGrpSpPr>
        <p:grpSpPr bwMode="auto">
          <a:xfrm>
            <a:off x="6918677" y="4112306"/>
            <a:ext cx="1587" cy="527050"/>
            <a:chOff x="11336" y="3592"/>
            <a:chExt cx="2" cy="831"/>
          </a:xfrm>
        </p:grpSpPr>
        <p:sp>
          <p:nvSpPr>
            <p:cNvPr id="437" name="Freeform 51"/>
            <p:cNvSpPr>
              <a:spLocks/>
            </p:cNvSpPr>
            <p:nvPr/>
          </p:nvSpPr>
          <p:spPr bwMode="auto">
            <a:xfrm>
              <a:off x="11336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0" name="Group 52"/>
          <p:cNvGrpSpPr>
            <a:grpSpLocks/>
          </p:cNvGrpSpPr>
          <p:nvPr/>
        </p:nvGrpSpPr>
        <p:grpSpPr bwMode="auto">
          <a:xfrm>
            <a:off x="7126639" y="2724831"/>
            <a:ext cx="1588" cy="185737"/>
            <a:chOff x="11663" y="1407"/>
            <a:chExt cx="2" cy="294"/>
          </a:xfrm>
        </p:grpSpPr>
        <p:sp>
          <p:nvSpPr>
            <p:cNvPr id="436" name="Freeform 53"/>
            <p:cNvSpPr>
              <a:spLocks/>
            </p:cNvSpPr>
            <p:nvPr/>
          </p:nvSpPr>
          <p:spPr bwMode="auto">
            <a:xfrm>
              <a:off x="11663" y="1407"/>
              <a:ext cx="2" cy="294"/>
            </a:xfrm>
            <a:custGeom>
              <a:avLst/>
              <a:gdLst>
                <a:gd name="T0" fmla="+- 0 1701 1407"/>
                <a:gd name="T1" fmla="*/ 1701 h 294"/>
                <a:gd name="T2" fmla="+- 0 1407 1407"/>
                <a:gd name="T3" fmla="*/ 1407 h 294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94">
                  <a:moveTo>
                    <a:pt x="0" y="294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1" name="Group 54"/>
          <p:cNvGrpSpPr>
            <a:grpSpLocks/>
          </p:cNvGrpSpPr>
          <p:nvPr/>
        </p:nvGrpSpPr>
        <p:grpSpPr bwMode="auto">
          <a:xfrm>
            <a:off x="7126639" y="3583668"/>
            <a:ext cx="1588" cy="420688"/>
            <a:chOff x="11663" y="2759"/>
            <a:chExt cx="2" cy="663"/>
          </a:xfrm>
        </p:grpSpPr>
        <p:sp>
          <p:nvSpPr>
            <p:cNvPr id="435" name="Freeform 55"/>
            <p:cNvSpPr>
              <a:spLocks/>
            </p:cNvSpPr>
            <p:nvPr/>
          </p:nvSpPr>
          <p:spPr bwMode="auto">
            <a:xfrm>
              <a:off x="11663" y="2759"/>
              <a:ext cx="2" cy="663"/>
            </a:xfrm>
            <a:custGeom>
              <a:avLst/>
              <a:gdLst>
                <a:gd name="T0" fmla="+- 0 3422 2759"/>
                <a:gd name="T1" fmla="*/ 3422 h 663"/>
                <a:gd name="T2" fmla="+- 0 2759 2759"/>
                <a:gd name="T3" fmla="*/ 2759 h 663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663">
                  <a:moveTo>
                    <a:pt x="0" y="663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2" name="Group 56"/>
          <p:cNvGrpSpPr>
            <a:grpSpLocks/>
          </p:cNvGrpSpPr>
          <p:nvPr/>
        </p:nvGrpSpPr>
        <p:grpSpPr bwMode="auto">
          <a:xfrm>
            <a:off x="7126639" y="4112306"/>
            <a:ext cx="1588" cy="527050"/>
            <a:chOff x="11663" y="3592"/>
            <a:chExt cx="2" cy="831"/>
          </a:xfrm>
        </p:grpSpPr>
        <p:sp>
          <p:nvSpPr>
            <p:cNvPr id="434" name="Freeform 57"/>
            <p:cNvSpPr>
              <a:spLocks/>
            </p:cNvSpPr>
            <p:nvPr/>
          </p:nvSpPr>
          <p:spPr bwMode="auto">
            <a:xfrm>
              <a:off x="11663" y="3592"/>
              <a:ext cx="2" cy="831"/>
            </a:xfrm>
            <a:custGeom>
              <a:avLst/>
              <a:gdLst>
                <a:gd name="T0" fmla="+- 0 4423 3592"/>
                <a:gd name="T1" fmla="*/ 4423 h 831"/>
                <a:gd name="T2" fmla="+- 0 3592 3592"/>
                <a:gd name="T3" fmla="*/ 3592 h 831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831">
                  <a:moveTo>
                    <a:pt x="0" y="831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3" name="Group 58"/>
          <p:cNvGrpSpPr>
            <a:grpSpLocks/>
          </p:cNvGrpSpPr>
          <p:nvPr/>
        </p:nvGrpSpPr>
        <p:grpSpPr bwMode="auto">
          <a:xfrm>
            <a:off x="1591027" y="3053443"/>
            <a:ext cx="5343525" cy="1588"/>
            <a:chOff x="2945" y="1926"/>
            <a:chExt cx="8417" cy="2"/>
          </a:xfrm>
        </p:grpSpPr>
        <p:sp>
          <p:nvSpPr>
            <p:cNvPr id="433" name="Freeform 59"/>
            <p:cNvSpPr>
              <a:spLocks/>
            </p:cNvSpPr>
            <p:nvPr/>
          </p:nvSpPr>
          <p:spPr bwMode="auto">
            <a:xfrm>
              <a:off x="2945" y="1926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4" name="Group 60"/>
          <p:cNvGrpSpPr>
            <a:grpSpLocks/>
          </p:cNvGrpSpPr>
          <p:nvPr/>
        </p:nvGrpSpPr>
        <p:grpSpPr bwMode="auto">
          <a:xfrm>
            <a:off x="1591027" y="3231243"/>
            <a:ext cx="5343525" cy="0"/>
            <a:chOff x="2945" y="2204"/>
            <a:chExt cx="8417" cy="2"/>
          </a:xfrm>
        </p:grpSpPr>
        <p:sp>
          <p:nvSpPr>
            <p:cNvPr id="432" name="Freeform 61"/>
            <p:cNvSpPr>
              <a:spLocks/>
            </p:cNvSpPr>
            <p:nvPr/>
          </p:nvSpPr>
          <p:spPr bwMode="auto">
            <a:xfrm>
              <a:off x="2945" y="2204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5" name="Group 62"/>
          <p:cNvGrpSpPr>
            <a:grpSpLocks/>
          </p:cNvGrpSpPr>
          <p:nvPr/>
        </p:nvGrpSpPr>
        <p:grpSpPr bwMode="auto">
          <a:xfrm>
            <a:off x="1591027" y="3405868"/>
            <a:ext cx="5343525" cy="1588"/>
            <a:chOff x="2945" y="2481"/>
            <a:chExt cx="8417" cy="2"/>
          </a:xfrm>
        </p:grpSpPr>
        <p:sp>
          <p:nvSpPr>
            <p:cNvPr id="431" name="Freeform 63"/>
            <p:cNvSpPr>
              <a:spLocks/>
            </p:cNvSpPr>
            <p:nvPr/>
          </p:nvSpPr>
          <p:spPr bwMode="auto">
            <a:xfrm>
              <a:off x="2945" y="2481"/>
              <a:ext cx="8417" cy="2"/>
            </a:xfrm>
            <a:custGeom>
              <a:avLst/>
              <a:gdLst>
                <a:gd name="T0" fmla="+- 0 2945 2945"/>
                <a:gd name="T1" fmla="*/ T0 w 8417"/>
                <a:gd name="T2" fmla="+- 0 11363 2945"/>
                <a:gd name="T3" fmla="*/ T2 w 8417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8417">
                  <a:moveTo>
                    <a:pt x="0" y="0"/>
                  </a:moveTo>
                  <a:lnTo>
                    <a:pt x="8418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6" name="Group 64"/>
          <p:cNvGrpSpPr>
            <a:grpSpLocks/>
          </p:cNvGrpSpPr>
          <p:nvPr/>
        </p:nvGrpSpPr>
        <p:grpSpPr bwMode="auto">
          <a:xfrm>
            <a:off x="1591027" y="3582081"/>
            <a:ext cx="5738812" cy="1587"/>
            <a:chOff x="2945" y="2758"/>
            <a:chExt cx="9039" cy="2"/>
          </a:xfrm>
        </p:grpSpPr>
        <p:sp>
          <p:nvSpPr>
            <p:cNvPr id="430" name="Freeform 65"/>
            <p:cNvSpPr>
              <a:spLocks/>
            </p:cNvSpPr>
            <p:nvPr/>
          </p:nvSpPr>
          <p:spPr bwMode="auto">
            <a:xfrm>
              <a:off x="2945" y="275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7" name="Group 66"/>
          <p:cNvGrpSpPr>
            <a:grpSpLocks/>
          </p:cNvGrpSpPr>
          <p:nvPr/>
        </p:nvGrpSpPr>
        <p:grpSpPr bwMode="auto">
          <a:xfrm>
            <a:off x="1591027" y="3758293"/>
            <a:ext cx="5738812" cy="1588"/>
            <a:chOff x="2945" y="3036"/>
            <a:chExt cx="9039" cy="2"/>
          </a:xfrm>
        </p:grpSpPr>
        <p:sp>
          <p:nvSpPr>
            <p:cNvPr id="429" name="Freeform 67"/>
            <p:cNvSpPr>
              <a:spLocks/>
            </p:cNvSpPr>
            <p:nvPr/>
          </p:nvSpPr>
          <p:spPr bwMode="auto">
            <a:xfrm>
              <a:off x="2945" y="3036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8" name="Group 68"/>
          <p:cNvGrpSpPr>
            <a:grpSpLocks/>
          </p:cNvGrpSpPr>
          <p:nvPr/>
        </p:nvGrpSpPr>
        <p:grpSpPr bwMode="auto">
          <a:xfrm>
            <a:off x="1591027" y="3934506"/>
            <a:ext cx="5738812" cy="1587"/>
            <a:chOff x="2945" y="3313"/>
            <a:chExt cx="9039" cy="2"/>
          </a:xfrm>
        </p:grpSpPr>
        <p:sp>
          <p:nvSpPr>
            <p:cNvPr id="428" name="Freeform 69"/>
            <p:cNvSpPr>
              <a:spLocks/>
            </p:cNvSpPr>
            <p:nvPr/>
          </p:nvSpPr>
          <p:spPr bwMode="auto">
            <a:xfrm>
              <a:off x="2945" y="331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69" name="Group 70"/>
          <p:cNvGrpSpPr>
            <a:grpSpLocks/>
          </p:cNvGrpSpPr>
          <p:nvPr/>
        </p:nvGrpSpPr>
        <p:grpSpPr bwMode="auto">
          <a:xfrm>
            <a:off x="1591027" y="4110718"/>
            <a:ext cx="5738812" cy="1588"/>
            <a:chOff x="2945" y="3591"/>
            <a:chExt cx="9039" cy="2"/>
          </a:xfrm>
        </p:grpSpPr>
        <p:sp>
          <p:nvSpPr>
            <p:cNvPr id="427" name="Freeform 71"/>
            <p:cNvSpPr>
              <a:spLocks/>
            </p:cNvSpPr>
            <p:nvPr/>
          </p:nvSpPr>
          <p:spPr bwMode="auto">
            <a:xfrm>
              <a:off x="2945" y="3591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0" name="Group 72"/>
          <p:cNvGrpSpPr>
            <a:grpSpLocks/>
          </p:cNvGrpSpPr>
          <p:nvPr/>
        </p:nvGrpSpPr>
        <p:grpSpPr bwMode="auto">
          <a:xfrm>
            <a:off x="1591027" y="4286931"/>
            <a:ext cx="5738812" cy="1587"/>
            <a:chOff x="2945" y="3868"/>
            <a:chExt cx="9039" cy="2"/>
          </a:xfrm>
        </p:grpSpPr>
        <p:sp>
          <p:nvSpPr>
            <p:cNvPr id="426" name="Freeform 73"/>
            <p:cNvSpPr>
              <a:spLocks/>
            </p:cNvSpPr>
            <p:nvPr/>
          </p:nvSpPr>
          <p:spPr bwMode="auto">
            <a:xfrm>
              <a:off x="2945" y="3868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1" name="Group 74"/>
          <p:cNvGrpSpPr>
            <a:grpSpLocks/>
          </p:cNvGrpSpPr>
          <p:nvPr/>
        </p:nvGrpSpPr>
        <p:grpSpPr bwMode="auto">
          <a:xfrm>
            <a:off x="1591027" y="4463143"/>
            <a:ext cx="5738812" cy="0"/>
            <a:chOff x="2945" y="4145"/>
            <a:chExt cx="9039" cy="2"/>
          </a:xfrm>
        </p:grpSpPr>
        <p:sp>
          <p:nvSpPr>
            <p:cNvPr id="425" name="Freeform 75"/>
            <p:cNvSpPr>
              <a:spLocks/>
            </p:cNvSpPr>
            <p:nvPr/>
          </p:nvSpPr>
          <p:spPr bwMode="auto">
            <a:xfrm>
              <a:off x="2945" y="4145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2" name="Group 76"/>
          <p:cNvGrpSpPr>
            <a:grpSpLocks/>
          </p:cNvGrpSpPr>
          <p:nvPr/>
        </p:nvGrpSpPr>
        <p:grpSpPr bwMode="auto">
          <a:xfrm>
            <a:off x="1591027" y="4639356"/>
            <a:ext cx="5738812" cy="1587"/>
            <a:chOff x="2945" y="4423"/>
            <a:chExt cx="9039" cy="2"/>
          </a:xfrm>
        </p:grpSpPr>
        <p:sp>
          <p:nvSpPr>
            <p:cNvPr id="424" name="Freeform 77"/>
            <p:cNvSpPr>
              <a:spLocks/>
            </p:cNvSpPr>
            <p:nvPr/>
          </p:nvSpPr>
          <p:spPr bwMode="auto">
            <a:xfrm>
              <a:off x="2945" y="4423"/>
              <a:ext cx="9039" cy="2"/>
            </a:xfrm>
            <a:custGeom>
              <a:avLst/>
              <a:gdLst>
                <a:gd name="T0" fmla="+- 0 2945 2945"/>
                <a:gd name="T1" fmla="*/ T0 w 9039"/>
                <a:gd name="T2" fmla="+- 0 11984 2945"/>
                <a:gd name="T3" fmla="*/ T2 w 903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39">
                  <a:moveTo>
                    <a:pt x="0" y="0"/>
                  </a:moveTo>
                  <a:lnTo>
                    <a:pt x="9039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3" name="Group 78"/>
          <p:cNvGrpSpPr>
            <a:grpSpLocks/>
          </p:cNvGrpSpPr>
          <p:nvPr/>
        </p:nvGrpSpPr>
        <p:grpSpPr bwMode="auto">
          <a:xfrm>
            <a:off x="1586264" y="2874056"/>
            <a:ext cx="1588" cy="1765300"/>
            <a:chOff x="2938" y="1643"/>
            <a:chExt cx="2" cy="2780"/>
          </a:xfrm>
        </p:grpSpPr>
        <p:sp>
          <p:nvSpPr>
            <p:cNvPr id="423" name="Freeform 79"/>
            <p:cNvSpPr>
              <a:spLocks/>
            </p:cNvSpPr>
            <p:nvPr/>
          </p:nvSpPr>
          <p:spPr bwMode="auto">
            <a:xfrm>
              <a:off x="2938" y="1643"/>
              <a:ext cx="2" cy="2780"/>
            </a:xfrm>
            <a:custGeom>
              <a:avLst/>
              <a:gdLst>
                <a:gd name="T0" fmla="+- 0 4423 1643"/>
                <a:gd name="T1" fmla="*/ 4423 h 2780"/>
                <a:gd name="T2" fmla="+- 0 1643 1643"/>
                <a:gd name="T3" fmla="*/ 1643 h 278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80">
                  <a:moveTo>
                    <a:pt x="0" y="2780"/>
                  </a:moveTo>
                  <a:lnTo>
                    <a:pt x="0" y="0"/>
                  </a:lnTo>
                </a:path>
              </a:pathLst>
            </a:custGeom>
            <a:noFill/>
            <a:ln w="1083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4" name="Group 80"/>
          <p:cNvGrpSpPr>
            <a:grpSpLocks/>
          </p:cNvGrpSpPr>
          <p:nvPr/>
        </p:nvGrpSpPr>
        <p:grpSpPr bwMode="auto">
          <a:xfrm>
            <a:off x="2326039" y="2558143"/>
            <a:ext cx="1588" cy="2081213"/>
            <a:chOff x="4103" y="1146"/>
            <a:chExt cx="2" cy="3277"/>
          </a:xfrm>
        </p:grpSpPr>
        <p:sp>
          <p:nvSpPr>
            <p:cNvPr id="422" name="Freeform 81"/>
            <p:cNvSpPr>
              <a:spLocks/>
            </p:cNvSpPr>
            <p:nvPr/>
          </p:nvSpPr>
          <p:spPr bwMode="auto">
            <a:xfrm>
              <a:off x="410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5" name="Group 82"/>
          <p:cNvGrpSpPr>
            <a:grpSpLocks/>
          </p:cNvGrpSpPr>
          <p:nvPr/>
        </p:nvGrpSpPr>
        <p:grpSpPr bwMode="auto">
          <a:xfrm>
            <a:off x="3265839" y="2558143"/>
            <a:ext cx="1588" cy="2081213"/>
            <a:chOff x="5583" y="1146"/>
            <a:chExt cx="2" cy="3277"/>
          </a:xfrm>
        </p:grpSpPr>
        <p:sp>
          <p:nvSpPr>
            <p:cNvPr id="421" name="Freeform 83"/>
            <p:cNvSpPr>
              <a:spLocks/>
            </p:cNvSpPr>
            <p:nvPr/>
          </p:nvSpPr>
          <p:spPr bwMode="auto">
            <a:xfrm>
              <a:off x="5583" y="1146"/>
              <a:ext cx="2" cy="3277"/>
            </a:xfrm>
            <a:custGeom>
              <a:avLst/>
              <a:gdLst>
                <a:gd name="T0" fmla="+- 0 4423 1146"/>
                <a:gd name="T1" fmla="*/ 4423 h 3277"/>
                <a:gd name="T2" fmla="+- 0 1146 1146"/>
                <a:gd name="T3" fmla="*/ 1146 h 327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3277">
                  <a:moveTo>
                    <a:pt x="0" y="3277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6" name="Group 84"/>
          <p:cNvGrpSpPr>
            <a:grpSpLocks/>
          </p:cNvGrpSpPr>
          <p:nvPr/>
        </p:nvGrpSpPr>
        <p:grpSpPr bwMode="auto">
          <a:xfrm>
            <a:off x="7329839" y="2558143"/>
            <a:ext cx="1588" cy="352425"/>
            <a:chOff x="11984" y="1146"/>
            <a:chExt cx="2" cy="555"/>
          </a:xfrm>
        </p:grpSpPr>
        <p:sp>
          <p:nvSpPr>
            <p:cNvPr id="420" name="Freeform 85"/>
            <p:cNvSpPr>
              <a:spLocks/>
            </p:cNvSpPr>
            <p:nvPr/>
          </p:nvSpPr>
          <p:spPr bwMode="auto">
            <a:xfrm>
              <a:off x="11984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7" name="Group 86"/>
          <p:cNvGrpSpPr>
            <a:grpSpLocks/>
          </p:cNvGrpSpPr>
          <p:nvPr/>
        </p:nvGrpSpPr>
        <p:grpSpPr bwMode="auto">
          <a:xfrm>
            <a:off x="7329839" y="3583668"/>
            <a:ext cx="1588" cy="1055688"/>
            <a:chOff x="11984" y="2759"/>
            <a:chExt cx="2" cy="1665"/>
          </a:xfrm>
        </p:grpSpPr>
        <p:sp>
          <p:nvSpPr>
            <p:cNvPr id="419" name="Freeform 87"/>
            <p:cNvSpPr>
              <a:spLocks/>
            </p:cNvSpPr>
            <p:nvPr/>
          </p:nvSpPr>
          <p:spPr bwMode="auto">
            <a:xfrm>
              <a:off x="11984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8" name="Group 88"/>
          <p:cNvGrpSpPr>
            <a:grpSpLocks/>
          </p:cNvGrpSpPr>
          <p:nvPr/>
        </p:nvGrpSpPr>
        <p:grpSpPr bwMode="auto">
          <a:xfrm>
            <a:off x="7333014" y="2558143"/>
            <a:ext cx="1588" cy="352425"/>
            <a:chOff x="11989" y="1146"/>
            <a:chExt cx="2" cy="555"/>
          </a:xfrm>
        </p:grpSpPr>
        <p:sp>
          <p:nvSpPr>
            <p:cNvPr id="418" name="Freeform 89"/>
            <p:cNvSpPr>
              <a:spLocks/>
            </p:cNvSpPr>
            <p:nvPr/>
          </p:nvSpPr>
          <p:spPr bwMode="auto">
            <a:xfrm>
              <a:off x="11989" y="1146"/>
              <a:ext cx="2" cy="555"/>
            </a:xfrm>
            <a:custGeom>
              <a:avLst/>
              <a:gdLst>
                <a:gd name="T0" fmla="+- 0 1701 1146"/>
                <a:gd name="T1" fmla="*/ 1701 h 555"/>
                <a:gd name="T2" fmla="+- 0 1146 1146"/>
                <a:gd name="T3" fmla="*/ 1146 h 55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555">
                  <a:moveTo>
                    <a:pt x="0" y="555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79" name="Group 90"/>
          <p:cNvGrpSpPr>
            <a:grpSpLocks/>
          </p:cNvGrpSpPr>
          <p:nvPr/>
        </p:nvGrpSpPr>
        <p:grpSpPr bwMode="auto">
          <a:xfrm>
            <a:off x="7333014" y="3583668"/>
            <a:ext cx="1588" cy="1055688"/>
            <a:chOff x="11989" y="2759"/>
            <a:chExt cx="2" cy="1665"/>
          </a:xfrm>
        </p:grpSpPr>
        <p:sp>
          <p:nvSpPr>
            <p:cNvPr id="417" name="Freeform 91"/>
            <p:cNvSpPr>
              <a:spLocks/>
            </p:cNvSpPr>
            <p:nvPr/>
          </p:nvSpPr>
          <p:spPr bwMode="auto">
            <a:xfrm>
              <a:off x="11989" y="2759"/>
              <a:ext cx="2" cy="1665"/>
            </a:xfrm>
            <a:custGeom>
              <a:avLst/>
              <a:gdLst>
                <a:gd name="T0" fmla="+- 0 4423 2759"/>
                <a:gd name="T1" fmla="*/ 4423 h 1665"/>
                <a:gd name="T2" fmla="+- 0 2759 2759"/>
                <a:gd name="T3" fmla="*/ 2759 h 1665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1665">
                  <a:moveTo>
                    <a:pt x="0" y="1664"/>
                  </a:moveTo>
                  <a:lnTo>
                    <a:pt x="0" y="0"/>
                  </a:lnTo>
                </a:path>
              </a:pathLst>
            </a:custGeom>
            <a:noFill/>
            <a:ln w="764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0" name="Group 92"/>
          <p:cNvGrpSpPr>
            <a:grpSpLocks/>
          </p:cNvGrpSpPr>
          <p:nvPr/>
        </p:nvGrpSpPr>
        <p:grpSpPr bwMode="auto">
          <a:xfrm>
            <a:off x="1832327" y="2880406"/>
            <a:ext cx="0" cy="1758950"/>
            <a:chOff x="3325" y="1653"/>
            <a:chExt cx="2" cy="2770"/>
          </a:xfrm>
        </p:grpSpPr>
        <p:sp>
          <p:nvSpPr>
            <p:cNvPr id="416" name="Freeform 93"/>
            <p:cNvSpPr>
              <a:spLocks/>
            </p:cNvSpPr>
            <p:nvPr/>
          </p:nvSpPr>
          <p:spPr bwMode="auto">
            <a:xfrm>
              <a:off x="3325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1" name="Group 94"/>
          <p:cNvGrpSpPr>
            <a:grpSpLocks/>
          </p:cNvGrpSpPr>
          <p:nvPr/>
        </p:nvGrpSpPr>
        <p:grpSpPr bwMode="auto">
          <a:xfrm>
            <a:off x="2078389" y="2880406"/>
            <a:ext cx="1588" cy="1758950"/>
            <a:chOff x="3714" y="1653"/>
            <a:chExt cx="2" cy="2770"/>
          </a:xfrm>
        </p:grpSpPr>
        <p:sp>
          <p:nvSpPr>
            <p:cNvPr id="415" name="Freeform 95"/>
            <p:cNvSpPr>
              <a:spLocks/>
            </p:cNvSpPr>
            <p:nvPr/>
          </p:nvSpPr>
          <p:spPr bwMode="auto">
            <a:xfrm>
              <a:off x="3714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2" name="Group 96"/>
          <p:cNvGrpSpPr>
            <a:grpSpLocks/>
          </p:cNvGrpSpPr>
          <p:nvPr/>
        </p:nvGrpSpPr>
        <p:grpSpPr bwMode="auto">
          <a:xfrm>
            <a:off x="2953102" y="2880406"/>
            <a:ext cx="0" cy="1758950"/>
            <a:chOff x="5090" y="1653"/>
            <a:chExt cx="2" cy="2770"/>
          </a:xfrm>
        </p:grpSpPr>
        <p:sp>
          <p:nvSpPr>
            <p:cNvPr id="414" name="Freeform 97"/>
            <p:cNvSpPr>
              <a:spLocks/>
            </p:cNvSpPr>
            <p:nvPr/>
          </p:nvSpPr>
          <p:spPr bwMode="auto">
            <a:xfrm>
              <a:off x="5090" y="1653"/>
              <a:ext cx="2" cy="2770"/>
            </a:xfrm>
            <a:custGeom>
              <a:avLst/>
              <a:gdLst>
                <a:gd name="T0" fmla="+- 0 4423 1653"/>
                <a:gd name="T1" fmla="*/ 4423 h 2770"/>
                <a:gd name="T2" fmla="+- 0 1653 1653"/>
                <a:gd name="T3" fmla="*/ 1653 h 2770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770">
                  <a:moveTo>
                    <a:pt x="0" y="2770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3" name="Group 98"/>
          <p:cNvGrpSpPr>
            <a:grpSpLocks/>
          </p:cNvGrpSpPr>
          <p:nvPr/>
        </p:nvGrpSpPr>
        <p:grpSpPr bwMode="auto">
          <a:xfrm>
            <a:off x="2638777" y="3055031"/>
            <a:ext cx="1587" cy="1584325"/>
            <a:chOff x="4597" y="1927"/>
            <a:chExt cx="2" cy="2497"/>
          </a:xfrm>
        </p:grpSpPr>
        <p:sp>
          <p:nvSpPr>
            <p:cNvPr id="413" name="Freeform 99"/>
            <p:cNvSpPr>
              <a:spLocks/>
            </p:cNvSpPr>
            <p:nvPr/>
          </p:nvSpPr>
          <p:spPr bwMode="auto">
            <a:xfrm>
              <a:off x="4597" y="1927"/>
              <a:ext cx="2" cy="2497"/>
            </a:xfrm>
            <a:custGeom>
              <a:avLst/>
              <a:gdLst>
                <a:gd name="T0" fmla="+- 0 4423 1927"/>
                <a:gd name="T1" fmla="*/ 4423 h 2497"/>
                <a:gd name="T2" fmla="+- 0 1927 1927"/>
                <a:gd name="T3" fmla="*/ 1927 h 2497"/>
              </a:gdLst>
              <a:ahLst/>
              <a:cxnLst>
                <a:cxn ang="0">
                  <a:pos x="0" y="T1"/>
                </a:cxn>
                <a:cxn ang="0">
                  <a:pos x="0" y="T3"/>
                </a:cxn>
              </a:cxnLst>
              <a:rect l="0" t="0" r="r" b="b"/>
              <a:pathLst>
                <a:path h="2497">
                  <a:moveTo>
                    <a:pt x="0" y="2496"/>
                  </a:moveTo>
                  <a:lnTo>
                    <a:pt x="0" y="0"/>
                  </a:lnTo>
                </a:path>
              </a:pathLst>
            </a:custGeom>
            <a:noFill/>
            <a:ln w="20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4" name="Group 100"/>
          <p:cNvGrpSpPr>
            <a:grpSpLocks/>
          </p:cNvGrpSpPr>
          <p:nvPr/>
        </p:nvGrpSpPr>
        <p:grpSpPr bwMode="auto">
          <a:xfrm>
            <a:off x="1591027" y="2554968"/>
            <a:ext cx="5745162" cy="0"/>
            <a:chOff x="2945" y="1139"/>
            <a:chExt cx="9049" cy="2"/>
          </a:xfrm>
        </p:grpSpPr>
        <p:sp>
          <p:nvSpPr>
            <p:cNvPr id="412" name="Freeform 101"/>
            <p:cNvSpPr>
              <a:spLocks/>
            </p:cNvSpPr>
            <p:nvPr/>
          </p:nvSpPr>
          <p:spPr bwMode="auto">
            <a:xfrm>
              <a:off x="2945" y="1139"/>
              <a:ext cx="9049" cy="2"/>
            </a:xfrm>
            <a:custGeom>
              <a:avLst/>
              <a:gdLst>
                <a:gd name="T0" fmla="+- 0 2945 2945"/>
                <a:gd name="T1" fmla="*/ T0 w 9049"/>
                <a:gd name="T2" fmla="+- 0 11994 2945"/>
                <a:gd name="T3" fmla="*/ T2 w 904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9049">
                  <a:moveTo>
                    <a:pt x="0" y="0"/>
                  </a:moveTo>
                  <a:lnTo>
                    <a:pt x="9049" y="0"/>
                  </a:lnTo>
                </a:path>
              </a:pathLst>
            </a:custGeom>
            <a:noFill/>
            <a:ln w="108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5" name="Group 102"/>
          <p:cNvGrpSpPr>
            <a:grpSpLocks/>
          </p:cNvGrpSpPr>
          <p:nvPr/>
        </p:nvGrpSpPr>
        <p:grpSpPr bwMode="auto">
          <a:xfrm>
            <a:off x="5683602" y="2715306"/>
            <a:ext cx="1646237" cy="1587"/>
            <a:chOff x="9392" y="1392"/>
            <a:chExt cx="2591" cy="2"/>
          </a:xfrm>
        </p:grpSpPr>
        <p:sp>
          <p:nvSpPr>
            <p:cNvPr id="411" name="Freeform 103"/>
            <p:cNvSpPr>
              <a:spLocks/>
            </p:cNvSpPr>
            <p:nvPr/>
          </p:nvSpPr>
          <p:spPr bwMode="auto">
            <a:xfrm>
              <a:off x="9392" y="1392"/>
              <a:ext cx="2591" cy="2"/>
            </a:xfrm>
            <a:custGeom>
              <a:avLst/>
              <a:gdLst>
                <a:gd name="T0" fmla="+- 0 9392 9392"/>
                <a:gd name="T1" fmla="*/ T0 w 2591"/>
                <a:gd name="T2" fmla="+- 0 11984 9392"/>
                <a:gd name="T3" fmla="*/ T2 w 259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2591">
                  <a:moveTo>
                    <a:pt x="0" y="0"/>
                  </a:moveTo>
                  <a:lnTo>
                    <a:pt x="2592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6" name="Group 104"/>
          <p:cNvGrpSpPr>
            <a:grpSpLocks/>
          </p:cNvGrpSpPr>
          <p:nvPr/>
        </p:nvGrpSpPr>
        <p:grpSpPr bwMode="auto">
          <a:xfrm>
            <a:off x="5677252" y="2715306"/>
            <a:ext cx="6350" cy="1587"/>
            <a:chOff x="9382" y="1392"/>
            <a:chExt cx="10" cy="2"/>
          </a:xfrm>
        </p:grpSpPr>
        <p:sp>
          <p:nvSpPr>
            <p:cNvPr id="410" name="Freeform 105"/>
            <p:cNvSpPr>
              <a:spLocks/>
            </p:cNvSpPr>
            <p:nvPr/>
          </p:nvSpPr>
          <p:spPr bwMode="auto">
            <a:xfrm>
              <a:off x="9382" y="1392"/>
              <a:ext cx="10" cy="2"/>
            </a:xfrm>
            <a:custGeom>
              <a:avLst/>
              <a:gdLst>
                <a:gd name="T0" fmla="+- 0 9382 9382"/>
                <a:gd name="T1" fmla="*/ T0 w 10"/>
                <a:gd name="T2" fmla="+- 0 9392 9382"/>
                <a:gd name="T3" fmla="*/ T2 w 10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</a:path>
              </a:pathLst>
            </a:custGeom>
            <a:noFill/>
            <a:ln w="203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7" name="Group 106"/>
          <p:cNvGrpSpPr>
            <a:grpSpLocks/>
          </p:cNvGrpSpPr>
          <p:nvPr/>
        </p:nvGrpSpPr>
        <p:grpSpPr bwMode="auto">
          <a:xfrm>
            <a:off x="6617052" y="4004356"/>
            <a:ext cx="720725" cy="107950"/>
            <a:chOff x="10861" y="3422"/>
            <a:chExt cx="1134" cy="171"/>
          </a:xfrm>
        </p:grpSpPr>
        <p:sp>
          <p:nvSpPr>
            <p:cNvPr id="409" name="Freeform 107"/>
            <p:cNvSpPr>
              <a:spLocks/>
            </p:cNvSpPr>
            <p:nvPr/>
          </p:nvSpPr>
          <p:spPr bwMode="auto">
            <a:xfrm>
              <a:off x="10861" y="3422"/>
              <a:ext cx="1134" cy="171"/>
            </a:xfrm>
            <a:custGeom>
              <a:avLst/>
              <a:gdLst>
                <a:gd name="T0" fmla="+- 0 10861 10861"/>
                <a:gd name="T1" fmla="*/ T0 w 1134"/>
                <a:gd name="T2" fmla="+- 0 3422 3422"/>
                <a:gd name="T3" fmla="*/ 3422 h 171"/>
                <a:gd name="T4" fmla="+- 0 11995 10861"/>
                <a:gd name="T5" fmla="*/ T4 w 1134"/>
                <a:gd name="T6" fmla="+- 0 3422 3422"/>
                <a:gd name="T7" fmla="*/ 3422 h 171"/>
                <a:gd name="T8" fmla="+- 0 11995 10861"/>
                <a:gd name="T9" fmla="*/ T8 w 1134"/>
                <a:gd name="T10" fmla="+- 0 3592 3422"/>
                <a:gd name="T11" fmla="*/ 3592 h 171"/>
                <a:gd name="T12" fmla="+- 0 10861 10861"/>
                <a:gd name="T13" fmla="*/ T12 w 1134"/>
                <a:gd name="T14" fmla="+- 0 3592 3422"/>
                <a:gd name="T15" fmla="*/ 3592 h 171"/>
                <a:gd name="T16" fmla="+- 0 10861 10861"/>
                <a:gd name="T17" fmla="*/ T16 w 1134"/>
                <a:gd name="T18" fmla="+- 0 3422 3422"/>
                <a:gd name="T19" fmla="*/ 3422 h 17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134" h="171">
                  <a:moveTo>
                    <a:pt x="0" y="0"/>
                  </a:moveTo>
                  <a:lnTo>
                    <a:pt x="1134" y="0"/>
                  </a:lnTo>
                  <a:lnTo>
                    <a:pt x="1134" y="170"/>
                  </a:lnTo>
                  <a:lnTo>
                    <a:pt x="0" y="1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8" name="Group 108"/>
          <p:cNvGrpSpPr>
            <a:grpSpLocks/>
          </p:cNvGrpSpPr>
          <p:nvPr/>
        </p:nvGrpSpPr>
        <p:grpSpPr bwMode="auto">
          <a:xfrm>
            <a:off x="6161439" y="3831318"/>
            <a:ext cx="298450" cy="119063"/>
            <a:chOff x="10144" y="3151"/>
            <a:chExt cx="470" cy="186"/>
          </a:xfrm>
        </p:grpSpPr>
        <p:sp>
          <p:nvSpPr>
            <p:cNvPr id="408" name="Freeform 109"/>
            <p:cNvSpPr>
              <a:spLocks/>
            </p:cNvSpPr>
            <p:nvPr/>
          </p:nvSpPr>
          <p:spPr bwMode="auto">
            <a:xfrm>
              <a:off x="10144" y="3151"/>
              <a:ext cx="470" cy="186"/>
            </a:xfrm>
            <a:custGeom>
              <a:avLst/>
              <a:gdLst>
                <a:gd name="T0" fmla="+- 0 10144 10144"/>
                <a:gd name="T1" fmla="*/ T0 w 470"/>
                <a:gd name="T2" fmla="+- 0 3151 3151"/>
                <a:gd name="T3" fmla="*/ 3151 h 186"/>
                <a:gd name="T4" fmla="+- 0 10614 10144"/>
                <a:gd name="T5" fmla="*/ T4 w 470"/>
                <a:gd name="T6" fmla="+- 0 3151 3151"/>
                <a:gd name="T7" fmla="*/ 3151 h 186"/>
                <a:gd name="T8" fmla="+- 0 10614 10144"/>
                <a:gd name="T9" fmla="*/ T8 w 470"/>
                <a:gd name="T10" fmla="+- 0 3336 3151"/>
                <a:gd name="T11" fmla="*/ 3336 h 186"/>
                <a:gd name="T12" fmla="+- 0 10144 10144"/>
                <a:gd name="T13" fmla="*/ T12 w 470"/>
                <a:gd name="T14" fmla="+- 0 3336 3151"/>
                <a:gd name="T15" fmla="*/ 3336 h 186"/>
                <a:gd name="T16" fmla="+- 0 10144 10144"/>
                <a:gd name="T17" fmla="*/ T16 w 470"/>
                <a:gd name="T18" fmla="+- 0 3151 3151"/>
                <a:gd name="T19" fmla="*/ 3151 h 18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70" h="186">
                  <a:moveTo>
                    <a:pt x="0" y="0"/>
                  </a:moveTo>
                  <a:lnTo>
                    <a:pt x="470" y="0"/>
                  </a:lnTo>
                  <a:lnTo>
                    <a:pt x="470" y="185"/>
                  </a:lnTo>
                  <a:lnTo>
                    <a:pt x="0" y="1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89" name="Group 110"/>
          <p:cNvGrpSpPr>
            <a:grpSpLocks/>
          </p:cNvGrpSpPr>
          <p:nvPr/>
        </p:nvGrpSpPr>
        <p:grpSpPr bwMode="auto">
          <a:xfrm>
            <a:off x="6459889" y="3891643"/>
            <a:ext cx="107950" cy="166688"/>
            <a:chOff x="10614" y="3244"/>
            <a:chExt cx="169" cy="264"/>
          </a:xfrm>
        </p:grpSpPr>
        <p:sp>
          <p:nvSpPr>
            <p:cNvPr id="407" name="Freeform 111"/>
            <p:cNvSpPr>
              <a:spLocks/>
            </p:cNvSpPr>
            <p:nvPr/>
          </p:nvSpPr>
          <p:spPr bwMode="auto">
            <a:xfrm>
              <a:off x="10614" y="3244"/>
              <a:ext cx="169" cy="264"/>
            </a:xfrm>
            <a:custGeom>
              <a:avLst/>
              <a:gdLst>
                <a:gd name="T0" fmla="+- 0 10614 10614"/>
                <a:gd name="T1" fmla="*/ T0 w 169"/>
                <a:gd name="T2" fmla="+- 0 3244 3244"/>
                <a:gd name="T3" fmla="*/ 3244 h 264"/>
                <a:gd name="T4" fmla="+- 0 10734 10614"/>
                <a:gd name="T5" fmla="*/ T4 w 169"/>
                <a:gd name="T6" fmla="+- 0 3244 3244"/>
                <a:gd name="T7" fmla="*/ 3244 h 264"/>
                <a:gd name="T8" fmla="+- 0 10734 10614"/>
                <a:gd name="T9" fmla="*/ T8 w 169"/>
                <a:gd name="T10" fmla="+- 0 3507 3244"/>
                <a:gd name="T11" fmla="*/ 3507 h 264"/>
                <a:gd name="T12" fmla="+- 0 10783 10614"/>
                <a:gd name="T13" fmla="*/ T12 w 169"/>
                <a:gd name="T14" fmla="+- 0 3507 3244"/>
                <a:gd name="T15" fmla="*/ 3507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69" h="264">
                  <a:moveTo>
                    <a:pt x="0" y="0"/>
                  </a:moveTo>
                  <a:lnTo>
                    <a:pt x="120" y="0"/>
                  </a:lnTo>
                  <a:lnTo>
                    <a:pt x="120" y="263"/>
                  </a:lnTo>
                  <a:lnTo>
                    <a:pt x="169" y="263"/>
                  </a:lnTo>
                </a:path>
              </a:pathLst>
            </a:custGeom>
            <a:noFill/>
            <a:ln w="1993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0" name="Group 112"/>
          <p:cNvGrpSpPr>
            <a:grpSpLocks/>
          </p:cNvGrpSpPr>
          <p:nvPr/>
        </p:nvGrpSpPr>
        <p:grpSpPr bwMode="auto">
          <a:xfrm>
            <a:off x="6556727" y="4028168"/>
            <a:ext cx="60325" cy="60325"/>
            <a:chOff x="10767" y="3460"/>
            <a:chExt cx="94" cy="94"/>
          </a:xfrm>
        </p:grpSpPr>
        <p:sp>
          <p:nvSpPr>
            <p:cNvPr id="405" name="Freeform 113"/>
            <p:cNvSpPr>
              <a:spLocks/>
            </p:cNvSpPr>
            <p:nvPr/>
          </p:nvSpPr>
          <p:spPr bwMode="auto">
            <a:xfrm>
              <a:off x="10767" y="3460"/>
              <a:ext cx="94" cy="94"/>
            </a:xfrm>
            <a:custGeom>
              <a:avLst/>
              <a:gdLst>
                <a:gd name="T0" fmla="+- 0 10767 10767"/>
                <a:gd name="T1" fmla="*/ T0 w 94"/>
                <a:gd name="T2" fmla="+- 0 3554 3460"/>
                <a:gd name="T3" fmla="*/ 3554 h 94"/>
                <a:gd name="T4" fmla="+- 0 10767 10767"/>
                <a:gd name="T5" fmla="*/ T4 w 94"/>
                <a:gd name="T6" fmla="+- 0 3460 3460"/>
                <a:gd name="T7" fmla="*/ 3460 h 94"/>
                <a:gd name="T8" fmla="+- 0 10861 10767"/>
                <a:gd name="T9" fmla="*/ T8 w 94"/>
                <a:gd name="T10" fmla="+- 0 3507 3460"/>
                <a:gd name="T11" fmla="*/ 3507 h 94"/>
                <a:gd name="T12" fmla="+- 0 10767 10767"/>
                <a:gd name="T13" fmla="*/ T12 w 94"/>
                <a:gd name="T14" fmla="+- 0 3554 3460"/>
                <a:gd name="T15" fmla="*/ 3554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4"/>
                  </a:moveTo>
                  <a:lnTo>
                    <a:pt x="0" y="0"/>
                  </a:lnTo>
                  <a:lnTo>
                    <a:pt x="94" y="4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406" name="Picture 1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0" y="2582"/>
              <a:ext cx="485" cy="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1" name="Group 115"/>
          <p:cNvGrpSpPr>
            <a:grpSpLocks/>
          </p:cNvGrpSpPr>
          <p:nvPr/>
        </p:nvGrpSpPr>
        <p:grpSpPr bwMode="auto">
          <a:xfrm>
            <a:off x="5728052" y="3470956"/>
            <a:ext cx="307975" cy="100012"/>
            <a:chOff x="9460" y="2582"/>
            <a:chExt cx="485" cy="157"/>
          </a:xfrm>
        </p:grpSpPr>
        <p:sp>
          <p:nvSpPr>
            <p:cNvPr id="404" name="Freeform 116"/>
            <p:cNvSpPr>
              <a:spLocks/>
            </p:cNvSpPr>
            <p:nvPr/>
          </p:nvSpPr>
          <p:spPr bwMode="auto">
            <a:xfrm>
              <a:off x="9460" y="2582"/>
              <a:ext cx="485" cy="157"/>
            </a:xfrm>
            <a:custGeom>
              <a:avLst/>
              <a:gdLst>
                <a:gd name="T0" fmla="+- 0 9460 9460"/>
                <a:gd name="T1" fmla="*/ T0 w 485"/>
                <a:gd name="T2" fmla="+- 0 2739 2582"/>
                <a:gd name="T3" fmla="*/ 2739 h 157"/>
                <a:gd name="T4" fmla="+- 0 9945 9460"/>
                <a:gd name="T5" fmla="*/ T4 w 485"/>
                <a:gd name="T6" fmla="+- 0 2739 2582"/>
                <a:gd name="T7" fmla="*/ 2739 h 157"/>
                <a:gd name="T8" fmla="+- 0 9945 9460"/>
                <a:gd name="T9" fmla="*/ T8 w 485"/>
                <a:gd name="T10" fmla="+- 0 2582 2582"/>
                <a:gd name="T11" fmla="*/ 2582 h 157"/>
                <a:gd name="T12" fmla="+- 0 9460 9460"/>
                <a:gd name="T13" fmla="*/ T12 w 485"/>
                <a:gd name="T14" fmla="+- 0 2582 2582"/>
                <a:gd name="T15" fmla="*/ 2582 h 157"/>
                <a:gd name="T16" fmla="+- 0 9460 9460"/>
                <a:gd name="T17" fmla="*/ T16 w 485"/>
                <a:gd name="T18" fmla="+- 0 2739 2582"/>
                <a:gd name="T19" fmla="*/ 2739 h 15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485" h="157">
                  <a:moveTo>
                    <a:pt x="0" y="157"/>
                  </a:moveTo>
                  <a:lnTo>
                    <a:pt x="485" y="157"/>
                  </a:lnTo>
                  <a:lnTo>
                    <a:pt x="485" y="0"/>
                  </a:lnTo>
                  <a:lnTo>
                    <a:pt x="0" y="0"/>
                  </a:lnTo>
                  <a:lnTo>
                    <a:pt x="0" y="157"/>
                  </a:lnTo>
                  <a:close/>
                </a:path>
              </a:pathLst>
            </a:custGeom>
            <a:noFill/>
            <a:ln w="498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2" name="Group 117"/>
          <p:cNvGrpSpPr>
            <a:grpSpLocks/>
          </p:cNvGrpSpPr>
          <p:nvPr/>
        </p:nvGrpSpPr>
        <p:grpSpPr bwMode="auto">
          <a:xfrm>
            <a:off x="6036027" y="3520168"/>
            <a:ext cx="76200" cy="371475"/>
            <a:chOff x="9945" y="2660"/>
            <a:chExt cx="121" cy="584"/>
          </a:xfrm>
        </p:grpSpPr>
        <p:sp>
          <p:nvSpPr>
            <p:cNvPr id="403" name="Freeform 118"/>
            <p:cNvSpPr>
              <a:spLocks/>
            </p:cNvSpPr>
            <p:nvPr/>
          </p:nvSpPr>
          <p:spPr bwMode="auto">
            <a:xfrm>
              <a:off x="9945" y="2660"/>
              <a:ext cx="121" cy="584"/>
            </a:xfrm>
            <a:custGeom>
              <a:avLst/>
              <a:gdLst>
                <a:gd name="T0" fmla="+- 0 9945 9945"/>
                <a:gd name="T1" fmla="*/ T0 w 121"/>
                <a:gd name="T2" fmla="+- 0 2660 2660"/>
                <a:gd name="T3" fmla="*/ 2660 h 584"/>
                <a:gd name="T4" fmla="+- 0 10040 9945"/>
                <a:gd name="T5" fmla="*/ T4 w 121"/>
                <a:gd name="T6" fmla="+- 0 2660 2660"/>
                <a:gd name="T7" fmla="*/ 2660 h 584"/>
                <a:gd name="T8" fmla="+- 0 10040 9945"/>
                <a:gd name="T9" fmla="*/ T8 w 121"/>
                <a:gd name="T10" fmla="+- 0 3244 2660"/>
                <a:gd name="T11" fmla="*/ 3244 h 584"/>
                <a:gd name="T12" fmla="+- 0 10066 9945"/>
                <a:gd name="T13" fmla="*/ T12 w 121"/>
                <a:gd name="T14" fmla="+- 0 3244 2660"/>
                <a:gd name="T15" fmla="*/ 3244 h 58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21" h="584">
                  <a:moveTo>
                    <a:pt x="0" y="0"/>
                  </a:moveTo>
                  <a:lnTo>
                    <a:pt x="95" y="0"/>
                  </a:lnTo>
                  <a:lnTo>
                    <a:pt x="95" y="584"/>
                  </a:lnTo>
                  <a:lnTo>
                    <a:pt x="121" y="584"/>
                  </a:lnTo>
                </a:path>
              </a:pathLst>
            </a:custGeom>
            <a:noFill/>
            <a:ln w="1993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3" name="Group 119"/>
          <p:cNvGrpSpPr>
            <a:grpSpLocks/>
          </p:cNvGrpSpPr>
          <p:nvPr/>
        </p:nvGrpSpPr>
        <p:grpSpPr bwMode="auto">
          <a:xfrm>
            <a:off x="6102702" y="3859893"/>
            <a:ext cx="58737" cy="60325"/>
            <a:chOff x="10050" y="3196"/>
            <a:chExt cx="94" cy="94"/>
          </a:xfrm>
        </p:grpSpPr>
        <p:sp>
          <p:nvSpPr>
            <p:cNvPr id="402" name="Freeform 120"/>
            <p:cNvSpPr>
              <a:spLocks/>
            </p:cNvSpPr>
            <p:nvPr/>
          </p:nvSpPr>
          <p:spPr bwMode="auto">
            <a:xfrm>
              <a:off x="10050" y="3196"/>
              <a:ext cx="94" cy="94"/>
            </a:xfrm>
            <a:custGeom>
              <a:avLst/>
              <a:gdLst>
                <a:gd name="T0" fmla="+- 0 10050 10050"/>
                <a:gd name="T1" fmla="*/ T0 w 94"/>
                <a:gd name="T2" fmla="+- 0 3291 3196"/>
                <a:gd name="T3" fmla="*/ 3291 h 94"/>
                <a:gd name="T4" fmla="+- 0 10050 10050"/>
                <a:gd name="T5" fmla="*/ T4 w 94"/>
                <a:gd name="T6" fmla="+- 0 3196 3196"/>
                <a:gd name="T7" fmla="*/ 3196 h 94"/>
                <a:gd name="T8" fmla="+- 0 10144 10050"/>
                <a:gd name="T9" fmla="*/ T8 w 94"/>
                <a:gd name="T10" fmla="+- 0 3244 3196"/>
                <a:gd name="T11" fmla="*/ 3244 h 94"/>
                <a:gd name="T12" fmla="+- 0 10050 10050"/>
                <a:gd name="T13" fmla="*/ T12 w 94"/>
                <a:gd name="T14" fmla="+- 0 3291 3196"/>
                <a:gd name="T15" fmla="*/ 3291 h 9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94" h="94">
                  <a:moveTo>
                    <a:pt x="0" y="95"/>
                  </a:moveTo>
                  <a:lnTo>
                    <a:pt x="0" y="0"/>
                  </a:lnTo>
                  <a:lnTo>
                    <a:pt x="94" y="48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4" name="Group 121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1" name="Freeform 122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718 10511"/>
                <a:gd name="T1" fmla="*/ T0 w 207"/>
                <a:gd name="T2" fmla="+- 0 3862 3457"/>
                <a:gd name="T3" fmla="*/ 3862 h 405"/>
                <a:gd name="T4" fmla="+- 0 10511 10511"/>
                <a:gd name="T5" fmla="*/ T4 w 207"/>
                <a:gd name="T6" fmla="+- 0 3862 3457"/>
                <a:gd name="T7" fmla="*/ 3862 h 405"/>
                <a:gd name="T8" fmla="+- 0 10614 10511"/>
                <a:gd name="T9" fmla="*/ T8 w 207"/>
                <a:gd name="T10" fmla="+- 0 3457 3457"/>
                <a:gd name="T11" fmla="*/ 3457 h 405"/>
                <a:gd name="T12" fmla="+- 0 10718 10511"/>
                <a:gd name="T13" fmla="*/ T12 w 207"/>
                <a:gd name="T14" fmla="+- 0 3862 3457"/>
                <a:gd name="T15" fmla="*/ 3862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207" y="405"/>
                  </a:moveTo>
                  <a:lnTo>
                    <a:pt x="0" y="405"/>
                  </a:lnTo>
                  <a:lnTo>
                    <a:pt x="103" y="0"/>
                  </a:lnTo>
                  <a:lnTo>
                    <a:pt x="207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5" name="Group 123"/>
          <p:cNvGrpSpPr>
            <a:grpSpLocks/>
          </p:cNvGrpSpPr>
          <p:nvPr/>
        </p:nvGrpSpPr>
        <p:grpSpPr bwMode="auto">
          <a:xfrm>
            <a:off x="6394802" y="4026581"/>
            <a:ext cx="131762" cy="257175"/>
            <a:chOff x="10511" y="3457"/>
            <a:chExt cx="207" cy="405"/>
          </a:xfrm>
        </p:grpSpPr>
        <p:sp>
          <p:nvSpPr>
            <p:cNvPr id="400" name="Freeform 124"/>
            <p:cNvSpPr>
              <a:spLocks/>
            </p:cNvSpPr>
            <p:nvPr/>
          </p:nvSpPr>
          <p:spPr bwMode="auto">
            <a:xfrm>
              <a:off x="10511" y="3457"/>
              <a:ext cx="207" cy="405"/>
            </a:xfrm>
            <a:custGeom>
              <a:avLst/>
              <a:gdLst>
                <a:gd name="T0" fmla="+- 0 10614 10511"/>
                <a:gd name="T1" fmla="*/ T0 w 207"/>
                <a:gd name="T2" fmla="+- 0 3457 3457"/>
                <a:gd name="T3" fmla="*/ 3457 h 405"/>
                <a:gd name="T4" fmla="+- 0 10511 10511"/>
                <a:gd name="T5" fmla="*/ T4 w 207"/>
                <a:gd name="T6" fmla="+- 0 3862 3457"/>
                <a:gd name="T7" fmla="*/ 3862 h 405"/>
                <a:gd name="T8" fmla="+- 0 10718 10511"/>
                <a:gd name="T9" fmla="*/ T8 w 207"/>
                <a:gd name="T10" fmla="+- 0 3862 3457"/>
                <a:gd name="T11" fmla="*/ 3862 h 405"/>
                <a:gd name="T12" fmla="+- 0 10614 10511"/>
                <a:gd name="T13" fmla="*/ T12 w 207"/>
                <a:gd name="T14" fmla="+- 0 3457 3457"/>
                <a:gd name="T15" fmla="*/ 3457 h 4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07" h="405">
                  <a:moveTo>
                    <a:pt x="103" y="0"/>
                  </a:moveTo>
                  <a:lnTo>
                    <a:pt x="0" y="405"/>
                  </a:lnTo>
                  <a:lnTo>
                    <a:pt x="207" y="405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498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6" name="Group 125"/>
          <p:cNvGrpSpPr>
            <a:grpSpLocks/>
          </p:cNvGrpSpPr>
          <p:nvPr/>
        </p:nvGrpSpPr>
        <p:grpSpPr bwMode="auto">
          <a:xfrm flipV="1">
            <a:off x="3969279" y="4206721"/>
            <a:ext cx="1280451" cy="311455"/>
            <a:chOff x="6740" y="3456"/>
            <a:chExt cx="1548" cy="240"/>
          </a:xfrm>
        </p:grpSpPr>
        <p:sp>
          <p:nvSpPr>
            <p:cNvPr id="399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397" name="Group 127"/>
          <p:cNvGrpSpPr>
            <a:grpSpLocks/>
          </p:cNvGrpSpPr>
          <p:nvPr/>
        </p:nvGrpSpPr>
        <p:grpSpPr bwMode="auto">
          <a:xfrm>
            <a:off x="3930410" y="4153321"/>
            <a:ext cx="76200" cy="74612"/>
            <a:chOff x="6681" y="3908"/>
            <a:chExt cx="119" cy="118"/>
          </a:xfrm>
        </p:grpSpPr>
        <p:sp>
          <p:nvSpPr>
            <p:cNvPr id="398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406" name="テキスト ボックス 3405"/>
          <p:cNvSpPr txBox="1"/>
          <p:nvPr/>
        </p:nvSpPr>
        <p:spPr>
          <a:xfrm>
            <a:off x="1608582" y="2754711"/>
            <a:ext cx="73221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中分類 　小分類</a:t>
            </a:r>
            <a:endParaRPr kumimoji="1" lang="ja-JP" altLang="en-US" sz="500" dirty="0"/>
          </a:p>
        </p:txBody>
      </p:sp>
      <p:sp>
        <p:nvSpPr>
          <p:cNvPr id="463" name="テキスト ボックス 462"/>
          <p:cNvSpPr txBox="1"/>
          <p:nvPr/>
        </p:nvSpPr>
        <p:spPr>
          <a:xfrm>
            <a:off x="2400137" y="2757922"/>
            <a:ext cx="845064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大分類　    中分類      　小分類</a:t>
            </a:r>
            <a:endParaRPr kumimoji="1" lang="ja-JP" altLang="en-US" sz="500" dirty="0"/>
          </a:p>
        </p:txBody>
      </p:sp>
      <p:sp>
        <p:nvSpPr>
          <p:cNvPr id="464" name="テキスト ボックス 463"/>
          <p:cNvSpPr txBox="1"/>
          <p:nvPr/>
        </p:nvSpPr>
        <p:spPr>
          <a:xfrm>
            <a:off x="1856316" y="2602222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作業ＩＤ</a:t>
            </a:r>
            <a:endParaRPr kumimoji="1" lang="ja-JP" altLang="en-US" sz="500" dirty="0"/>
          </a:p>
        </p:txBody>
      </p:sp>
      <p:sp>
        <p:nvSpPr>
          <p:cNvPr id="465" name="テキスト ボックス 464"/>
          <p:cNvSpPr txBox="1"/>
          <p:nvPr/>
        </p:nvSpPr>
        <p:spPr>
          <a:xfrm>
            <a:off x="2645471" y="2599778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作業項目</a:t>
            </a:r>
            <a:endParaRPr kumimoji="1" lang="ja-JP" altLang="en-US" sz="500" dirty="0"/>
          </a:p>
        </p:txBody>
      </p:sp>
      <p:sp>
        <p:nvSpPr>
          <p:cNvPr id="466" name="テキスト ボックス 465"/>
          <p:cNvSpPr txBox="1"/>
          <p:nvPr/>
        </p:nvSpPr>
        <p:spPr>
          <a:xfrm>
            <a:off x="3556048" y="2692709"/>
            <a:ext cx="339725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作業内容</a:t>
            </a:r>
            <a:endParaRPr kumimoji="1" lang="ja-JP" altLang="en-US" sz="500" dirty="0"/>
          </a:p>
        </p:txBody>
      </p:sp>
      <p:sp>
        <p:nvSpPr>
          <p:cNvPr id="467" name="テキスト ボックス 466"/>
          <p:cNvSpPr txBox="1"/>
          <p:nvPr/>
        </p:nvSpPr>
        <p:spPr>
          <a:xfrm>
            <a:off x="4198026" y="2697107"/>
            <a:ext cx="213093" cy="78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500" dirty="0" smtClean="0"/>
              <a:t>担当</a:t>
            </a:r>
            <a:endParaRPr kumimoji="1" lang="ja-JP" altLang="en-US" sz="500" dirty="0"/>
          </a:p>
        </p:txBody>
      </p:sp>
      <p:sp>
        <p:nvSpPr>
          <p:cNvPr id="468" name="テキスト ボックス 467"/>
          <p:cNvSpPr txBox="1"/>
          <p:nvPr/>
        </p:nvSpPr>
        <p:spPr>
          <a:xfrm>
            <a:off x="4552372" y="2699361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開始日</a:t>
            </a:r>
            <a:endParaRPr kumimoji="1" lang="ja-JP" altLang="en-US" sz="500" dirty="0"/>
          </a:p>
        </p:txBody>
      </p:sp>
      <p:sp>
        <p:nvSpPr>
          <p:cNvPr id="469" name="テキスト ボックス 468"/>
          <p:cNvSpPr txBox="1"/>
          <p:nvPr/>
        </p:nvSpPr>
        <p:spPr>
          <a:xfrm>
            <a:off x="4991591" y="2701257"/>
            <a:ext cx="21309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/>
              <a:t>終了</a:t>
            </a:r>
            <a:r>
              <a:rPr lang="ja-JP" altLang="en-US" sz="500" dirty="0" smtClean="0"/>
              <a:t>日</a:t>
            </a:r>
            <a:endParaRPr kumimoji="1" lang="ja-JP" altLang="en-US" sz="500" dirty="0"/>
          </a:p>
        </p:txBody>
      </p:sp>
      <p:sp>
        <p:nvSpPr>
          <p:cNvPr id="470" name="テキスト ボックス 469"/>
          <p:cNvSpPr txBox="1"/>
          <p:nvPr/>
        </p:nvSpPr>
        <p:spPr>
          <a:xfrm>
            <a:off x="5358671" y="2696961"/>
            <a:ext cx="26301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作成資料</a:t>
            </a:r>
            <a:endParaRPr kumimoji="1" lang="ja-JP" altLang="en-US" sz="500" dirty="0"/>
          </a:p>
        </p:txBody>
      </p:sp>
      <p:sp>
        <p:nvSpPr>
          <p:cNvPr id="471" name="テキスト ボックス 470"/>
          <p:cNvSpPr txBox="1"/>
          <p:nvPr/>
        </p:nvSpPr>
        <p:spPr>
          <a:xfrm>
            <a:off x="5861807" y="2599347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平成○○年○月</a:t>
            </a:r>
            <a:endParaRPr kumimoji="1" lang="ja-JP" altLang="en-US" sz="500" dirty="0"/>
          </a:p>
        </p:txBody>
      </p:sp>
      <p:sp>
        <p:nvSpPr>
          <p:cNvPr id="472" name="テキスト ボックス 471"/>
          <p:cNvSpPr txBox="1"/>
          <p:nvPr/>
        </p:nvSpPr>
        <p:spPr>
          <a:xfrm>
            <a:off x="6860020" y="2596666"/>
            <a:ext cx="550126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○月</a:t>
            </a:r>
            <a:endParaRPr kumimoji="1" lang="ja-JP" altLang="en-US" sz="500" dirty="0"/>
          </a:p>
        </p:txBody>
      </p:sp>
      <p:sp>
        <p:nvSpPr>
          <p:cNvPr id="473" name="テキスト ボックス 472"/>
          <p:cNvSpPr txBox="1"/>
          <p:nvPr/>
        </p:nvSpPr>
        <p:spPr>
          <a:xfrm>
            <a:off x="1645094" y="2934054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100</a:t>
            </a:r>
            <a:endParaRPr kumimoji="1" lang="ja-JP" altLang="en-US" sz="500" dirty="0"/>
          </a:p>
        </p:txBody>
      </p:sp>
      <p:sp>
        <p:nvSpPr>
          <p:cNvPr id="474" name="テキスト ボックス 473"/>
          <p:cNvSpPr txBox="1"/>
          <p:nvPr/>
        </p:nvSpPr>
        <p:spPr>
          <a:xfrm>
            <a:off x="1635454" y="363573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120</a:t>
            </a:r>
            <a:endParaRPr kumimoji="1" lang="ja-JP" altLang="en-US" sz="500" dirty="0"/>
          </a:p>
        </p:txBody>
      </p:sp>
      <p:sp>
        <p:nvSpPr>
          <p:cNvPr id="475" name="テキスト ボックス 474"/>
          <p:cNvSpPr txBox="1"/>
          <p:nvPr/>
        </p:nvSpPr>
        <p:spPr>
          <a:xfrm>
            <a:off x="1632302" y="416322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130</a:t>
            </a:r>
            <a:endParaRPr kumimoji="1" lang="ja-JP" altLang="en-US" sz="500" dirty="0"/>
          </a:p>
        </p:txBody>
      </p:sp>
      <p:sp>
        <p:nvSpPr>
          <p:cNvPr id="476" name="テキスト ボックス 475"/>
          <p:cNvSpPr txBox="1"/>
          <p:nvPr/>
        </p:nvSpPr>
        <p:spPr>
          <a:xfrm>
            <a:off x="1889875" y="3112652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111</a:t>
            </a:r>
            <a:endParaRPr kumimoji="1" lang="ja-JP" altLang="en-US" sz="500" dirty="0"/>
          </a:p>
        </p:txBody>
      </p:sp>
      <p:sp>
        <p:nvSpPr>
          <p:cNvPr id="477" name="テキスト ボックス 476"/>
          <p:cNvSpPr txBox="1"/>
          <p:nvPr/>
        </p:nvSpPr>
        <p:spPr>
          <a:xfrm>
            <a:off x="2155521" y="3295959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8" name="テキスト ボックス 477"/>
          <p:cNvSpPr txBox="1"/>
          <p:nvPr/>
        </p:nvSpPr>
        <p:spPr>
          <a:xfrm>
            <a:off x="2153795" y="3459503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/>
              <a:t>XXX</a:t>
            </a:r>
            <a:endParaRPr kumimoji="1" lang="ja-JP" altLang="en-US" sz="500" dirty="0"/>
          </a:p>
        </p:txBody>
      </p:sp>
      <p:sp>
        <p:nvSpPr>
          <p:cNvPr id="479" name="テキスト ボックス 478"/>
          <p:cNvSpPr txBox="1"/>
          <p:nvPr/>
        </p:nvSpPr>
        <p:spPr>
          <a:xfrm>
            <a:off x="2388776" y="2936559"/>
            <a:ext cx="483363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●●●●●●●</a:t>
            </a:r>
            <a:endParaRPr kumimoji="1" lang="ja-JP" altLang="en-US" sz="500" dirty="0"/>
          </a:p>
        </p:txBody>
      </p:sp>
      <p:sp>
        <p:nvSpPr>
          <p:cNvPr id="480" name="テキスト ボックス 479"/>
          <p:cNvSpPr txBox="1"/>
          <p:nvPr/>
        </p:nvSpPr>
        <p:spPr>
          <a:xfrm>
            <a:off x="2697024" y="3107677"/>
            <a:ext cx="16668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500" dirty="0" smtClean="0"/>
              <a:t>XXXX</a:t>
            </a:r>
            <a:endParaRPr kumimoji="1" lang="ja-JP" altLang="en-US" sz="500" dirty="0"/>
          </a:p>
        </p:txBody>
      </p:sp>
      <p:sp>
        <p:nvSpPr>
          <p:cNvPr id="481" name="テキスト ボックス 480"/>
          <p:cNvSpPr txBox="1"/>
          <p:nvPr/>
        </p:nvSpPr>
        <p:spPr>
          <a:xfrm>
            <a:off x="2676410" y="3635733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□□□□</a:t>
            </a:r>
            <a:endParaRPr kumimoji="1" lang="ja-JP" altLang="en-US" sz="500" dirty="0"/>
          </a:p>
        </p:txBody>
      </p:sp>
      <p:sp>
        <p:nvSpPr>
          <p:cNvPr id="482" name="テキスト ボックス 481"/>
          <p:cNvSpPr txBox="1"/>
          <p:nvPr/>
        </p:nvSpPr>
        <p:spPr>
          <a:xfrm>
            <a:off x="2666213" y="4159066"/>
            <a:ext cx="29085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△△△△</a:t>
            </a:r>
            <a:endParaRPr kumimoji="1" lang="ja-JP" altLang="en-US" sz="500" dirty="0"/>
          </a:p>
        </p:txBody>
      </p:sp>
      <p:sp>
        <p:nvSpPr>
          <p:cNvPr id="483" name="テキスト ボックス 482"/>
          <p:cNvSpPr txBox="1"/>
          <p:nvPr/>
        </p:nvSpPr>
        <p:spPr>
          <a:xfrm>
            <a:off x="2990223" y="329804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●●●</a:t>
            </a:r>
            <a:endParaRPr kumimoji="1" lang="ja-JP" altLang="en-US" sz="500" dirty="0"/>
          </a:p>
        </p:txBody>
      </p:sp>
      <p:sp>
        <p:nvSpPr>
          <p:cNvPr id="484" name="テキスト ボックス 483"/>
          <p:cNvSpPr txBox="1"/>
          <p:nvPr/>
        </p:nvSpPr>
        <p:spPr>
          <a:xfrm>
            <a:off x="2980131" y="3463305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5" name="テキスト ボックス 484"/>
          <p:cNvSpPr txBox="1"/>
          <p:nvPr/>
        </p:nvSpPr>
        <p:spPr>
          <a:xfrm>
            <a:off x="2988024" y="3817503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6" name="テキスト ボックス 485"/>
          <p:cNvSpPr txBox="1"/>
          <p:nvPr/>
        </p:nvSpPr>
        <p:spPr>
          <a:xfrm>
            <a:off x="2985671" y="3987728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7" name="テキスト ボックス 486"/>
          <p:cNvSpPr txBox="1"/>
          <p:nvPr/>
        </p:nvSpPr>
        <p:spPr>
          <a:xfrm>
            <a:off x="2988503" y="4349351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488" name="テキスト ボックス 487"/>
          <p:cNvSpPr txBox="1"/>
          <p:nvPr/>
        </p:nvSpPr>
        <p:spPr>
          <a:xfrm>
            <a:off x="2986134" y="4518177"/>
            <a:ext cx="249769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500" dirty="0" smtClean="0"/>
              <a:t>●●</a:t>
            </a:r>
            <a:endParaRPr kumimoji="1" lang="ja-JP" altLang="en-US" sz="500" dirty="0"/>
          </a:p>
        </p:txBody>
      </p:sp>
      <p:sp>
        <p:nvSpPr>
          <p:cNvPr id="322" name="正方形/長方形 321"/>
          <p:cNvSpPr/>
          <p:nvPr/>
        </p:nvSpPr>
        <p:spPr>
          <a:xfrm>
            <a:off x="6934552" y="2910568"/>
            <a:ext cx="1395061" cy="671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5237029" y="4344794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・調査目的・内容に対し、調査実施計画（スケジュール）は妥当か。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16" name="Group 125"/>
          <p:cNvGrpSpPr>
            <a:grpSpLocks/>
          </p:cNvGrpSpPr>
          <p:nvPr/>
        </p:nvGrpSpPr>
        <p:grpSpPr bwMode="auto">
          <a:xfrm flipV="1">
            <a:off x="3980215" y="4392209"/>
            <a:ext cx="1103312" cy="1021923"/>
            <a:chOff x="6740" y="3456"/>
            <a:chExt cx="1548" cy="240"/>
          </a:xfrm>
        </p:grpSpPr>
        <p:sp>
          <p:nvSpPr>
            <p:cNvPr id="517" name="Freeform 126"/>
            <p:cNvSpPr>
              <a:spLocks/>
            </p:cNvSpPr>
            <p:nvPr/>
          </p:nvSpPr>
          <p:spPr bwMode="auto">
            <a:xfrm>
              <a:off x="6740" y="3456"/>
              <a:ext cx="1548" cy="240"/>
            </a:xfrm>
            <a:custGeom>
              <a:avLst/>
              <a:gdLst>
                <a:gd name="T0" fmla="+- 0 8288 6740"/>
                <a:gd name="T1" fmla="*/ T0 w 1548"/>
                <a:gd name="T2" fmla="+- 0 3456 3456"/>
                <a:gd name="T3" fmla="*/ 3456 h 240"/>
                <a:gd name="T4" fmla="+- 0 6740 6740"/>
                <a:gd name="T5" fmla="*/ T4 w 1548"/>
                <a:gd name="T6" fmla="+- 0 3696 3456"/>
                <a:gd name="T7" fmla="*/ 3696 h 24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</a:cxnLst>
              <a:rect l="0" t="0" r="r" b="b"/>
              <a:pathLst>
                <a:path w="1548" h="240">
                  <a:moveTo>
                    <a:pt x="1548" y="0"/>
                  </a:move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18" name="Group 127"/>
          <p:cNvGrpSpPr>
            <a:grpSpLocks/>
          </p:cNvGrpSpPr>
          <p:nvPr/>
        </p:nvGrpSpPr>
        <p:grpSpPr bwMode="auto">
          <a:xfrm>
            <a:off x="3940916" y="4353019"/>
            <a:ext cx="76200" cy="74612"/>
            <a:chOff x="6681" y="3908"/>
            <a:chExt cx="119" cy="118"/>
          </a:xfrm>
        </p:grpSpPr>
        <p:sp>
          <p:nvSpPr>
            <p:cNvPr id="519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52372" y="5413826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・調査実施計画（スケジュール）に、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を適切に実行する根拠　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（人員・手順等）が示されているか。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  <p:grpSp>
        <p:nvGrpSpPr>
          <p:cNvPr id="533" name="Group 127"/>
          <p:cNvGrpSpPr>
            <a:grpSpLocks/>
          </p:cNvGrpSpPr>
          <p:nvPr/>
        </p:nvGrpSpPr>
        <p:grpSpPr bwMode="auto">
          <a:xfrm>
            <a:off x="3093723" y="5904669"/>
            <a:ext cx="76200" cy="74612"/>
            <a:chOff x="6681" y="3908"/>
            <a:chExt cx="119" cy="118"/>
          </a:xfrm>
        </p:grpSpPr>
        <p:sp>
          <p:nvSpPr>
            <p:cNvPr id="534" name="Freeform 128"/>
            <p:cNvSpPr>
              <a:spLocks/>
            </p:cNvSpPr>
            <p:nvPr/>
          </p:nvSpPr>
          <p:spPr bwMode="auto">
            <a:xfrm>
              <a:off x="6681" y="3908"/>
              <a:ext cx="119" cy="118"/>
            </a:xfrm>
            <a:custGeom>
              <a:avLst/>
              <a:gdLst>
                <a:gd name="T0" fmla="+- 0 6727 6681"/>
                <a:gd name="T1" fmla="*/ T0 w 119"/>
                <a:gd name="T2" fmla="+- 0 3908 3908"/>
                <a:gd name="T3" fmla="*/ 3908 h 118"/>
                <a:gd name="T4" fmla="+- 0 6708 6681"/>
                <a:gd name="T5" fmla="*/ T4 w 119"/>
                <a:gd name="T6" fmla="+- 0 3916 3908"/>
                <a:gd name="T7" fmla="*/ 3916 h 118"/>
                <a:gd name="T8" fmla="+- 0 6694 6681"/>
                <a:gd name="T9" fmla="*/ T8 w 119"/>
                <a:gd name="T10" fmla="+- 0 3930 3908"/>
                <a:gd name="T11" fmla="*/ 3930 h 118"/>
                <a:gd name="T12" fmla="+- 0 6684 6681"/>
                <a:gd name="T13" fmla="*/ T12 w 119"/>
                <a:gd name="T14" fmla="+- 0 3950 3908"/>
                <a:gd name="T15" fmla="*/ 3950 h 118"/>
                <a:gd name="T16" fmla="+- 0 6681 6681"/>
                <a:gd name="T17" fmla="*/ T16 w 119"/>
                <a:gd name="T18" fmla="+- 0 3976 3908"/>
                <a:gd name="T19" fmla="*/ 3976 h 118"/>
                <a:gd name="T20" fmla="+- 0 6688 6681"/>
                <a:gd name="T21" fmla="*/ T20 w 119"/>
                <a:gd name="T22" fmla="+- 0 3996 3908"/>
                <a:gd name="T23" fmla="*/ 3996 h 118"/>
                <a:gd name="T24" fmla="+- 0 6702 6681"/>
                <a:gd name="T25" fmla="*/ T24 w 119"/>
                <a:gd name="T26" fmla="+- 0 4012 3908"/>
                <a:gd name="T27" fmla="*/ 4012 h 118"/>
                <a:gd name="T28" fmla="+- 0 6721 6681"/>
                <a:gd name="T29" fmla="*/ T28 w 119"/>
                <a:gd name="T30" fmla="+- 0 4022 3908"/>
                <a:gd name="T31" fmla="*/ 4022 h 118"/>
                <a:gd name="T32" fmla="+- 0 6746 6681"/>
                <a:gd name="T33" fmla="*/ T32 w 119"/>
                <a:gd name="T34" fmla="+- 0 4026 3908"/>
                <a:gd name="T35" fmla="*/ 4026 h 118"/>
                <a:gd name="T36" fmla="+- 0 6767 6681"/>
                <a:gd name="T37" fmla="*/ T36 w 119"/>
                <a:gd name="T38" fmla="+- 0 4020 3908"/>
                <a:gd name="T39" fmla="*/ 4020 h 118"/>
                <a:gd name="T40" fmla="+- 0 6784 6681"/>
                <a:gd name="T41" fmla="*/ T40 w 119"/>
                <a:gd name="T42" fmla="+- 0 4007 3908"/>
                <a:gd name="T43" fmla="*/ 4007 h 118"/>
                <a:gd name="T44" fmla="+- 0 6796 6681"/>
                <a:gd name="T45" fmla="*/ T44 w 119"/>
                <a:gd name="T46" fmla="+- 0 3988 3908"/>
                <a:gd name="T47" fmla="*/ 3988 h 118"/>
                <a:gd name="T48" fmla="+- 0 6800 6681"/>
                <a:gd name="T49" fmla="*/ T48 w 119"/>
                <a:gd name="T50" fmla="+- 0 3966 3908"/>
                <a:gd name="T51" fmla="*/ 3966 h 118"/>
                <a:gd name="T52" fmla="+- 0 6798 6681"/>
                <a:gd name="T53" fmla="*/ T52 w 119"/>
                <a:gd name="T54" fmla="+- 0 3950 3908"/>
                <a:gd name="T55" fmla="*/ 3950 h 118"/>
                <a:gd name="T56" fmla="+- 0 6789 6681"/>
                <a:gd name="T57" fmla="*/ T56 w 119"/>
                <a:gd name="T58" fmla="+- 0 3933 3908"/>
                <a:gd name="T59" fmla="*/ 3933 h 118"/>
                <a:gd name="T60" fmla="+- 0 6774 6681"/>
                <a:gd name="T61" fmla="*/ T60 w 119"/>
                <a:gd name="T62" fmla="+- 0 3919 3908"/>
                <a:gd name="T63" fmla="*/ 3919 h 118"/>
                <a:gd name="T64" fmla="+- 0 6753 6681"/>
                <a:gd name="T65" fmla="*/ T64 w 119"/>
                <a:gd name="T66" fmla="+- 0 3910 3908"/>
                <a:gd name="T67" fmla="*/ 3910 h 118"/>
                <a:gd name="T68" fmla="+- 0 6727 6681"/>
                <a:gd name="T69" fmla="*/ T68 w 119"/>
                <a:gd name="T70" fmla="+- 0 3908 3908"/>
                <a:gd name="T71" fmla="*/ 3908 h 11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</a:cxnLst>
              <a:rect l="0" t="0" r="r" b="b"/>
              <a:pathLst>
                <a:path w="119" h="118">
                  <a:moveTo>
                    <a:pt x="46" y="0"/>
                  </a:moveTo>
                  <a:lnTo>
                    <a:pt x="27" y="8"/>
                  </a:lnTo>
                  <a:lnTo>
                    <a:pt x="13" y="22"/>
                  </a:lnTo>
                  <a:lnTo>
                    <a:pt x="3" y="42"/>
                  </a:lnTo>
                  <a:lnTo>
                    <a:pt x="0" y="68"/>
                  </a:lnTo>
                  <a:lnTo>
                    <a:pt x="7" y="88"/>
                  </a:lnTo>
                  <a:lnTo>
                    <a:pt x="21" y="104"/>
                  </a:lnTo>
                  <a:lnTo>
                    <a:pt x="40" y="114"/>
                  </a:lnTo>
                  <a:lnTo>
                    <a:pt x="65" y="118"/>
                  </a:lnTo>
                  <a:lnTo>
                    <a:pt x="86" y="112"/>
                  </a:lnTo>
                  <a:lnTo>
                    <a:pt x="103" y="99"/>
                  </a:lnTo>
                  <a:lnTo>
                    <a:pt x="115" y="80"/>
                  </a:lnTo>
                  <a:lnTo>
                    <a:pt x="119" y="58"/>
                  </a:lnTo>
                  <a:lnTo>
                    <a:pt x="117" y="42"/>
                  </a:lnTo>
                  <a:lnTo>
                    <a:pt x="108" y="25"/>
                  </a:lnTo>
                  <a:lnTo>
                    <a:pt x="93" y="11"/>
                  </a:lnTo>
                  <a:lnTo>
                    <a:pt x="72" y="2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cxnSp>
        <p:nvCxnSpPr>
          <p:cNvPr id="324" name="直線コネクタ 323"/>
          <p:cNvCxnSpPr/>
          <p:nvPr/>
        </p:nvCxnSpPr>
        <p:spPr>
          <a:xfrm>
            <a:off x="3169923" y="5942769"/>
            <a:ext cx="13924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24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実施体制、役割分担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・業務の実施体制や役割分担について、体制上の役割分担や担当者数がわかるように記述する。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・実施体制については、個々の業務の担当が分かるようにし、各チームのリーダークラス要員については、役職及び担当者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475"/>
              <a:chOff x="9875" y="7276"/>
              <a:chExt cx="5192" cy="1475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475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の実施体制図及び役割が、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・契約後、調査を速やかに開始する体制が確保され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組織としての専門性、類似事業実績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本調査に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・組織として調査内容に関する専門知識・ノウハウ等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4283190"/>
            <a:ext cx="3540125" cy="1379787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等（特に地域間連系線の利用ルール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ついて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397559" cy="18810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193455" cy="98299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調査実施体制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3.3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調査従事予定者の専門性、類似事業実績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業務担当者名</a:t>
            </a:r>
            <a:endParaRPr lang="en-US" altLang="ja-JP" sz="18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</a:t>
            </a:r>
            <a:r>
              <a:rPr lang="ja-JP" altLang="en-US" sz="1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18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・本事業分野に従事する予定の者の、本事業分野に関する専門知識、ノウハウ等の蓄積、過去の経験について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・調査従事予定者に、調査内容に関する専門知識・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378646" y="3149817"/>
            <a:ext cx="3765354" cy="141461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・調査従事予定者に、類似の事業の実績があるか。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調査従事予定者に、調査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等（特に地域間連系線の利用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ルール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について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）の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3854548" y="2357632"/>
            <a:ext cx="1752889" cy="188671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1254917" cy="57652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845246"/>
            <a:ext cx="1524376" cy="59380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実施体制</a:t>
            </a:r>
            <a: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br>
              <a:rPr kumimoji="1"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3.4.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遂行のための経営基盤・管理体制</a:t>
            </a:r>
            <a:endParaRPr kumimoji="1"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調査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>
                <a:solidFill>
                  <a:schemeClr val="tx1"/>
                </a:solidFill>
              </a:rPr>
              <a:t>調査</a:t>
            </a:r>
            <a:r>
              <a:rPr lang="ja-JP" altLang="en-US" sz="1200" dirty="0" smtClean="0">
                <a:solidFill>
                  <a:schemeClr val="tx1"/>
                </a:solidFill>
              </a:rPr>
              <a:t>実施計画」にて提案した調査実施方法を実現するために必要な工数を、入札仕様書における業務の単位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（又はそれを細分化した業務の単位）で調査従事者のクラス別（主任研究者、研究者等）の工数を記述する。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調査実施計画」の内容と整合性があること。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－官公庁における、事業の実績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0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4.2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事業実績及び類似事業実績　－官公庁も含めた、類似事業の実績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endParaRPr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275614" y="497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0" y="6480000"/>
            <a:ext cx="360000" cy="360000"/>
          </a:xfr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1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1061</Words>
  <Application>Microsoft Office PowerPoint</Application>
  <PresentationFormat>画面に合わせる (4:3)</PresentationFormat>
  <Paragraphs>283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【1　調査の目的、内容及び実施方法】 　1.1　調査の目的、内容及び実施方法</vt:lpstr>
      <vt:lpstr>【2　調査実施計画】 　2.1.調査実施計画</vt:lpstr>
      <vt:lpstr>【3　調査実施体制】 　3.1　調査実施体制、役割分担</vt:lpstr>
      <vt:lpstr>【3　調査実施体制】 　3.2　組織としての専門性、類似事業実績</vt:lpstr>
      <vt:lpstr>【3　調査実施体制】 　3.3　調査従事予定者の専門性、類似事業実績</vt:lpstr>
      <vt:lpstr>【3　調査実施体制】 　3.4.調査遂行のための経営基盤・管理体制</vt:lpstr>
      <vt:lpstr>【4　添付資料】 　4.1　調査実施に係る工数</vt:lpstr>
      <vt:lpstr>【4　添付資料】 　4.2　事業実績及び類似事業実績　－官公庁における、事業の実績</vt:lpstr>
      <vt:lpstr>【4　添付資料】 　4.2　事業実績及び類似事業実績　－官公庁も含めた、類似事業の実績</vt:lpstr>
      <vt:lpstr>【4　添付資料】 　4.3　実施体制及び事業従事者略歴　－本調査実施のための体制図</vt:lpstr>
      <vt:lpstr>【4　添付資料】 　4.3　実施体制及び事業従事者略歴　－事業従事者の略歴・実績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2016-02-09T07:22:46Z</dcterms:created>
  <dcterms:modified xsi:type="dcterms:W3CDTF">2016-02-10T01:49:27Z</dcterms:modified>
</cp:coreProperties>
</file>