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73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FF"/>
    <a:srgbClr val="33CCFF"/>
    <a:srgbClr val="66CCFF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スタイル (中間)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126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D76BDE-CB2E-4DF0-B3F6-02736A0AC315}" type="datetimeFigureOut">
              <a:rPr kumimoji="1" lang="ja-JP" altLang="en-US" smtClean="0"/>
              <a:t>2021/10/28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9E26DF-EA88-4A45-8890-88FF0D023957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362104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9E26DF-EA88-4A45-8890-88FF0D023957}" type="slidenum">
              <a:rPr kumimoji="1" lang="ja-JP" altLang="en-US" smtClean="0"/>
              <a:t>1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021239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E1754-DC1E-47FE-85BD-657A0634C894}" type="datetime1">
              <a:rPr kumimoji="1" lang="ja-JP" altLang="en-US" smtClean="0"/>
              <a:t>2021/10/28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838241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CD253-D09F-4C68-B17D-E672320AA5C4}" type="datetime1">
              <a:rPr kumimoji="1" lang="ja-JP" altLang="en-US" smtClean="0"/>
              <a:t>2021/10/28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41324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5F2F4-1B3A-4463-9865-3E9B60DF8CED}" type="datetime1">
              <a:rPr kumimoji="1" lang="ja-JP" altLang="en-US" smtClean="0"/>
              <a:t>2021/10/28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9876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194" y="29028"/>
            <a:ext cx="7886700" cy="642993"/>
          </a:xfrm>
        </p:spPr>
        <p:txBody>
          <a:bodyPr>
            <a:normAutofit/>
          </a:bodyPr>
          <a:lstStyle>
            <a:lvl1pPr>
              <a:defRPr sz="2400">
                <a:solidFill>
                  <a:srgbClr val="00B0F0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4194" y="1611086"/>
            <a:ext cx="8351156" cy="4565877"/>
          </a:xfrm>
        </p:spPr>
        <p:txBody>
          <a:bodyPr/>
          <a:lstStyle>
            <a:lvl1pPr>
              <a:buClr>
                <a:schemeClr val="accent1">
                  <a:lumMod val="60000"/>
                  <a:lumOff val="40000"/>
                </a:schemeClr>
              </a:buClr>
              <a:defRPr sz="2400"/>
            </a:lvl1pPr>
            <a:lvl2pPr>
              <a:buClr>
                <a:schemeClr val="accent1">
                  <a:lumMod val="60000"/>
                  <a:lumOff val="40000"/>
                </a:schemeClr>
              </a:buClr>
              <a:defRPr sz="2000"/>
            </a:lvl2pPr>
            <a:lvl3pPr>
              <a:buClr>
                <a:schemeClr val="accent1">
                  <a:lumMod val="60000"/>
                  <a:lumOff val="40000"/>
                </a:schemeClr>
              </a:buClr>
              <a:defRPr sz="1800"/>
            </a:lvl3pPr>
            <a:lvl4pPr>
              <a:buClr>
                <a:schemeClr val="accent1">
                  <a:lumMod val="60000"/>
                  <a:lumOff val="40000"/>
                </a:schemeClr>
              </a:buClr>
              <a:defRPr sz="1600"/>
            </a:lvl4pPr>
            <a:lvl5pPr>
              <a:buClr>
                <a:schemeClr val="accent1">
                  <a:lumMod val="60000"/>
                  <a:lumOff val="40000"/>
                </a:schemeClr>
              </a:buClr>
              <a:defRPr sz="1400"/>
            </a:lvl5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995F1-312A-48DA-8073-727BE9C4704B}" type="datetime1">
              <a:rPr kumimoji="1" lang="ja-JP" altLang="en-US" smtClean="0"/>
              <a:t>2021/10/28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  <p:cxnSp>
        <p:nvCxnSpPr>
          <p:cNvPr id="7" name="直線コネクタ 6"/>
          <p:cNvCxnSpPr/>
          <p:nvPr userDrawn="1"/>
        </p:nvCxnSpPr>
        <p:spPr>
          <a:xfrm>
            <a:off x="140136" y="672021"/>
            <a:ext cx="859676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テキスト ボックス 7"/>
          <p:cNvSpPr txBox="1"/>
          <p:nvPr userDrawn="1"/>
        </p:nvSpPr>
        <p:spPr>
          <a:xfrm>
            <a:off x="395657" y="6590254"/>
            <a:ext cx="645795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電力広域的運営推進機関第二事務所の</a:t>
            </a:r>
            <a:r>
              <a:rPr kumimoji="1" lang="en-US" altLang="ja-JP" sz="105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PM</a:t>
            </a:r>
            <a:r>
              <a:rPr kumimoji="1" lang="ja-JP" altLang="en-US" sz="105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業務，設計・監理業務，什器購入設置，</a:t>
            </a:r>
            <a:r>
              <a:rPr kumimoji="1" lang="en-US" altLang="ja-JP" sz="105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AV</a:t>
            </a:r>
            <a:r>
              <a:rPr kumimoji="1" lang="ja-JP" altLang="en-US" sz="105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システム工事</a:t>
            </a:r>
          </a:p>
        </p:txBody>
      </p:sp>
    </p:spTree>
    <p:extLst>
      <p:ext uri="{BB962C8B-B14F-4D97-AF65-F5344CB8AC3E}">
        <p14:creationId xmlns:p14="http://schemas.microsoft.com/office/powerpoint/2010/main" val="14256858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E84AC-963E-468C-A574-AC080DFAC531}" type="datetime1">
              <a:rPr kumimoji="1" lang="ja-JP" altLang="en-US" smtClean="0"/>
              <a:t>2021/10/28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592282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51794-89C9-4D8C-8F68-68A08607A147}" type="datetime1">
              <a:rPr kumimoji="1" lang="ja-JP" altLang="en-US" smtClean="0"/>
              <a:t>2021/10/28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71415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AF8DF-84D0-48A7-AE7E-1630E95D9050}" type="datetime1">
              <a:rPr kumimoji="1" lang="ja-JP" altLang="en-US" smtClean="0"/>
              <a:t>2021/10/28</a:t>
            </a:fld>
            <a:endParaRPr kumimoji="1" lang="ja-JP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22400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8458A-D51F-4716-BC4E-B4FFFDBB7059}" type="datetime1">
              <a:rPr kumimoji="1" lang="ja-JP" altLang="en-US" smtClean="0"/>
              <a:t>2021/10/28</a:t>
            </a:fld>
            <a:endParaRPr kumimoji="1" lang="ja-JP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65470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F4F91-6EC1-4095-B247-278FCAD4460D}" type="datetime1">
              <a:rPr kumimoji="1" lang="ja-JP" altLang="en-US" smtClean="0"/>
              <a:t>2021/10/28</a:t>
            </a:fld>
            <a:endParaRPr kumimoji="1" lang="ja-JP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71790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E7CDB-0D3E-442D-8F48-2AF36E4D1386}" type="datetime1">
              <a:rPr kumimoji="1" lang="ja-JP" altLang="en-US" smtClean="0"/>
              <a:t>2021/10/28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74482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dirty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46949-1049-423B-B76C-09A49A7AC94E}" type="datetime1">
              <a:rPr kumimoji="1" lang="ja-JP" altLang="en-US" smtClean="0"/>
              <a:t>2021/10/28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69514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4FF8BE-291E-4E1B-B342-FFB791D41906}" type="datetime1">
              <a:rPr kumimoji="1" lang="ja-JP" altLang="en-US" smtClean="0"/>
              <a:t>2021/10/28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0063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14300" y="90422"/>
            <a:ext cx="8858250" cy="591749"/>
          </a:xfrm>
        </p:spPr>
        <p:txBody>
          <a:bodyPr>
            <a:noAutofit/>
          </a:bodyPr>
          <a:lstStyle/>
          <a:p>
            <a:r>
              <a:rPr lang="ja-JP" altLang="en-US" sz="2000" dirty="0">
                <a:solidFill>
                  <a:srgbClr val="3399FF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（スライドタイトル）</a:t>
            </a:r>
            <a:br>
              <a:rPr lang="en-US" altLang="ja-JP" sz="2000" dirty="0">
                <a:solidFill>
                  <a:srgbClr val="3399FF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</a:br>
            <a:endParaRPr lang="ja-JP" altLang="en-US" sz="2000" b="1" dirty="0">
              <a:solidFill>
                <a:srgbClr val="3399FF"/>
              </a:solidFill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49680" y="1433603"/>
            <a:ext cx="8808356" cy="4996225"/>
          </a:xfrm>
        </p:spPr>
        <p:txBody>
          <a:bodyPr>
            <a:normAutofit/>
          </a:bodyPr>
          <a:lstStyle/>
          <a:p>
            <a:r>
              <a:rPr lang="ja-JP" altLang="en-US" sz="22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○○○について</a:t>
            </a:r>
            <a:endParaRPr lang="en-US" altLang="ja-JP" sz="220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endParaRPr lang="en-US" altLang="ja-JP" sz="220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endParaRPr lang="en-US" altLang="ja-JP" sz="220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endParaRPr lang="en-US" altLang="ja-JP" sz="220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endParaRPr lang="en-US" altLang="ja-JP" sz="220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endParaRPr lang="en-US" altLang="ja-JP" sz="220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endParaRPr lang="en-US" altLang="ja-JP" sz="220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endParaRPr lang="en-US" altLang="ja-JP" sz="220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>
              <a:lnSpc>
                <a:spcPct val="100000"/>
              </a:lnSpc>
              <a:spcBef>
                <a:spcPct val="10000"/>
              </a:spcBef>
              <a:buClrTx/>
              <a:buFont typeface="Wingdings" panose="05000000000000000000" pitchFamily="2" charset="2"/>
              <a:buChar char="n"/>
              <a:defRPr/>
            </a:pPr>
            <a:r>
              <a:rPr kumimoji="0" lang="ja-JP" altLang="en-US" sz="1800" b="1" u="sng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連絡先</a:t>
            </a:r>
          </a:p>
          <a:p>
            <a:pPr>
              <a:lnSpc>
                <a:spcPct val="100000"/>
              </a:lnSpc>
              <a:spcBef>
                <a:spcPct val="10000"/>
              </a:spcBef>
              <a:buClrTx/>
              <a:buFontTx/>
              <a:buChar char="•"/>
              <a:defRPr/>
            </a:pPr>
            <a:r>
              <a:rPr kumimoji="0" lang="ja-JP" altLang="en-US" sz="18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担当者名　</a:t>
            </a:r>
            <a:r>
              <a:rPr kumimoji="0" lang="en-US" altLang="ja-JP" sz="18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XX</a:t>
            </a:r>
            <a:r>
              <a:rPr kumimoji="0" lang="ja-JP" altLang="en-US" sz="18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　</a:t>
            </a:r>
            <a:r>
              <a:rPr kumimoji="0" lang="en-US" altLang="ja-JP" sz="18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XX</a:t>
            </a:r>
          </a:p>
          <a:p>
            <a:pPr>
              <a:lnSpc>
                <a:spcPct val="100000"/>
              </a:lnSpc>
              <a:spcBef>
                <a:spcPct val="10000"/>
              </a:spcBef>
              <a:buClrTx/>
              <a:buFontTx/>
              <a:buChar char="•"/>
              <a:defRPr/>
            </a:pPr>
            <a:r>
              <a:rPr kumimoji="0" lang="ja-JP" altLang="en-US" sz="18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電話（ＦＡＸ）　</a:t>
            </a:r>
            <a:r>
              <a:rPr kumimoji="0" lang="en-US" altLang="ja-JP" sz="18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XX-</a:t>
            </a:r>
            <a:fld id="{4CB3782D-B9CC-4D06-9349-9BCC77EE723A}" type="slidenum">
              <a:rPr kumimoji="0" lang="en-US" altLang="ja-JP" sz="180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1</a:t>
            </a:fld>
            <a:r>
              <a:rPr kumimoji="0" lang="en-US" altLang="ja-JP" sz="18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XXXX</a:t>
            </a:r>
          </a:p>
          <a:p>
            <a:pPr>
              <a:lnSpc>
                <a:spcPct val="100000"/>
              </a:lnSpc>
              <a:spcBef>
                <a:spcPct val="10000"/>
              </a:spcBef>
              <a:buClrTx/>
              <a:buFontTx/>
              <a:buChar char="•"/>
              <a:defRPr/>
            </a:pPr>
            <a:r>
              <a:rPr kumimoji="0" lang="ja-JP" altLang="en-US" sz="18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メールアドレス　</a:t>
            </a:r>
            <a:r>
              <a:rPr kumimoji="0" lang="en-US" altLang="ja-JP" sz="18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XXX</a:t>
            </a:r>
            <a:r>
              <a:rPr kumimoji="0" lang="ja-JP" altLang="en-US" sz="18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＠</a:t>
            </a:r>
            <a:r>
              <a:rPr kumimoji="0" lang="en-US" altLang="ja-JP" sz="18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XXXXXX</a:t>
            </a:r>
          </a:p>
          <a:p>
            <a:pPr lvl="2">
              <a:lnSpc>
                <a:spcPct val="100000"/>
              </a:lnSpc>
              <a:spcBef>
                <a:spcPct val="10000"/>
              </a:spcBef>
              <a:buClrTx/>
              <a:buFontTx/>
              <a:buChar char="•"/>
              <a:defRPr/>
            </a:pPr>
            <a:endParaRPr kumimoji="0" lang="en-US" altLang="ja-JP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1120340" y="796169"/>
            <a:ext cx="7704345" cy="56697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200" dirty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・</a:t>
            </a:r>
          </a:p>
        </p:txBody>
      </p:sp>
      <p:sp>
        <p:nvSpPr>
          <p:cNvPr id="13" name="正方形/長方形 12"/>
          <p:cNvSpPr/>
          <p:nvPr/>
        </p:nvSpPr>
        <p:spPr>
          <a:xfrm>
            <a:off x="137526" y="796167"/>
            <a:ext cx="982815" cy="5676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350" dirty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記述内容</a:t>
            </a: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6110514" y="214879"/>
            <a:ext cx="25858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ja-JP" altLang="en-US" sz="1600" b="1">
                <a:solidFill>
                  <a:prstClr val="black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別紙１</a:t>
            </a:r>
            <a:r>
              <a:rPr lang="ja-JP" altLang="en-US" sz="1600" b="1" dirty="0">
                <a:solidFill>
                  <a:prstClr val="black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　提案書</a:t>
            </a:r>
            <a:r>
              <a:rPr lang="ja-JP" altLang="en-US" sz="160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雛形</a:t>
            </a:r>
          </a:p>
        </p:txBody>
      </p:sp>
      <p:sp>
        <p:nvSpPr>
          <p:cNvPr id="14" name="AutoShape 9"/>
          <p:cNvSpPr>
            <a:spLocks noChangeArrowheads="1"/>
          </p:cNvSpPr>
          <p:nvPr/>
        </p:nvSpPr>
        <p:spPr bwMode="auto">
          <a:xfrm>
            <a:off x="3122840" y="576203"/>
            <a:ext cx="5975350" cy="728662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19050" algn="ctr">
            <a:solidFill>
              <a:schemeClr val="accent1"/>
            </a:solidFill>
            <a:round/>
            <a:headEnd/>
            <a:tailEnd type="none" w="lg" len="lg"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anchor="ctr"/>
          <a:lstStyle>
            <a:lvl1pPr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Char char="§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1pPr>
            <a:lvl2pPr marL="742950" indent="-285750"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SzPct val="70000"/>
              <a:buChar char="Ø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2pPr>
            <a:lvl3pPr marL="1143000" indent="-228600"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Char char="ü"/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3pPr>
            <a:lvl4pPr marL="1600200" indent="-228600"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Font typeface="SimSun" panose="02010600030101010101" pitchFamily="2" charset="-122"/>
              <a:buChar char="-"/>
              <a:defRPr kumimoji="1" sz="1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4pPr>
            <a:lvl5pPr marL="2057400" indent="-228600"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Tx/>
              <a:buNone/>
            </a:pPr>
            <a:r>
              <a:rPr kumimoji="0" lang="ja-JP" altLang="en-US" sz="2000" dirty="0">
                <a:solidFill>
                  <a:srgbClr val="3399FF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評価項目一覧（提案要求事項一覧及び添付資料）の提案要求事項と整合させる</a:t>
            </a:r>
          </a:p>
        </p:txBody>
      </p:sp>
      <p:cxnSp>
        <p:nvCxnSpPr>
          <p:cNvPr id="15" name="直線矢印コネクタ 32"/>
          <p:cNvCxnSpPr>
            <a:cxnSpLocks noChangeShapeType="1"/>
          </p:cNvCxnSpPr>
          <p:nvPr/>
        </p:nvCxnSpPr>
        <p:spPr bwMode="auto">
          <a:xfrm flipH="1" flipV="1">
            <a:off x="2038027" y="281719"/>
            <a:ext cx="1084813" cy="368716"/>
          </a:xfrm>
          <a:prstGeom prst="straightConnector1">
            <a:avLst/>
          </a:prstGeom>
          <a:noFill/>
          <a:ln w="63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8" name="AutoShape 9"/>
          <p:cNvSpPr>
            <a:spLocks noChangeArrowheads="1"/>
          </p:cNvSpPr>
          <p:nvPr/>
        </p:nvSpPr>
        <p:spPr bwMode="auto">
          <a:xfrm>
            <a:off x="3928819" y="1650477"/>
            <a:ext cx="4895865" cy="4562475"/>
          </a:xfrm>
          <a:prstGeom prst="roundRect">
            <a:avLst>
              <a:gd name="adj" fmla="val 9694"/>
            </a:avLst>
          </a:prstGeom>
          <a:solidFill>
            <a:schemeClr val="bg1"/>
          </a:solidFill>
          <a:ln w="19050" algn="ctr">
            <a:solidFill>
              <a:schemeClr val="accent1"/>
            </a:solidFill>
            <a:round/>
            <a:headEnd/>
            <a:tailEnd type="none" w="lg" len="lg"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anchor="ctr"/>
          <a:lstStyle>
            <a:lvl1pPr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Char char="§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1pPr>
            <a:lvl2pPr marL="742950" indent="-285750"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SzPct val="70000"/>
              <a:buChar char="Ø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2pPr>
            <a:lvl3pPr marL="1143000" indent="-228600"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Char char="ü"/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3pPr>
            <a:lvl4pPr marL="1600200" indent="-228600"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Font typeface="SimSun" panose="02010600030101010101" pitchFamily="2" charset="-122"/>
              <a:buChar char="-"/>
              <a:defRPr kumimoji="1" sz="1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4pPr>
            <a:lvl5pPr marL="2057400" indent="-228600"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Tx/>
              <a:buNone/>
            </a:pPr>
            <a:endParaRPr kumimoji="0" lang="en-US" altLang="ja-JP" sz="1800" dirty="0">
              <a:solidFill>
                <a:srgbClr val="3399FF"/>
              </a:solidFill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Tx/>
              <a:buNone/>
            </a:pPr>
            <a:r>
              <a:rPr kumimoji="0" lang="ja-JP" altLang="en-US" sz="1800" dirty="0">
                <a:solidFill>
                  <a:srgbClr val="3399FF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評価項目一覧を参照して提案書を作成する。</a:t>
            </a:r>
            <a:endParaRPr kumimoji="0" lang="en-US" altLang="ja-JP" sz="1800" dirty="0">
              <a:solidFill>
                <a:srgbClr val="3399FF"/>
              </a:solidFill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Tx/>
              <a:buNone/>
            </a:pPr>
            <a:endParaRPr kumimoji="0" lang="en-US" altLang="ja-JP" sz="1800" dirty="0">
              <a:solidFill>
                <a:srgbClr val="3399FF"/>
              </a:solidFill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Tx/>
              <a:buNone/>
            </a:pPr>
            <a:r>
              <a:rPr kumimoji="0" lang="ja-JP" altLang="en-US" sz="1800" dirty="0">
                <a:solidFill>
                  <a:srgbClr val="3399FF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ア．提案要求事項欄で求められている内容　</a:t>
            </a:r>
            <a:endParaRPr kumimoji="0" lang="en-US" altLang="ja-JP" sz="1800" dirty="0">
              <a:solidFill>
                <a:srgbClr val="3399FF"/>
              </a:solidFill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Tx/>
              <a:buNone/>
            </a:pPr>
            <a:r>
              <a:rPr kumimoji="0" lang="ja-JP" altLang="en-US" sz="1800" dirty="0">
                <a:solidFill>
                  <a:srgbClr val="3399FF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　について具体的に記述する。</a:t>
            </a:r>
            <a:endParaRPr kumimoji="0" lang="en-US" altLang="ja-JP" sz="1800" dirty="0">
              <a:solidFill>
                <a:srgbClr val="3399FF"/>
              </a:solidFill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Tx/>
              <a:buNone/>
            </a:pPr>
            <a:endParaRPr kumimoji="0" lang="en-US" altLang="ja-JP" sz="1800" dirty="0">
              <a:solidFill>
                <a:srgbClr val="3399FF"/>
              </a:solidFill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 typeface="Wingdings" panose="05000000000000000000" pitchFamily="2" charset="2"/>
              <a:buNone/>
            </a:pPr>
            <a:r>
              <a:rPr kumimoji="0" lang="ja-JP" altLang="en-US" sz="1800" dirty="0">
                <a:solidFill>
                  <a:srgbClr val="3399FF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イ．評価基準欄に記載の基礎点及び加点</a:t>
            </a:r>
            <a:endParaRPr kumimoji="0" lang="en-US" altLang="ja-JP" sz="1800" dirty="0">
              <a:solidFill>
                <a:srgbClr val="3399FF"/>
              </a:solidFill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 typeface="Wingdings" panose="05000000000000000000" pitchFamily="2" charset="2"/>
              <a:buNone/>
            </a:pPr>
            <a:r>
              <a:rPr kumimoji="0" lang="ja-JP" altLang="en-US" sz="1800" dirty="0">
                <a:solidFill>
                  <a:srgbClr val="3399FF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　のポイントに対応した提案を記述する。特</a:t>
            </a:r>
            <a:endParaRPr kumimoji="0" lang="en-US" altLang="ja-JP" sz="1800" dirty="0">
              <a:solidFill>
                <a:srgbClr val="3399FF"/>
              </a:solidFill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 typeface="Wingdings" panose="05000000000000000000" pitchFamily="2" charset="2"/>
              <a:buNone/>
            </a:pPr>
            <a:r>
              <a:rPr kumimoji="0" lang="ja-JP" altLang="en-US" sz="1800" dirty="0">
                <a:solidFill>
                  <a:srgbClr val="3399FF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　に、評価区分欄が「必須」となっている事項</a:t>
            </a:r>
            <a:endParaRPr kumimoji="0" lang="en-US" altLang="ja-JP" sz="1800" dirty="0">
              <a:solidFill>
                <a:srgbClr val="3399FF"/>
              </a:solidFill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 typeface="Wingdings" panose="05000000000000000000" pitchFamily="2" charset="2"/>
              <a:buNone/>
            </a:pPr>
            <a:r>
              <a:rPr kumimoji="0" lang="ja-JP" altLang="en-US" sz="1800" dirty="0">
                <a:solidFill>
                  <a:srgbClr val="3399FF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　については必ず記述すること。</a:t>
            </a:r>
            <a:br>
              <a:rPr kumimoji="0" lang="en-US" altLang="ja-JP" sz="1800" dirty="0">
                <a:solidFill>
                  <a:srgbClr val="3399FF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</a:br>
            <a:br>
              <a:rPr kumimoji="0" lang="en-US" altLang="ja-JP" sz="1800" dirty="0">
                <a:solidFill>
                  <a:srgbClr val="3399FF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</a:br>
            <a:r>
              <a:rPr kumimoji="0" lang="ja-JP" altLang="en-US" sz="1800" dirty="0">
                <a:solidFill>
                  <a:srgbClr val="3399FF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ウ．電力広域的運営推進機関から連絡が取れ　</a:t>
            </a:r>
            <a:endParaRPr kumimoji="0" lang="en-US" altLang="ja-JP" sz="1800" dirty="0">
              <a:solidFill>
                <a:srgbClr val="3399FF"/>
              </a:solidFill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 typeface="Wingdings" panose="05000000000000000000" pitchFamily="2" charset="2"/>
              <a:buNone/>
            </a:pPr>
            <a:r>
              <a:rPr kumimoji="0" lang="ja-JP" altLang="en-US" sz="1800" dirty="0">
                <a:solidFill>
                  <a:srgbClr val="3399FF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　るよう、　提案書には連絡先（担当者名、電話</a:t>
            </a:r>
            <a:endParaRPr kumimoji="0" lang="en-US" altLang="ja-JP" sz="1800" dirty="0">
              <a:solidFill>
                <a:srgbClr val="3399FF"/>
              </a:solidFill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 typeface="Wingdings" panose="05000000000000000000" pitchFamily="2" charset="2"/>
              <a:buNone/>
            </a:pPr>
            <a:r>
              <a:rPr kumimoji="0" lang="ja-JP" altLang="en-US" sz="1800" dirty="0">
                <a:solidFill>
                  <a:srgbClr val="3399FF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　番号、　</a:t>
            </a:r>
            <a:r>
              <a:rPr kumimoji="0" lang="en-US" altLang="ja-JP" sz="1800" dirty="0">
                <a:solidFill>
                  <a:srgbClr val="3399FF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FAX</a:t>
            </a:r>
            <a:r>
              <a:rPr kumimoji="0" lang="ja-JP" altLang="en-US" sz="1800" dirty="0">
                <a:solidFill>
                  <a:srgbClr val="3399FF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番号、及びメールアドレス）を明</a:t>
            </a:r>
            <a:endParaRPr kumimoji="0" lang="en-US" altLang="ja-JP" sz="1800" dirty="0">
              <a:solidFill>
                <a:srgbClr val="3399FF"/>
              </a:solidFill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 typeface="Wingdings" panose="05000000000000000000" pitchFamily="2" charset="2"/>
              <a:buNone/>
            </a:pPr>
            <a:r>
              <a:rPr kumimoji="0" lang="ja-JP" altLang="en-US" sz="1800" dirty="0">
                <a:solidFill>
                  <a:srgbClr val="3399FF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　</a:t>
            </a:r>
            <a:r>
              <a:rPr kumimoji="0" lang="ja-JP" altLang="en-US" sz="1800" dirty="0" err="1">
                <a:solidFill>
                  <a:srgbClr val="3399FF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記する</a:t>
            </a:r>
            <a:r>
              <a:rPr kumimoji="0" lang="ja-JP" altLang="en-US" sz="1800" dirty="0">
                <a:solidFill>
                  <a:srgbClr val="3399FF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。</a:t>
            </a:r>
            <a:endParaRPr kumimoji="0" lang="en-US" altLang="ja-JP" sz="1800" dirty="0">
              <a:solidFill>
                <a:srgbClr val="3399FF"/>
              </a:solidFill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Tx/>
              <a:buNone/>
            </a:pPr>
            <a:endParaRPr kumimoji="0" lang="ja-JP" altLang="en-US" sz="1800" dirty="0">
              <a:solidFill>
                <a:srgbClr val="3399FF"/>
              </a:solidFill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</p:txBody>
      </p:sp>
      <p:cxnSp>
        <p:nvCxnSpPr>
          <p:cNvPr id="24" name="直線矢印コネクタ 32"/>
          <p:cNvCxnSpPr>
            <a:cxnSpLocks noChangeShapeType="1"/>
          </p:cNvCxnSpPr>
          <p:nvPr/>
        </p:nvCxnSpPr>
        <p:spPr bwMode="auto">
          <a:xfrm flipH="1" flipV="1">
            <a:off x="2811327" y="1234518"/>
            <a:ext cx="1291850" cy="1384696"/>
          </a:xfrm>
          <a:prstGeom prst="straightConnector1">
            <a:avLst/>
          </a:prstGeom>
          <a:noFill/>
          <a:ln w="63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" name="直線矢印コネクタ 32"/>
          <p:cNvCxnSpPr>
            <a:cxnSpLocks noChangeShapeType="1"/>
          </p:cNvCxnSpPr>
          <p:nvPr/>
        </p:nvCxnSpPr>
        <p:spPr bwMode="auto">
          <a:xfrm flipH="1" flipV="1">
            <a:off x="2196887" y="1883516"/>
            <a:ext cx="1793926" cy="1701344"/>
          </a:xfrm>
          <a:prstGeom prst="straightConnector1">
            <a:avLst/>
          </a:prstGeom>
          <a:noFill/>
          <a:ln w="63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9" name="直線矢印コネクタ 32"/>
          <p:cNvCxnSpPr>
            <a:cxnSpLocks noChangeShapeType="1"/>
          </p:cNvCxnSpPr>
          <p:nvPr/>
        </p:nvCxnSpPr>
        <p:spPr bwMode="auto">
          <a:xfrm flipH="1">
            <a:off x="2991173" y="5085794"/>
            <a:ext cx="1112004" cy="216873"/>
          </a:xfrm>
          <a:prstGeom prst="straightConnector1">
            <a:avLst/>
          </a:prstGeom>
          <a:noFill/>
          <a:ln w="63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8917595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651</TotalTime>
  <Words>168</Words>
  <PresentationFormat>画面に合わせる (4:3)</PresentationFormat>
  <Paragraphs>31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ＭＳ Ｐゴシック</vt:lpstr>
      <vt:lpstr>ＭＳ Ｐ明朝</vt:lpstr>
      <vt:lpstr>Arial</vt:lpstr>
      <vt:lpstr>Calibri</vt:lpstr>
      <vt:lpstr>Calibri Light</vt:lpstr>
      <vt:lpstr>Wingdings</vt:lpstr>
      <vt:lpstr>Office テーマ</vt:lpstr>
      <vt:lpstr>（スライドタイトル）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2017-07-28T10:11:56Z</cp:lastPrinted>
  <dcterms:created xsi:type="dcterms:W3CDTF">2015-06-01T10:38:53Z</dcterms:created>
  <dcterms:modified xsi:type="dcterms:W3CDTF">2021-10-28T12:39:00Z</dcterms:modified>
</cp:coreProperties>
</file>