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73" r:id="rId2"/>
    <p:sldId id="274" r:id="rId3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33CCFF"/>
    <a:srgbClr val="66C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32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787" cy="498693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1"/>
            <a:ext cx="2949787" cy="498693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r">
              <a:defRPr sz="1200"/>
            </a:lvl1pPr>
          </a:lstStyle>
          <a:p>
            <a:fld id="{9BD76BDE-CB2E-4DF0-B3F6-02736A0AC315}" type="datetimeFigureOut">
              <a:rPr kumimoji="1" lang="ja-JP" altLang="en-US" smtClean="0"/>
              <a:t>2021/5/24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6" rIns="91433" bIns="45716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07"/>
            <a:ext cx="5445760" cy="3913614"/>
          </a:xfrm>
          <a:prstGeom prst="rect">
            <a:avLst/>
          </a:prstGeom>
        </p:spPr>
        <p:txBody>
          <a:bodyPr vert="horz" lIns="91433" tIns="45716" rIns="91433" bIns="4571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787" cy="498692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7" cy="498692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r">
              <a:defRPr sz="1200"/>
            </a:lvl1pPr>
          </a:lstStyle>
          <a:p>
            <a:fld id="{949E26DF-EA88-4A45-8890-88FF0D02395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36210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E26DF-EA88-4A45-8890-88FF0D023957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02123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E1754-DC1E-47FE-85BD-657A0634C894}" type="datetime1">
              <a:rPr kumimoji="1" lang="ja-JP" altLang="en-US" smtClean="0"/>
              <a:t>2021/5/24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83824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CD253-D09F-4C68-B17D-E672320AA5C4}" type="datetime1">
              <a:rPr kumimoji="1" lang="ja-JP" altLang="en-US" smtClean="0"/>
              <a:t>2021/5/24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41324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5F2F4-1B3A-4463-9865-3E9B60DF8CED}" type="datetime1">
              <a:rPr kumimoji="1" lang="ja-JP" altLang="en-US" smtClean="0"/>
              <a:t>2021/5/24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987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194" y="29028"/>
            <a:ext cx="7886700" cy="642993"/>
          </a:xfrm>
        </p:spPr>
        <p:txBody>
          <a:bodyPr>
            <a:normAutofit/>
          </a:bodyPr>
          <a:lstStyle>
            <a:lvl1pPr>
              <a:defRPr sz="2400">
                <a:solidFill>
                  <a:srgbClr val="00B0F0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194" y="1611086"/>
            <a:ext cx="8351156" cy="4565877"/>
          </a:xfrm>
        </p:spPr>
        <p:txBody>
          <a:bodyPr/>
          <a:lstStyle>
            <a:lvl1pPr>
              <a:buClr>
                <a:schemeClr val="accent1">
                  <a:lumMod val="60000"/>
                  <a:lumOff val="40000"/>
                </a:schemeClr>
              </a:buClr>
              <a:defRPr sz="2400"/>
            </a:lvl1pPr>
            <a:lvl2pPr>
              <a:buClr>
                <a:schemeClr val="accent1">
                  <a:lumMod val="60000"/>
                  <a:lumOff val="40000"/>
                </a:schemeClr>
              </a:buClr>
              <a:defRPr sz="2000"/>
            </a:lvl2pPr>
            <a:lvl3pPr>
              <a:buClr>
                <a:schemeClr val="accent1">
                  <a:lumMod val="60000"/>
                  <a:lumOff val="40000"/>
                </a:schemeClr>
              </a:buClr>
              <a:defRPr sz="1800"/>
            </a:lvl3pPr>
            <a:lvl4pPr>
              <a:buClr>
                <a:schemeClr val="accent1">
                  <a:lumMod val="60000"/>
                  <a:lumOff val="40000"/>
                </a:schemeClr>
              </a:buClr>
              <a:defRPr sz="1600"/>
            </a:lvl4pPr>
            <a:lvl5pPr>
              <a:buClr>
                <a:schemeClr val="accent1">
                  <a:lumMod val="60000"/>
                  <a:lumOff val="40000"/>
                </a:schemeClr>
              </a:buClr>
              <a:defRPr sz="1400"/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995F1-312A-48DA-8073-727BE9C4704B}" type="datetime1">
              <a:rPr kumimoji="1" lang="ja-JP" altLang="en-US" smtClean="0"/>
              <a:t>2021/5/24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cxnSp>
        <p:nvCxnSpPr>
          <p:cNvPr id="7" name="直線コネクタ 6"/>
          <p:cNvCxnSpPr/>
          <p:nvPr userDrawn="1"/>
        </p:nvCxnSpPr>
        <p:spPr>
          <a:xfrm>
            <a:off x="140136" y="672021"/>
            <a:ext cx="859676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/>
          <p:cNvSpPr txBox="1"/>
          <p:nvPr userDrawn="1"/>
        </p:nvSpPr>
        <p:spPr>
          <a:xfrm>
            <a:off x="395657" y="6590254"/>
            <a:ext cx="645795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FIT</a:t>
            </a:r>
            <a:r>
              <a:rPr kumimoji="1" lang="ja-JP" altLang="en-US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業務移管に係るデューデリジェンス支援業務委託</a:t>
            </a:r>
          </a:p>
        </p:txBody>
      </p:sp>
    </p:spTree>
    <p:extLst>
      <p:ext uri="{BB962C8B-B14F-4D97-AF65-F5344CB8AC3E}">
        <p14:creationId xmlns:p14="http://schemas.microsoft.com/office/powerpoint/2010/main" val="1425685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E84AC-963E-468C-A574-AC080DFAC531}" type="datetime1">
              <a:rPr kumimoji="1" lang="ja-JP" altLang="en-US" smtClean="0"/>
              <a:t>2021/5/24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59228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51794-89C9-4D8C-8F68-68A08607A147}" type="datetime1">
              <a:rPr kumimoji="1" lang="ja-JP" altLang="en-US" smtClean="0"/>
              <a:t>2021/5/24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71415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AF8DF-84D0-48A7-AE7E-1630E95D9050}" type="datetime1">
              <a:rPr kumimoji="1" lang="ja-JP" altLang="en-US" smtClean="0"/>
              <a:t>2021/5/24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22400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8458A-D51F-4716-BC4E-B4FFFDBB7059}" type="datetime1">
              <a:rPr kumimoji="1" lang="ja-JP" altLang="en-US" smtClean="0"/>
              <a:t>2021/5/24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65470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F4F91-6EC1-4095-B247-278FCAD4460D}" type="datetime1">
              <a:rPr kumimoji="1" lang="ja-JP" altLang="en-US" smtClean="0"/>
              <a:t>2021/5/24</a:t>
            </a:fld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71790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E7CDB-0D3E-442D-8F48-2AF36E4D1386}" type="datetime1">
              <a:rPr kumimoji="1" lang="ja-JP" altLang="en-US" smtClean="0"/>
              <a:t>2021/5/24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74482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dirty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6949-1049-423B-B76C-09A49A7AC94E}" type="datetime1">
              <a:rPr kumimoji="1" lang="ja-JP" altLang="en-US" smtClean="0"/>
              <a:t>2021/5/24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69514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FF8BE-291E-4E1B-B342-FFB791D41906}" type="datetime1">
              <a:rPr kumimoji="1" lang="ja-JP" altLang="en-US" smtClean="0"/>
              <a:t>2021/5/24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0063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90422"/>
            <a:ext cx="8858250" cy="591749"/>
          </a:xfrm>
        </p:spPr>
        <p:txBody>
          <a:bodyPr>
            <a:noAutofit/>
          </a:bodyPr>
          <a:lstStyle/>
          <a:p>
            <a:r>
              <a:rPr lang="ja-JP" altLang="en-US" sz="2000" dirty="0">
                <a:solidFill>
                  <a:srgbClr val="3399FF"/>
                </a:solidFill>
              </a:rPr>
              <a:t>（スライドタイトル）</a:t>
            </a:r>
            <a:br>
              <a:rPr lang="en-US" altLang="ja-JP" sz="2000" dirty="0">
                <a:solidFill>
                  <a:srgbClr val="3399FF"/>
                </a:solidFill>
              </a:rPr>
            </a:b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49680" y="1433603"/>
            <a:ext cx="8808356" cy="4996225"/>
          </a:xfrm>
        </p:spPr>
        <p:txBody>
          <a:bodyPr>
            <a:normAutofit/>
          </a:bodyPr>
          <a:lstStyle/>
          <a:p>
            <a:r>
              <a:rPr lang="ja-JP" altLang="en-US" sz="2200" dirty="0"/>
              <a:t>○○○について</a:t>
            </a:r>
            <a:endParaRPr lang="en-US" altLang="ja-JP" sz="2200" dirty="0"/>
          </a:p>
          <a:p>
            <a:endParaRPr lang="en-US" altLang="ja-JP" sz="2200" dirty="0"/>
          </a:p>
          <a:p>
            <a:endParaRPr lang="en-US" altLang="ja-JP" sz="2200" dirty="0"/>
          </a:p>
          <a:p>
            <a:endParaRPr lang="en-US" altLang="ja-JP" sz="2200" dirty="0"/>
          </a:p>
          <a:p>
            <a:endParaRPr lang="en-US" altLang="ja-JP" sz="2200" dirty="0"/>
          </a:p>
          <a:p>
            <a:endParaRPr lang="en-US" altLang="ja-JP" sz="2200" dirty="0"/>
          </a:p>
          <a:p>
            <a:endParaRPr lang="en-US" altLang="ja-JP" sz="2200" dirty="0"/>
          </a:p>
          <a:p>
            <a:endParaRPr lang="en-US" altLang="ja-JP" sz="2200" dirty="0"/>
          </a:p>
          <a:p>
            <a:pPr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Char char="n"/>
              <a:defRPr/>
            </a:pPr>
            <a:r>
              <a:rPr kumimoji="0" lang="ja-JP" altLang="en-US" sz="1800" b="1" u="sng" dirty="0"/>
              <a:t>連絡先</a:t>
            </a:r>
          </a:p>
          <a:p>
            <a:pPr>
              <a:lnSpc>
                <a:spcPct val="100000"/>
              </a:lnSpc>
              <a:spcBef>
                <a:spcPct val="10000"/>
              </a:spcBef>
              <a:buClrTx/>
              <a:buFontTx/>
              <a:buChar char="•"/>
              <a:defRPr/>
            </a:pPr>
            <a:r>
              <a:rPr kumimoji="0" lang="ja-JP" altLang="en-US" sz="1800" dirty="0"/>
              <a:t>担当者名　</a:t>
            </a:r>
            <a:r>
              <a:rPr kumimoji="0" lang="en-US" altLang="ja-JP" sz="1800" dirty="0"/>
              <a:t>XX</a:t>
            </a:r>
            <a:r>
              <a:rPr kumimoji="0" lang="ja-JP" altLang="en-US" sz="1800" dirty="0"/>
              <a:t>　</a:t>
            </a:r>
            <a:r>
              <a:rPr kumimoji="0" lang="en-US" altLang="ja-JP" sz="1800" dirty="0"/>
              <a:t>XX</a:t>
            </a:r>
          </a:p>
          <a:p>
            <a:pPr>
              <a:lnSpc>
                <a:spcPct val="100000"/>
              </a:lnSpc>
              <a:spcBef>
                <a:spcPct val="10000"/>
              </a:spcBef>
              <a:buClrTx/>
              <a:buFontTx/>
              <a:buChar char="•"/>
              <a:defRPr/>
            </a:pPr>
            <a:r>
              <a:rPr kumimoji="0" lang="ja-JP" altLang="en-US" sz="1800" dirty="0"/>
              <a:t>電話（ＦＡＸ）　</a:t>
            </a:r>
            <a:r>
              <a:rPr kumimoji="0" lang="en-US" altLang="ja-JP" sz="1800" dirty="0"/>
              <a:t>XX-XXXX</a:t>
            </a:r>
          </a:p>
          <a:p>
            <a:pPr>
              <a:lnSpc>
                <a:spcPct val="100000"/>
              </a:lnSpc>
              <a:spcBef>
                <a:spcPct val="10000"/>
              </a:spcBef>
              <a:buClrTx/>
              <a:buFontTx/>
              <a:buChar char="•"/>
              <a:defRPr/>
            </a:pPr>
            <a:r>
              <a:rPr kumimoji="0" lang="ja-JP" altLang="en-US" sz="1800" dirty="0"/>
              <a:t>メールアドレス　</a:t>
            </a:r>
            <a:r>
              <a:rPr kumimoji="0" lang="en-US" altLang="ja-JP" sz="1800" dirty="0"/>
              <a:t>XXX</a:t>
            </a:r>
            <a:r>
              <a:rPr kumimoji="0" lang="ja-JP" altLang="en-US" sz="1800" dirty="0"/>
              <a:t>＠</a:t>
            </a:r>
            <a:r>
              <a:rPr kumimoji="0" lang="en-US" altLang="ja-JP" sz="1800" dirty="0"/>
              <a:t>XXXXXX</a:t>
            </a:r>
          </a:p>
          <a:p>
            <a:pPr lvl="2">
              <a:lnSpc>
                <a:spcPct val="100000"/>
              </a:lnSpc>
              <a:spcBef>
                <a:spcPct val="10000"/>
              </a:spcBef>
              <a:buClrTx/>
              <a:buFontTx/>
              <a:buChar char="•"/>
              <a:defRPr/>
            </a:pPr>
            <a:endParaRPr kumimoji="0" lang="en-US" altLang="ja-JP" dirty="0"/>
          </a:p>
          <a:p>
            <a:endParaRPr lang="ja-JP" altLang="en-US" sz="2200" dirty="0"/>
          </a:p>
        </p:txBody>
      </p:sp>
      <p:sp>
        <p:nvSpPr>
          <p:cNvPr id="12" name="正方形/長方形 11"/>
          <p:cNvSpPr/>
          <p:nvPr/>
        </p:nvSpPr>
        <p:spPr>
          <a:xfrm>
            <a:off x="1120340" y="796169"/>
            <a:ext cx="7704345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>
                <a:solidFill>
                  <a:schemeClr val="tx1"/>
                </a:solidFill>
              </a:rPr>
              <a:t>・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7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schemeClr val="tx1"/>
                </a:solidFill>
              </a:rPr>
              <a:t>記述内容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6110514" y="214879"/>
            <a:ext cx="28620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4.1</a:t>
            </a:r>
            <a:r>
              <a:rPr lang="ja-JP" altLang="en-US" sz="1600" b="1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）提案書</a:t>
            </a:r>
            <a:r>
              <a:rPr lang="ja-JP" altLang="en-US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</a:p>
        </p:txBody>
      </p:sp>
      <p:sp>
        <p:nvSpPr>
          <p:cNvPr id="14" name="AutoShape 9"/>
          <p:cNvSpPr>
            <a:spLocks noChangeArrowheads="1"/>
          </p:cNvSpPr>
          <p:nvPr/>
        </p:nvSpPr>
        <p:spPr bwMode="auto">
          <a:xfrm>
            <a:off x="3122840" y="576203"/>
            <a:ext cx="5975350" cy="72866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 algn="ctr">
            <a:solidFill>
              <a:schemeClr val="accent1"/>
            </a:solidFill>
            <a:round/>
            <a:headEnd/>
            <a:tailEnd type="none" w="lg" len="lg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>
            <a:lvl1pPr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§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742950" indent="-28575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SzPct val="70000"/>
              <a:buChar char="Ø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11430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ü"/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16002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Font typeface="SimSun" panose="02010600030101010101" pitchFamily="2" charset="-122"/>
              <a:buChar char="-"/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20574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r>
              <a:rPr kumimoji="0" lang="ja-JP" altLang="en-US" sz="2000" dirty="0">
                <a:solidFill>
                  <a:srgbClr val="3399FF"/>
                </a:solidFill>
              </a:rPr>
              <a:t>評価項目一覧（提案要求事項一覧及び添付資料）の提案要求事項と整合させる</a:t>
            </a:r>
          </a:p>
        </p:txBody>
      </p:sp>
      <p:cxnSp>
        <p:nvCxnSpPr>
          <p:cNvPr id="15" name="直線矢印コネクタ 32"/>
          <p:cNvCxnSpPr>
            <a:cxnSpLocks noChangeShapeType="1"/>
          </p:cNvCxnSpPr>
          <p:nvPr/>
        </p:nvCxnSpPr>
        <p:spPr bwMode="auto">
          <a:xfrm flipH="1" flipV="1">
            <a:off x="2038027" y="281719"/>
            <a:ext cx="1084813" cy="368716"/>
          </a:xfrm>
          <a:prstGeom prst="straightConnector1">
            <a:avLst/>
          </a:prstGeom>
          <a:noFill/>
          <a:ln w="63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" name="AutoShape 9"/>
          <p:cNvSpPr>
            <a:spLocks noChangeArrowheads="1"/>
          </p:cNvSpPr>
          <p:nvPr/>
        </p:nvSpPr>
        <p:spPr bwMode="auto">
          <a:xfrm>
            <a:off x="3928819" y="1650477"/>
            <a:ext cx="4895865" cy="4562475"/>
          </a:xfrm>
          <a:prstGeom prst="roundRect">
            <a:avLst>
              <a:gd name="adj" fmla="val 9694"/>
            </a:avLst>
          </a:prstGeom>
          <a:solidFill>
            <a:schemeClr val="bg1"/>
          </a:solidFill>
          <a:ln w="19050" algn="ctr">
            <a:solidFill>
              <a:schemeClr val="accent1"/>
            </a:solidFill>
            <a:round/>
            <a:headEnd/>
            <a:tailEnd type="none" w="lg" len="lg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>
            <a:lvl1pPr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§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742950" indent="-28575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SzPct val="70000"/>
              <a:buChar char="Ø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11430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ü"/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16002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Font typeface="SimSun" panose="02010600030101010101" pitchFamily="2" charset="-122"/>
              <a:buChar char="-"/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20574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評価項目一覧を参照して提案書を作成する。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ア．提案要求事項欄で求められている内容　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　について具体的に記述する。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イ．評価基準欄に記載の基礎点及び加点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　のポイントに対応した提案を記述する。特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　に、評価区分欄が「必須」となっている事項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　については必ず記述すること。</a:t>
            </a:r>
            <a:br>
              <a:rPr kumimoji="0" lang="en-US" altLang="ja-JP" sz="1800" dirty="0">
                <a:solidFill>
                  <a:srgbClr val="3399FF"/>
                </a:solidFill>
              </a:rPr>
            </a:br>
            <a:br>
              <a:rPr kumimoji="0" lang="en-US" altLang="ja-JP" sz="1800" dirty="0">
                <a:solidFill>
                  <a:srgbClr val="3399FF"/>
                </a:solidFill>
              </a:rPr>
            </a:br>
            <a:r>
              <a:rPr kumimoji="0" lang="ja-JP" altLang="en-US" sz="1800" dirty="0">
                <a:solidFill>
                  <a:srgbClr val="3399FF"/>
                </a:solidFill>
              </a:rPr>
              <a:t>ウ．提案書には、電力広域的運営推進機関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　から連絡が取れるよう、　連絡先（担当者名、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　電話番号、　</a:t>
            </a:r>
            <a:r>
              <a:rPr kumimoji="0" lang="en-US" altLang="ja-JP" sz="1800" dirty="0">
                <a:solidFill>
                  <a:srgbClr val="3399FF"/>
                </a:solidFill>
              </a:rPr>
              <a:t>FAX</a:t>
            </a:r>
            <a:r>
              <a:rPr kumimoji="0" lang="ja-JP" altLang="en-US" sz="1800" dirty="0">
                <a:solidFill>
                  <a:srgbClr val="3399FF"/>
                </a:solidFill>
              </a:rPr>
              <a:t>番号、及びメールアドレス）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　を明記する。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endParaRPr kumimoji="0" lang="ja-JP" altLang="en-US" sz="1800" dirty="0">
              <a:solidFill>
                <a:srgbClr val="3399FF"/>
              </a:solidFill>
            </a:endParaRPr>
          </a:p>
        </p:txBody>
      </p:sp>
      <p:cxnSp>
        <p:nvCxnSpPr>
          <p:cNvPr id="24" name="直線矢印コネクタ 32"/>
          <p:cNvCxnSpPr>
            <a:cxnSpLocks noChangeShapeType="1"/>
          </p:cNvCxnSpPr>
          <p:nvPr/>
        </p:nvCxnSpPr>
        <p:spPr bwMode="auto">
          <a:xfrm flipH="1" flipV="1">
            <a:off x="2811327" y="1234518"/>
            <a:ext cx="1291850" cy="1384696"/>
          </a:xfrm>
          <a:prstGeom prst="straightConnector1">
            <a:avLst/>
          </a:prstGeom>
          <a:noFill/>
          <a:ln w="63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" name="直線矢印コネクタ 32"/>
          <p:cNvCxnSpPr>
            <a:cxnSpLocks noChangeShapeType="1"/>
          </p:cNvCxnSpPr>
          <p:nvPr/>
        </p:nvCxnSpPr>
        <p:spPr bwMode="auto">
          <a:xfrm flipH="1" flipV="1">
            <a:off x="2196887" y="1883516"/>
            <a:ext cx="1793926" cy="1701344"/>
          </a:xfrm>
          <a:prstGeom prst="straightConnector1">
            <a:avLst/>
          </a:prstGeom>
          <a:noFill/>
          <a:ln w="63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" name="直線矢印コネクタ 32"/>
          <p:cNvCxnSpPr>
            <a:cxnSpLocks noChangeShapeType="1"/>
          </p:cNvCxnSpPr>
          <p:nvPr/>
        </p:nvCxnSpPr>
        <p:spPr bwMode="auto">
          <a:xfrm flipH="1">
            <a:off x="2991173" y="5085794"/>
            <a:ext cx="1112004" cy="216873"/>
          </a:xfrm>
          <a:prstGeom prst="straightConnector1">
            <a:avLst/>
          </a:prstGeom>
          <a:noFill/>
          <a:ln w="63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891759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692007"/>
          </a:xfrm>
        </p:spPr>
        <p:txBody>
          <a:bodyPr>
            <a:noAutofit/>
          </a:bodyPr>
          <a:lstStyle/>
          <a:p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【4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添付資料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4.1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支援実施に係る工数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2040" y="1547234"/>
            <a:ext cx="8516760" cy="5083979"/>
          </a:xfrm>
        </p:spPr>
        <p:txBody>
          <a:bodyPr>
            <a:normAutofit/>
          </a:bodyPr>
          <a:lstStyle/>
          <a:p>
            <a:r>
              <a:rPr lang="en-US" altLang="ja-JP" sz="19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19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契約件名</a:t>
            </a:r>
            <a:r>
              <a:rPr lang="en-US" altLang="ja-JP" sz="19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ja-JP" altLang="en-US" sz="19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見積り工数詳細</a:t>
            </a:r>
            <a:endParaRPr lang="en-US" altLang="ja-JP" sz="1900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）提案書</a:t>
            </a:r>
            <a:r>
              <a:rPr lang="ja-JP" altLang="en-US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1120341" y="796167"/>
            <a:ext cx="7637922" cy="6310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>
                <a:solidFill>
                  <a:prstClr val="black"/>
                </a:solidFill>
              </a:rPr>
              <a:t>・「</a:t>
            </a:r>
            <a:r>
              <a:rPr lang="en-US" altLang="ja-JP" sz="1200" dirty="0">
                <a:solidFill>
                  <a:prstClr val="black"/>
                </a:solidFill>
              </a:rPr>
              <a:t>2</a:t>
            </a:r>
            <a:r>
              <a:rPr lang="en-US" altLang="ja-JP" sz="1200" dirty="0">
                <a:solidFill>
                  <a:schemeClr val="tx1"/>
                </a:solidFill>
              </a:rPr>
              <a:t>.</a:t>
            </a:r>
            <a:r>
              <a:rPr lang="ja-JP" altLang="en-US" sz="1200" dirty="0">
                <a:solidFill>
                  <a:schemeClr val="tx1"/>
                </a:solidFill>
              </a:rPr>
              <a:t>支援実施計画」にて</a:t>
            </a:r>
            <a:r>
              <a:rPr lang="ja-JP" altLang="en-US" sz="1200">
                <a:solidFill>
                  <a:schemeClr val="tx1"/>
                </a:solidFill>
              </a:rPr>
              <a:t>提案した支援実施</a:t>
            </a:r>
            <a:r>
              <a:rPr lang="ja-JP" altLang="en-US" sz="1200" dirty="0">
                <a:solidFill>
                  <a:schemeClr val="tx1"/>
                </a:solidFill>
              </a:rPr>
              <a:t>方法を実現するために必要な工数を、入札仕様書における業務の単位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　（又はそれを細分化した業務の単位）で調査従事者のクラス別（マネージャー、スタッフ等）の工数を記述する。</a:t>
            </a:r>
            <a:endParaRPr lang="en-US" altLang="ja-JP" sz="1200" dirty="0">
              <a:solidFill>
                <a:schemeClr val="tx1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6"/>
            <a:ext cx="982815" cy="63108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7030284" y="1546582"/>
            <a:ext cx="1395061" cy="5067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prstClr val="white"/>
                </a:solidFill>
              </a:rPr>
              <a:t>記述例</a:t>
            </a: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/>
          </p:nvPr>
        </p:nvGraphicFramePr>
        <p:xfrm>
          <a:off x="114300" y="2218404"/>
          <a:ext cx="8750660" cy="3711667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57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50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29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463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630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4630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3111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77947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業務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担当者のクラス別工数（人月）</a:t>
                      </a:r>
                      <a:r>
                        <a:rPr kumimoji="1" lang="en-US" altLang="ja-JP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/</a:t>
                      </a:r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月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工数</a:t>
                      </a:r>
                      <a:endParaRPr kumimoji="1" lang="en-US" altLang="ja-JP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（業務中項目</a:t>
                      </a:r>
                      <a:endParaRPr kumimoji="1" lang="en-US" altLang="ja-JP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単位）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391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＃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大項目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＃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中項目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XXXX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XXX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XXX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XXX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8615">
                <a:tc>
                  <a:txBody>
                    <a:bodyPr/>
                    <a:lstStyle/>
                    <a:p>
                      <a:r>
                        <a:rPr kumimoji="1" lang="en-US" altLang="ja-JP" sz="1400" dirty="0"/>
                        <a:t>(1)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400" dirty="0"/>
                        <a:t>●●●に係るもの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/>
                        <a:t>1)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/>
                        <a:t>××××</a:t>
                      </a:r>
                      <a:endParaRPr kumimoji="1" lang="ja-JP" altLang="en-US" sz="1400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/>
                        <a:t>2)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/>
                        <a:t>××××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8615">
                <a:tc>
                  <a:txBody>
                    <a:bodyPr/>
                    <a:lstStyle/>
                    <a:p>
                      <a:r>
                        <a:rPr kumimoji="1" lang="en-US" altLang="ja-JP" sz="1400" dirty="0"/>
                        <a:t>(2)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400" dirty="0"/>
                        <a:t>○○○に係るもの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/>
                        <a:t>1)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/>
                        <a:t>2)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8615">
                <a:tc gridSpan="3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合計（工数）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8625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692</TotalTime>
  <Words>452</Words>
  <PresentationFormat>画面に合わせる (4:3)</PresentationFormat>
  <Paragraphs>96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ＭＳ Ｐゴシック</vt:lpstr>
      <vt:lpstr>ＭＳ ゴシック</vt:lpstr>
      <vt:lpstr>Arial</vt:lpstr>
      <vt:lpstr>Calibri</vt:lpstr>
      <vt:lpstr>Calibri Light</vt:lpstr>
      <vt:lpstr>Wingdings</vt:lpstr>
      <vt:lpstr>Office テーマ</vt:lpstr>
      <vt:lpstr>（スライドタイトル） </vt:lpstr>
      <vt:lpstr>【4　添付資料】 　4.1　支援実施に係る工数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2018-06-04T06:20:10Z</cp:lastPrinted>
  <dcterms:created xsi:type="dcterms:W3CDTF">2015-06-01T10:38:53Z</dcterms:created>
  <dcterms:modified xsi:type="dcterms:W3CDTF">2021-05-24T08:26:35Z</dcterms:modified>
</cp:coreProperties>
</file>