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60" r:id="rId1"/>
  </p:sldMasterIdLst>
  <p:notesMasterIdLst>
    <p:notesMasterId r:id="rId3"/>
  </p:notesMasterIdLst>
  <p:sldIdLst>
    <p:sldId id="5696" r:id="rId2"/>
  </p:sldIdLst>
  <p:sldSz cx="9906000" cy="6858000" type="A4"/>
  <p:notesSz cx="6770688" cy="9902825"/>
  <p:custDataLst>
    <p:tags r:id="rId4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C7CE"/>
    <a:srgbClr val="BEDADF"/>
    <a:srgbClr val="4966AC"/>
    <a:srgbClr val="BF0000"/>
    <a:srgbClr val="FF6600"/>
    <a:srgbClr val="FF9900"/>
    <a:srgbClr val="7EB2E6"/>
    <a:srgbClr val="FFCC99"/>
    <a:srgbClr val="D9E1F2"/>
    <a:srgbClr val="DFEC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27102A9-8310-4765-A935-A1911B00CA55}" styleName="淡色スタイル 1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8" autoAdjust="0"/>
    <p:restoredTop sz="92958" autoAdjust="0"/>
  </p:normalViewPr>
  <p:slideViewPr>
    <p:cSldViewPr snapToGrid="0">
      <p:cViewPr varScale="1">
        <p:scale>
          <a:sx n="68" d="100"/>
          <a:sy n="68" d="100"/>
        </p:scale>
        <p:origin x="1144" y="4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1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41496"/>
    </p:cViewPr>
  </p:sorterViewPr>
  <p:notesViewPr>
    <p:cSldViewPr snapToGrid="0">
      <p:cViewPr>
        <p:scale>
          <a:sx n="48" d="100"/>
          <a:sy n="48" d="100"/>
        </p:scale>
        <p:origin x="2118" y="-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tags" Target="tags/tag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7" y="6"/>
            <a:ext cx="2933965" cy="496861"/>
          </a:xfrm>
          <a:prstGeom prst="rect">
            <a:avLst/>
          </a:prstGeom>
        </p:spPr>
        <p:txBody>
          <a:bodyPr vert="horz" lIns="91004" tIns="45499" rIns="91004" bIns="4549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35163" y="6"/>
            <a:ext cx="2933965" cy="496861"/>
          </a:xfrm>
          <a:prstGeom prst="rect">
            <a:avLst/>
          </a:prstGeom>
        </p:spPr>
        <p:txBody>
          <a:bodyPr vert="horz" lIns="91004" tIns="45499" rIns="91004" bIns="45499" rtlCol="0"/>
          <a:lstStyle>
            <a:lvl1pPr algn="r">
              <a:defRPr sz="1200"/>
            </a:lvl1pPr>
          </a:lstStyle>
          <a:p>
            <a:fld id="{3FE670EE-46B5-47E5-A236-1B1148F39260}" type="datetimeFigureOut">
              <a:rPr kumimoji="1" lang="ja-JP" altLang="en-US" smtClean="0"/>
              <a:t>2021/7/8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69963" y="1238250"/>
            <a:ext cx="4830762" cy="3343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4" tIns="45499" rIns="91004" bIns="4549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7070" y="4765741"/>
            <a:ext cx="5416550" cy="3899238"/>
          </a:xfrm>
          <a:prstGeom prst="rect">
            <a:avLst/>
          </a:prstGeom>
        </p:spPr>
        <p:txBody>
          <a:bodyPr vert="horz" lIns="91004" tIns="45499" rIns="91004" bIns="4549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7" y="9405967"/>
            <a:ext cx="2933965" cy="496860"/>
          </a:xfrm>
          <a:prstGeom prst="rect">
            <a:avLst/>
          </a:prstGeom>
        </p:spPr>
        <p:txBody>
          <a:bodyPr vert="horz" lIns="91004" tIns="45499" rIns="91004" bIns="4549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35163" y="9405967"/>
            <a:ext cx="2933965" cy="496860"/>
          </a:xfrm>
          <a:prstGeom prst="rect">
            <a:avLst/>
          </a:prstGeom>
        </p:spPr>
        <p:txBody>
          <a:bodyPr vert="horz" lIns="91004" tIns="45499" rIns="91004" bIns="45499" rtlCol="0" anchor="b"/>
          <a:lstStyle>
            <a:lvl1pPr algn="r">
              <a:defRPr sz="1200"/>
            </a:lvl1pPr>
          </a:lstStyle>
          <a:p>
            <a:fld id="{EFAD45B1-8F27-4D88-A450-F651B14E0E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69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AD45B1-8F27-4D88-A450-F651B14E0ECE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9311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2319151"/>
            <a:ext cx="7429500" cy="2387600"/>
          </a:xfrm>
        </p:spPr>
        <p:txBody>
          <a:bodyPr anchor="ctr"/>
          <a:lstStyle>
            <a:lvl1pPr algn="ctr">
              <a:defRPr sz="405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正方形/長方形 6"/>
          <p:cNvSpPr/>
          <p:nvPr userDrawn="1"/>
        </p:nvSpPr>
        <p:spPr>
          <a:xfrm>
            <a:off x="0" y="732398"/>
            <a:ext cx="9906000" cy="360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2000000" scaled="0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1350"/>
          </a:p>
        </p:txBody>
      </p:sp>
    </p:spTree>
    <p:extLst>
      <p:ext uri="{BB962C8B-B14F-4D97-AF65-F5344CB8AC3E}">
        <p14:creationId xmlns:p14="http://schemas.microsoft.com/office/powerpoint/2010/main" val="283784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9378" y="895602"/>
            <a:ext cx="9501748" cy="1982071"/>
          </a:xfrm>
        </p:spPr>
        <p:txBody>
          <a:bodyPr/>
          <a:lstStyle>
            <a:lvl1pPr>
              <a:defRPr sz="18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  <a:lvl2pPr>
              <a:defRPr sz="1500">
                <a:latin typeface="Meiryo UI" panose="020B0604030504040204" pitchFamily="50" charset="-128"/>
                <a:ea typeface="Meiryo UI" panose="020B0604030504040204" pitchFamily="50" charset="-128"/>
              </a:defRPr>
            </a:lvl2pPr>
            <a:lvl3pPr>
              <a:defRPr sz="1350">
                <a:latin typeface="Meiryo UI" panose="020B0604030504040204" pitchFamily="50" charset="-128"/>
                <a:ea typeface="Meiryo UI" panose="020B0604030504040204" pitchFamily="50" charset="-128"/>
              </a:defRPr>
            </a:lvl3pPr>
            <a:lvl4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4pPr>
            <a:lvl5pPr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603" y="752169"/>
            <a:ext cx="9904397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191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1603" y="748991"/>
            <a:ext cx="9904397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9379" y="895601"/>
            <a:ext cx="9512674" cy="591212"/>
          </a:xfrm>
        </p:spPr>
        <p:txBody>
          <a:bodyPr/>
          <a:lstStyle>
            <a:lvl1pPr>
              <a:defRPr sz="18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68136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vmlDrawing" Target="../drawings/vmlDrawing1.vml"/><Relationship Id="rId4" Type="http://schemas.openxmlformats.org/officeDocument/2006/relationships/theme" Target="../theme/theme1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>
            <a:extLst>
              <a:ext uri="{FF2B5EF4-FFF2-40B4-BE49-F238E27FC236}">
                <a16:creationId xmlns:a16="http://schemas.microsoft.com/office/drawing/2014/main" id="{D07D1EE6-F133-4D9F-A0CD-EE43A8CD798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4010525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790" name="think-cell スライド" r:id="rId8" imgW="360" imgH="360" progId="TCLayout.ActiveDocument.1">
                  <p:embed/>
                </p:oleObj>
              </mc:Choice>
              <mc:Fallback>
                <p:oleObj name="think-cell スライド" r:id="rId8" imgW="360" imgH="36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正方形/長方形 3" hidden="1">
            <a:extLst>
              <a:ext uri="{FF2B5EF4-FFF2-40B4-BE49-F238E27FC236}">
                <a16:creationId xmlns:a16="http://schemas.microsoft.com/office/drawing/2014/main" id="{48914429-E1D7-4674-B4C0-18CCDC2FD173}"/>
              </a:ext>
            </a:extLst>
          </p:cNvPr>
          <p:cNvSpPr/>
          <p:nvPr userDrawn="1">
            <p:custDataLst>
              <p:tags r:id="rId7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rgbClr val="E5EAF3"/>
          </a:solidFill>
          <a:ln w="19050" cap="flat" cmpd="sng" algn="ctr">
            <a:solidFill>
              <a:sysClr val="window" lastClr="FFFFFF">
                <a:lumMod val="65000"/>
              </a:sysClr>
            </a:solidFill>
            <a:prstDash val="solid"/>
            <a:miter lim="800000"/>
          </a:ln>
          <a:effectLst/>
        </p:spPr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kumimoji="0" lang="ja-JP" altLang="en-US" sz="2000" b="0" i="0" kern="0" baseline="0" dirty="0">
              <a:solidFill>
                <a:prstClr val="black"/>
              </a:solidFill>
              <a:latin typeface="Meiryo" panose="020B0604030504040204" pitchFamily="50" charset="-128"/>
              <a:ea typeface="Meiryo" panose="020B0604030504040204" pitchFamily="50" charset="-128"/>
              <a:cs typeface="+mj-cs"/>
              <a:sym typeface="Meiryo" panose="020B0604030504040204" pitchFamily="50" charset="-128"/>
            </a:endParaRPr>
          </a:p>
        </p:txBody>
      </p:sp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89380" y="11171"/>
            <a:ext cx="8543925" cy="7409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89379" y="881723"/>
            <a:ext cx="9479897" cy="53381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4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cxnSp>
        <p:nvCxnSpPr>
          <p:cNvPr id="9" name="直線コネクタ 8"/>
          <p:cNvCxnSpPr/>
          <p:nvPr userDrawn="1"/>
        </p:nvCxnSpPr>
        <p:spPr>
          <a:xfrm>
            <a:off x="1603" y="748991"/>
            <a:ext cx="9904397" cy="0"/>
          </a:xfrm>
          <a:prstGeom prst="line">
            <a:avLst/>
          </a:prstGeom>
          <a:ln w="53975" cmpd="sng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/>
          <p:cNvSpPr/>
          <p:nvPr userDrawn="1"/>
        </p:nvSpPr>
        <p:spPr>
          <a:xfrm>
            <a:off x="9310254" y="11171"/>
            <a:ext cx="581891" cy="630667"/>
          </a:xfrm>
          <a:prstGeom prst="rect">
            <a:avLst/>
          </a:prstGeom>
          <a:noFill/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fld id="{A7622373-9CD1-49D7-A1D2-2331FA4EDB62}" type="slidenum">
              <a:rPr kumimoji="1" lang="ja-JP" altLang="en-US" sz="1800" smtClean="0">
                <a:solidFill>
                  <a:schemeClr val="tx1"/>
                </a:solidFill>
              </a:rPr>
              <a:t>‹#›</a:t>
            </a:fld>
            <a:endParaRPr kumimoji="1" lang="ja-JP" altLang="en-US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01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kumimoji="1" sz="2000" kern="1200">
          <a:solidFill>
            <a:schemeClr val="tx1"/>
          </a:solidFill>
          <a:latin typeface="Meiryo" panose="020B0604030504040204" pitchFamily="50" charset="-128"/>
          <a:ea typeface="Meiryo" panose="020B0604030504040204" pitchFamily="50" charset="-128"/>
          <a:cs typeface="+mj-cs"/>
        </a:defRPr>
      </a:lvl1pPr>
    </p:titleStyle>
    <p:bodyStyle>
      <a:lvl1pPr marL="272654" indent="-272654" algn="l" defTabSz="685783" rtl="0" eaLnBrk="1" latinLnBrk="0" hangingPunct="1">
        <a:lnSpc>
          <a:spcPct val="90000"/>
        </a:lnSpc>
        <a:spcBef>
          <a:spcPts val="750"/>
        </a:spcBef>
        <a:buClr>
          <a:schemeClr val="bg2">
            <a:lumMod val="90000"/>
          </a:schemeClr>
        </a:buClr>
        <a:buFont typeface="Wingdings" panose="05000000000000000000" pitchFamily="2" charset="2"/>
        <a:buChar char="n"/>
        <a:defRPr kumimoji="1" sz="1800" kern="1200">
          <a:solidFill>
            <a:schemeClr val="tx1"/>
          </a:solidFill>
          <a:latin typeface="Meiryo" panose="020B0604030504040204" pitchFamily="50" charset="-128"/>
          <a:ea typeface="Meiryo" panose="020B0604030504040204" pitchFamily="50" charset="-128"/>
          <a:cs typeface="+mn-cs"/>
        </a:defRPr>
      </a:lvl1pPr>
      <a:lvl2pPr marL="604838" indent="-261938" algn="l" defTabSz="685783" rtl="0" eaLnBrk="1" latinLnBrk="0" hangingPunct="1">
        <a:lnSpc>
          <a:spcPct val="90000"/>
        </a:lnSpc>
        <a:spcBef>
          <a:spcPts val="375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Ø"/>
        <a:defRPr kumimoji="1" sz="1500" kern="1200">
          <a:solidFill>
            <a:schemeClr val="tx1"/>
          </a:solidFill>
          <a:latin typeface="Meiryo" panose="020B0604030504040204" pitchFamily="50" charset="-128"/>
          <a:ea typeface="Meiryo" panose="020B0604030504040204" pitchFamily="50" charset="-128"/>
          <a:cs typeface="+mn-cs"/>
        </a:defRPr>
      </a:lvl2pPr>
      <a:lvl3pPr marL="938213" indent="-252413" algn="l" defTabSz="685783" rtl="0" eaLnBrk="1" latinLnBrk="0" hangingPunct="1">
        <a:lnSpc>
          <a:spcPct val="90000"/>
        </a:lnSpc>
        <a:spcBef>
          <a:spcPts val="375"/>
        </a:spcBef>
        <a:buClr>
          <a:schemeClr val="bg2">
            <a:lumMod val="90000"/>
          </a:schemeClr>
        </a:buClr>
        <a:buFont typeface="Wingdings" panose="05000000000000000000" pitchFamily="2" charset="2"/>
        <a:buChar char="ü"/>
        <a:defRPr kumimoji="1" sz="1350" kern="1200">
          <a:solidFill>
            <a:schemeClr val="tx1"/>
          </a:solidFill>
          <a:latin typeface="Meiryo" panose="020B0604030504040204" pitchFamily="50" charset="-128"/>
          <a:ea typeface="Meiryo" panose="020B0604030504040204" pitchFamily="50" charset="-128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bg2">
            <a:lumMod val="90000"/>
          </a:schemeClr>
        </a:buClr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Meiryo" panose="020B0604030504040204" pitchFamily="50" charset="-128"/>
          <a:ea typeface="Meiryo" panose="020B0604030504040204" pitchFamily="50" charset="-128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Clr>
          <a:schemeClr val="bg2">
            <a:lumMod val="90000"/>
          </a:schemeClr>
        </a:buClr>
        <a:buFont typeface="Calibri" panose="020F0502020204030204" pitchFamily="34" charset="0"/>
        <a:buChar char="-"/>
        <a:defRPr kumimoji="1" sz="1200" kern="1200">
          <a:solidFill>
            <a:schemeClr val="tx1"/>
          </a:solidFill>
          <a:latin typeface="Meiryo" panose="020B0604030504040204" pitchFamily="50" charset="-128"/>
          <a:ea typeface="Meiryo" panose="020B0604030504040204" pitchFamily="50" charset="-128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全体システム概要図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1" name="角丸四角形 89">
            <a:extLst>
              <a:ext uri="{FF2B5EF4-FFF2-40B4-BE49-F238E27FC236}">
                <a16:creationId xmlns:a16="http://schemas.microsoft.com/office/drawing/2014/main" id="{11585A19-4D8C-4C9D-90E7-5BFB08A2CC9E}"/>
              </a:ext>
            </a:extLst>
          </p:cNvPr>
          <p:cNvSpPr/>
          <p:nvPr/>
        </p:nvSpPr>
        <p:spPr>
          <a:xfrm>
            <a:off x="89868" y="1911998"/>
            <a:ext cx="3526685" cy="4484104"/>
          </a:xfrm>
          <a:prstGeom prst="roundRect">
            <a:avLst>
              <a:gd name="adj" fmla="val 4871"/>
            </a:avLst>
          </a:prstGeom>
          <a:pattFill prst="pct3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納付金・交付金システム</a:t>
            </a:r>
          </a:p>
        </p:txBody>
      </p:sp>
      <p:sp>
        <p:nvSpPr>
          <p:cNvPr id="272" name="四角形: 角を丸くする 271">
            <a:extLst>
              <a:ext uri="{FF2B5EF4-FFF2-40B4-BE49-F238E27FC236}">
                <a16:creationId xmlns:a16="http://schemas.microsoft.com/office/drawing/2014/main" id="{AE4482E7-FCD8-48E5-8F82-99BBE7006334}"/>
              </a:ext>
            </a:extLst>
          </p:cNvPr>
          <p:cNvSpPr/>
          <p:nvPr/>
        </p:nvSpPr>
        <p:spPr>
          <a:xfrm>
            <a:off x="368144" y="2299079"/>
            <a:ext cx="2920634" cy="1084722"/>
          </a:xfrm>
          <a:prstGeom prst="roundRect">
            <a:avLst>
              <a:gd name="adj" fmla="val 8200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インターフェースシステム</a:t>
            </a:r>
          </a:p>
        </p:txBody>
      </p:sp>
      <p:sp>
        <p:nvSpPr>
          <p:cNvPr id="273" name="四角形: 角を丸くする 272">
            <a:extLst>
              <a:ext uri="{FF2B5EF4-FFF2-40B4-BE49-F238E27FC236}">
                <a16:creationId xmlns:a16="http://schemas.microsoft.com/office/drawing/2014/main" id="{190F480C-E855-438E-9A74-0B4CC0E946BB}"/>
              </a:ext>
            </a:extLst>
          </p:cNvPr>
          <p:cNvSpPr/>
          <p:nvPr/>
        </p:nvSpPr>
        <p:spPr>
          <a:xfrm>
            <a:off x="368144" y="3591804"/>
            <a:ext cx="2926604" cy="2618147"/>
          </a:xfrm>
          <a:prstGeom prst="roundRect">
            <a:avLst>
              <a:gd name="adj" fmla="val 4298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dash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メインシステム</a:t>
            </a:r>
          </a:p>
        </p:txBody>
      </p:sp>
      <p:sp>
        <p:nvSpPr>
          <p:cNvPr id="274" name="四角形: 角を丸くする 273">
            <a:extLst>
              <a:ext uri="{FF2B5EF4-FFF2-40B4-BE49-F238E27FC236}">
                <a16:creationId xmlns:a16="http://schemas.microsoft.com/office/drawing/2014/main" id="{CA3A8442-6306-45E5-916F-912FEFA68D47}"/>
              </a:ext>
            </a:extLst>
          </p:cNvPr>
          <p:cNvSpPr/>
          <p:nvPr/>
        </p:nvSpPr>
        <p:spPr>
          <a:xfrm>
            <a:off x="460022" y="2569446"/>
            <a:ext cx="1353823" cy="748983"/>
          </a:xfrm>
          <a:prstGeom prst="roundRect">
            <a:avLst>
              <a:gd name="adj" fmla="val 9728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納付業務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275" name="正方形/長方形 274">
            <a:extLst>
              <a:ext uri="{FF2B5EF4-FFF2-40B4-BE49-F238E27FC236}">
                <a16:creationId xmlns:a16="http://schemas.microsoft.com/office/drawing/2014/main" id="{7FDB95AA-59E7-4692-BE37-D2B0BFD20B9C}"/>
              </a:ext>
            </a:extLst>
          </p:cNvPr>
          <p:cNvSpPr/>
          <p:nvPr/>
        </p:nvSpPr>
        <p:spPr>
          <a:xfrm>
            <a:off x="513057" y="3056001"/>
            <a:ext cx="125345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納付金算定結果確認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6" name="正方形/長方形 275">
            <a:extLst>
              <a:ext uri="{FF2B5EF4-FFF2-40B4-BE49-F238E27FC236}">
                <a16:creationId xmlns:a16="http://schemas.microsoft.com/office/drawing/2014/main" id="{3F638986-5A2A-4586-98BB-243BBF4618C0}"/>
              </a:ext>
            </a:extLst>
          </p:cNvPr>
          <p:cNvSpPr/>
          <p:nvPr/>
        </p:nvSpPr>
        <p:spPr>
          <a:xfrm>
            <a:off x="513057" y="2847946"/>
            <a:ext cx="125345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供給電気量登録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7" name="四角形: 角を丸くする 276">
            <a:extLst>
              <a:ext uri="{FF2B5EF4-FFF2-40B4-BE49-F238E27FC236}">
                <a16:creationId xmlns:a16="http://schemas.microsoft.com/office/drawing/2014/main" id="{2A2592F0-2302-443D-9C5C-30E73649579D}"/>
              </a:ext>
            </a:extLst>
          </p:cNvPr>
          <p:cNvSpPr/>
          <p:nvPr/>
        </p:nvSpPr>
        <p:spPr>
          <a:xfrm>
            <a:off x="1859369" y="2566625"/>
            <a:ext cx="1353823" cy="748983"/>
          </a:xfrm>
          <a:prstGeom prst="roundRect">
            <a:avLst>
              <a:gd name="adj" fmla="val 9728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交付業務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278" name="正方形/長方形 277">
            <a:extLst>
              <a:ext uri="{FF2B5EF4-FFF2-40B4-BE49-F238E27FC236}">
                <a16:creationId xmlns:a16="http://schemas.microsoft.com/office/drawing/2014/main" id="{50F8771B-E8F3-400B-9A63-D375216A0050}"/>
              </a:ext>
            </a:extLst>
          </p:cNvPr>
          <p:cNvSpPr/>
          <p:nvPr/>
        </p:nvSpPr>
        <p:spPr>
          <a:xfrm>
            <a:off x="1907181" y="3053865"/>
            <a:ext cx="125345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</a:t>
            </a:r>
            <a:r>
              <a:rPr lang="zh-TW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金算定結果確認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9" name="正方形/長方形 278">
            <a:extLst>
              <a:ext uri="{FF2B5EF4-FFF2-40B4-BE49-F238E27FC236}">
                <a16:creationId xmlns:a16="http://schemas.microsoft.com/office/drawing/2014/main" id="{7A417BF6-3FC8-41B6-8438-D2BAFBB36BD8}"/>
              </a:ext>
            </a:extLst>
          </p:cNvPr>
          <p:cNvSpPr/>
          <p:nvPr/>
        </p:nvSpPr>
        <p:spPr>
          <a:xfrm>
            <a:off x="1907181" y="2845810"/>
            <a:ext cx="125345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買取実績登録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0" name="四角形: 角を丸くする 279">
            <a:extLst>
              <a:ext uri="{FF2B5EF4-FFF2-40B4-BE49-F238E27FC236}">
                <a16:creationId xmlns:a16="http://schemas.microsoft.com/office/drawing/2014/main" id="{93776FFA-EAD4-4431-898B-C582CCB2FD04}"/>
              </a:ext>
            </a:extLst>
          </p:cNvPr>
          <p:cNvSpPr/>
          <p:nvPr/>
        </p:nvSpPr>
        <p:spPr>
          <a:xfrm>
            <a:off x="466502" y="3871385"/>
            <a:ext cx="1355508" cy="1188614"/>
          </a:xfrm>
          <a:prstGeom prst="roundRect">
            <a:avLst>
              <a:gd name="adj" fmla="val 7092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納付業務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281" name="正方形/長方形 280">
            <a:extLst>
              <a:ext uri="{FF2B5EF4-FFF2-40B4-BE49-F238E27FC236}">
                <a16:creationId xmlns:a16="http://schemas.microsoft.com/office/drawing/2014/main" id="{5E12F6C1-6A4B-4F1E-8D21-11055456827F}"/>
              </a:ext>
            </a:extLst>
          </p:cNvPr>
          <p:cNvSpPr/>
          <p:nvPr/>
        </p:nvSpPr>
        <p:spPr>
          <a:xfrm>
            <a:off x="513057" y="4377753"/>
            <a:ext cx="1251484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納付金算定</a:t>
            </a:r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zh-TW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照会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2" name="正方形/長方形 281">
            <a:extLst>
              <a:ext uri="{FF2B5EF4-FFF2-40B4-BE49-F238E27FC236}">
                <a16:creationId xmlns:a16="http://schemas.microsoft.com/office/drawing/2014/main" id="{0CA6ECD0-5E78-4493-9EF1-F9CE07D35A0B}"/>
              </a:ext>
            </a:extLst>
          </p:cNvPr>
          <p:cNvSpPr/>
          <p:nvPr/>
        </p:nvSpPr>
        <p:spPr>
          <a:xfrm>
            <a:off x="513057" y="4166817"/>
            <a:ext cx="1251485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供給電気量審査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3" name="正方形/長方形 282">
            <a:extLst>
              <a:ext uri="{FF2B5EF4-FFF2-40B4-BE49-F238E27FC236}">
                <a16:creationId xmlns:a16="http://schemas.microsoft.com/office/drawing/2014/main" id="{31018C6C-2F4F-47A1-B2AB-578214503BDF}"/>
              </a:ext>
            </a:extLst>
          </p:cNvPr>
          <p:cNvSpPr/>
          <p:nvPr/>
        </p:nvSpPr>
        <p:spPr>
          <a:xfrm>
            <a:off x="513057" y="4588484"/>
            <a:ext cx="1251484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請求入金管理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4" name="正方形/長方形 283">
            <a:extLst>
              <a:ext uri="{FF2B5EF4-FFF2-40B4-BE49-F238E27FC236}">
                <a16:creationId xmlns:a16="http://schemas.microsoft.com/office/drawing/2014/main" id="{BE756281-0705-490B-8557-94AAB6FDBF18}"/>
              </a:ext>
            </a:extLst>
          </p:cNvPr>
          <p:cNvSpPr/>
          <p:nvPr/>
        </p:nvSpPr>
        <p:spPr>
          <a:xfrm>
            <a:off x="513057" y="4805565"/>
            <a:ext cx="1251484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未納付</a:t>
            </a:r>
            <a:r>
              <a:rPr lang="en-US" altLang="ja-JP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督促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5" name="四角形: 角を丸くする 284">
            <a:extLst>
              <a:ext uri="{FF2B5EF4-FFF2-40B4-BE49-F238E27FC236}">
                <a16:creationId xmlns:a16="http://schemas.microsoft.com/office/drawing/2014/main" id="{226562C4-063F-4D5D-96A1-E9FE89C7925F}"/>
              </a:ext>
            </a:extLst>
          </p:cNvPr>
          <p:cNvSpPr/>
          <p:nvPr/>
        </p:nvSpPr>
        <p:spPr>
          <a:xfrm>
            <a:off x="1868566" y="3881678"/>
            <a:ext cx="1386252" cy="1188614"/>
          </a:xfrm>
          <a:prstGeom prst="roundRect">
            <a:avLst>
              <a:gd name="adj" fmla="val 7092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交付業務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286" name="正方形/長方形 285">
            <a:extLst>
              <a:ext uri="{FF2B5EF4-FFF2-40B4-BE49-F238E27FC236}">
                <a16:creationId xmlns:a16="http://schemas.microsoft.com/office/drawing/2014/main" id="{D47A39B6-AC90-4EF9-B8A9-8EC866545157}"/>
              </a:ext>
            </a:extLst>
          </p:cNvPr>
          <p:cNvSpPr/>
          <p:nvPr/>
        </p:nvSpPr>
        <p:spPr>
          <a:xfrm>
            <a:off x="1907181" y="4491547"/>
            <a:ext cx="1272126" cy="180000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</a:t>
            </a:r>
            <a:r>
              <a:rPr lang="zh-TW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金算定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zh-TW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照会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7" name="正方形/長方形 286">
            <a:extLst>
              <a:ext uri="{FF2B5EF4-FFF2-40B4-BE49-F238E27FC236}">
                <a16:creationId xmlns:a16="http://schemas.microsoft.com/office/drawing/2014/main" id="{58329F2D-44A8-4EC0-9677-A77497233B4A}"/>
              </a:ext>
            </a:extLst>
          </p:cNvPr>
          <p:cNvSpPr/>
          <p:nvPr/>
        </p:nvSpPr>
        <p:spPr>
          <a:xfrm>
            <a:off x="1907181" y="4189222"/>
            <a:ext cx="1272127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買取実績審査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8" name="正方形/長方形 287">
            <a:extLst>
              <a:ext uri="{FF2B5EF4-FFF2-40B4-BE49-F238E27FC236}">
                <a16:creationId xmlns:a16="http://schemas.microsoft.com/office/drawing/2014/main" id="{B0BA7A31-B516-472A-BB10-33A503E0E38F}"/>
              </a:ext>
            </a:extLst>
          </p:cNvPr>
          <p:cNvSpPr/>
          <p:nvPr/>
        </p:nvSpPr>
        <p:spPr>
          <a:xfrm>
            <a:off x="1907181" y="4800017"/>
            <a:ext cx="1272126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出金管理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9" name="四角形: 角を丸くする 288">
            <a:extLst>
              <a:ext uri="{FF2B5EF4-FFF2-40B4-BE49-F238E27FC236}">
                <a16:creationId xmlns:a16="http://schemas.microsoft.com/office/drawing/2014/main" id="{B7F473A2-FA1D-49AB-A601-E920B058539E}"/>
              </a:ext>
            </a:extLst>
          </p:cNvPr>
          <p:cNvSpPr/>
          <p:nvPr/>
        </p:nvSpPr>
        <p:spPr>
          <a:xfrm>
            <a:off x="435708" y="5111593"/>
            <a:ext cx="2800256" cy="1030988"/>
          </a:xfrm>
          <a:prstGeom prst="roundRect">
            <a:avLst>
              <a:gd name="adj" fmla="val 7092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290" name="正方形/長方形 289">
            <a:extLst>
              <a:ext uri="{FF2B5EF4-FFF2-40B4-BE49-F238E27FC236}">
                <a16:creationId xmlns:a16="http://schemas.microsoft.com/office/drawing/2014/main" id="{A3E0DDAC-CB3C-4326-9140-FE147CF5101C}"/>
              </a:ext>
            </a:extLst>
          </p:cNvPr>
          <p:cNvSpPr/>
          <p:nvPr/>
        </p:nvSpPr>
        <p:spPr>
          <a:xfrm>
            <a:off x="494203" y="5609946"/>
            <a:ext cx="79710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納付金単価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1" name="正方形/長方形 290">
            <a:extLst>
              <a:ext uri="{FF2B5EF4-FFF2-40B4-BE49-F238E27FC236}">
                <a16:creationId xmlns:a16="http://schemas.microsoft.com/office/drawing/2014/main" id="{C906F7D3-9694-4CED-B36D-F6B0C8251B31}"/>
              </a:ext>
            </a:extLst>
          </p:cNvPr>
          <p:cNvSpPr/>
          <p:nvPr/>
        </p:nvSpPr>
        <p:spPr>
          <a:xfrm>
            <a:off x="494203" y="5404732"/>
            <a:ext cx="79710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小売事業者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05062FB9-F74D-4852-9A8D-EBBE3DE0E5FF}"/>
              </a:ext>
            </a:extLst>
          </p:cNvPr>
          <p:cNvSpPr/>
          <p:nvPr/>
        </p:nvSpPr>
        <p:spPr>
          <a:xfrm>
            <a:off x="1327240" y="5609946"/>
            <a:ext cx="872744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調達価格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3" name="正方形/長方形 292">
            <a:extLst>
              <a:ext uri="{FF2B5EF4-FFF2-40B4-BE49-F238E27FC236}">
                <a16:creationId xmlns:a16="http://schemas.microsoft.com/office/drawing/2014/main" id="{AC497113-A462-403C-BBE3-9BD02A7504B6}"/>
              </a:ext>
            </a:extLst>
          </p:cNvPr>
          <p:cNvSpPr/>
          <p:nvPr/>
        </p:nvSpPr>
        <p:spPr>
          <a:xfrm>
            <a:off x="1327240" y="5404732"/>
            <a:ext cx="865769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買取義務者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B22EFBC6-DDC8-4B03-8A1B-1F7F074CC8F3}"/>
              </a:ext>
            </a:extLst>
          </p:cNvPr>
          <p:cNvSpPr/>
          <p:nvPr/>
        </p:nvSpPr>
        <p:spPr>
          <a:xfrm>
            <a:off x="494203" y="5823151"/>
            <a:ext cx="793812" cy="23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ｲﾝﾊﾞﾗﾝｽﾘｽｸ単価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5" name="正方形/長方形 294">
            <a:extLst>
              <a:ext uri="{FF2B5EF4-FFF2-40B4-BE49-F238E27FC236}">
                <a16:creationId xmlns:a16="http://schemas.microsoft.com/office/drawing/2014/main" id="{172CECBA-621F-4406-9579-34EA65DDE396}"/>
              </a:ext>
            </a:extLst>
          </p:cNvPr>
          <p:cNvSpPr/>
          <p:nvPr/>
        </p:nvSpPr>
        <p:spPr>
          <a:xfrm>
            <a:off x="2245226" y="5609946"/>
            <a:ext cx="856284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回避可能原価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6" name="正方形/長方形 295">
            <a:extLst>
              <a:ext uri="{FF2B5EF4-FFF2-40B4-BE49-F238E27FC236}">
                <a16:creationId xmlns:a16="http://schemas.microsoft.com/office/drawing/2014/main" id="{41B833FE-F39C-4A7C-B3FB-A019F5CDE3E3}"/>
              </a:ext>
            </a:extLst>
          </p:cNvPr>
          <p:cNvSpPr/>
          <p:nvPr/>
        </p:nvSpPr>
        <p:spPr>
          <a:xfrm>
            <a:off x="2245226" y="5823151"/>
            <a:ext cx="860672" cy="23941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BG</a:t>
            </a:r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ｺｰﾄﾞﾘｽﾄ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7" name="正方形/長方形 296">
            <a:extLst>
              <a:ext uri="{FF2B5EF4-FFF2-40B4-BE49-F238E27FC236}">
                <a16:creationId xmlns:a16="http://schemas.microsoft.com/office/drawing/2014/main" id="{98A82AC2-0829-4ACC-B51A-52F7F0208001}"/>
              </a:ext>
            </a:extLst>
          </p:cNvPr>
          <p:cNvSpPr/>
          <p:nvPr/>
        </p:nvSpPr>
        <p:spPr>
          <a:xfrm>
            <a:off x="1327240" y="5823151"/>
            <a:ext cx="865769" cy="23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7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離島不足ｲﾝﾊﾞﾗﾝｽ</a:t>
            </a:r>
            <a:endParaRPr lang="en-US" altLang="ja-JP" sz="7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75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料金単価</a:t>
            </a:r>
            <a:endParaRPr lang="en-US" altLang="ja-JP" sz="7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8" name="正方形/長方形 297">
            <a:extLst>
              <a:ext uri="{FF2B5EF4-FFF2-40B4-BE49-F238E27FC236}">
                <a16:creationId xmlns:a16="http://schemas.microsoft.com/office/drawing/2014/main" id="{B940ECAA-0417-434D-8C80-76F816AA60A3}"/>
              </a:ext>
            </a:extLst>
          </p:cNvPr>
          <p:cNvSpPr/>
          <p:nvPr/>
        </p:nvSpPr>
        <p:spPr>
          <a:xfrm>
            <a:off x="2245226" y="5404732"/>
            <a:ext cx="865769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" tIns="18000" rIns="18000" bIns="18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事業計画認定情報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9" name="正方形/長方形 298">
            <a:extLst>
              <a:ext uri="{FF2B5EF4-FFF2-40B4-BE49-F238E27FC236}">
                <a16:creationId xmlns:a16="http://schemas.microsoft.com/office/drawing/2014/main" id="{3373717F-0F66-444B-AA2B-6C0DA2FEAFDF}"/>
              </a:ext>
            </a:extLst>
          </p:cNvPr>
          <p:cNvSpPr/>
          <p:nvPr/>
        </p:nvSpPr>
        <p:spPr>
          <a:xfrm>
            <a:off x="280134" y="3490961"/>
            <a:ext cx="783662" cy="21710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クラウドサービス</a:t>
            </a:r>
            <a:endParaRPr lang="en-US" altLang="ja-JP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0" name="角丸四角形 87">
            <a:extLst>
              <a:ext uri="{FF2B5EF4-FFF2-40B4-BE49-F238E27FC236}">
                <a16:creationId xmlns:a16="http://schemas.microsoft.com/office/drawing/2014/main" id="{19852348-2072-44F7-910A-E733AFCD3A8A}"/>
              </a:ext>
            </a:extLst>
          </p:cNvPr>
          <p:cNvSpPr/>
          <p:nvPr/>
        </p:nvSpPr>
        <p:spPr>
          <a:xfrm>
            <a:off x="213477" y="988221"/>
            <a:ext cx="1221753" cy="497600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納付事業者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小売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1" name="角丸四角形 87">
            <a:extLst>
              <a:ext uri="{FF2B5EF4-FFF2-40B4-BE49-F238E27FC236}">
                <a16:creationId xmlns:a16="http://schemas.microsoft.com/office/drawing/2014/main" id="{2D95F993-562C-457A-91A9-11E924E0597B}"/>
              </a:ext>
            </a:extLst>
          </p:cNvPr>
          <p:cNvSpPr/>
          <p:nvPr/>
        </p:nvSpPr>
        <p:spPr>
          <a:xfrm>
            <a:off x="1541934" y="999886"/>
            <a:ext cx="1045157" cy="491675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</a:p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買取義務者</a:t>
            </a:r>
          </a:p>
        </p:txBody>
      </p:sp>
      <p:cxnSp>
        <p:nvCxnSpPr>
          <p:cNvPr id="302" name="直線矢印コネクタ 301">
            <a:extLst>
              <a:ext uri="{FF2B5EF4-FFF2-40B4-BE49-F238E27FC236}">
                <a16:creationId xmlns:a16="http://schemas.microsoft.com/office/drawing/2014/main" id="{D423E916-8950-48B6-AB17-C4858CB1C09B}"/>
              </a:ext>
            </a:extLst>
          </p:cNvPr>
          <p:cNvCxnSpPr>
            <a:cxnSpLocks/>
          </p:cNvCxnSpPr>
          <p:nvPr/>
        </p:nvCxnSpPr>
        <p:spPr>
          <a:xfrm>
            <a:off x="586017" y="1485821"/>
            <a:ext cx="0" cy="42257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3" name="正方形/長方形 302">
            <a:extLst>
              <a:ext uri="{FF2B5EF4-FFF2-40B4-BE49-F238E27FC236}">
                <a16:creationId xmlns:a16="http://schemas.microsoft.com/office/drawing/2014/main" id="{37253786-DFC1-4C40-97EB-6376D9D777AC}"/>
              </a:ext>
            </a:extLst>
          </p:cNvPr>
          <p:cNvSpPr/>
          <p:nvPr/>
        </p:nvSpPr>
        <p:spPr>
          <a:xfrm>
            <a:off x="-42949" y="1568600"/>
            <a:ext cx="684020" cy="2119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供給電気量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04" name="直線矢印コネクタ 303">
            <a:extLst>
              <a:ext uri="{FF2B5EF4-FFF2-40B4-BE49-F238E27FC236}">
                <a16:creationId xmlns:a16="http://schemas.microsoft.com/office/drawing/2014/main" id="{0EFE2101-F3D3-4EDB-8CCE-CA9A358EE55E}"/>
              </a:ext>
            </a:extLst>
          </p:cNvPr>
          <p:cNvCxnSpPr>
            <a:cxnSpLocks/>
          </p:cNvCxnSpPr>
          <p:nvPr/>
        </p:nvCxnSpPr>
        <p:spPr>
          <a:xfrm flipV="1">
            <a:off x="706820" y="1485821"/>
            <a:ext cx="1" cy="422576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5" name="正方形/長方形 304">
            <a:extLst>
              <a:ext uri="{FF2B5EF4-FFF2-40B4-BE49-F238E27FC236}">
                <a16:creationId xmlns:a16="http://schemas.microsoft.com/office/drawing/2014/main" id="{F0F28837-36AC-4945-BA3D-4D1AB73BE646}"/>
              </a:ext>
            </a:extLst>
          </p:cNvPr>
          <p:cNvSpPr/>
          <p:nvPr/>
        </p:nvSpPr>
        <p:spPr>
          <a:xfrm>
            <a:off x="753303" y="1579850"/>
            <a:ext cx="573740" cy="250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納付金額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通知書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紙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cxnSp>
        <p:nvCxnSpPr>
          <p:cNvPr id="306" name="直線矢印コネクタ 305">
            <a:extLst>
              <a:ext uri="{FF2B5EF4-FFF2-40B4-BE49-F238E27FC236}">
                <a16:creationId xmlns:a16="http://schemas.microsoft.com/office/drawing/2014/main" id="{AD4BB07F-CAFA-4FAA-ABA7-6F10D725C511}"/>
              </a:ext>
            </a:extLst>
          </p:cNvPr>
          <p:cNvCxnSpPr>
            <a:cxnSpLocks/>
          </p:cNvCxnSpPr>
          <p:nvPr/>
        </p:nvCxnSpPr>
        <p:spPr>
          <a:xfrm>
            <a:off x="1904900" y="1494288"/>
            <a:ext cx="0" cy="422575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F3F1F34D-B90D-49EF-B575-6758B9A58FEF}"/>
              </a:ext>
            </a:extLst>
          </p:cNvPr>
          <p:cNvSpPr/>
          <p:nvPr/>
        </p:nvSpPr>
        <p:spPr>
          <a:xfrm>
            <a:off x="1254501" y="1555938"/>
            <a:ext cx="623407" cy="2957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買取実績・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廃棄等費用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積立金額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08" name="直線矢印コネクタ 307">
            <a:extLst>
              <a:ext uri="{FF2B5EF4-FFF2-40B4-BE49-F238E27FC236}">
                <a16:creationId xmlns:a16="http://schemas.microsoft.com/office/drawing/2014/main" id="{59949F1A-BF12-4745-876F-4FACC6130CBB}"/>
              </a:ext>
            </a:extLst>
          </p:cNvPr>
          <p:cNvCxnSpPr>
            <a:cxnSpLocks/>
          </p:cNvCxnSpPr>
          <p:nvPr/>
        </p:nvCxnSpPr>
        <p:spPr>
          <a:xfrm flipV="1">
            <a:off x="2025703" y="1485821"/>
            <a:ext cx="1" cy="422576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" name="正方形/長方形 308">
            <a:extLst>
              <a:ext uri="{FF2B5EF4-FFF2-40B4-BE49-F238E27FC236}">
                <a16:creationId xmlns:a16="http://schemas.microsoft.com/office/drawing/2014/main" id="{8382E18A-33E8-4F73-A3AE-E8BDAE318DD7}"/>
              </a:ext>
            </a:extLst>
          </p:cNvPr>
          <p:cNvSpPr/>
          <p:nvPr/>
        </p:nvSpPr>
        <p:spPr>
          <a:xfrm>
            <a:off x="2078178" y="1544123"/>
            <a:ext cx="606702" cy="2947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交付金額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通知書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紙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310" name="角丸四角形 89">
            <a:extLst>
              <a:ext uri="{FF2B5EF4-FFF2-40B4-BE49-F238E27FC236}">
                <a16:creationId xmlns:a16="http://schemas.microsoft.com/office/drawing/2014/main" id="{31CFEAC3-025A-4018-AC1B-D377960EDAD5}"/>
              </a:ext>
            </a:extLst>
          </p:cNvPr>
          <p:cNvSpPr/>
          <p:nvPr/>
        </p:nvSpPr>
        <p:spPr>
          <a:xfrm>
            <a:off x="4063982" y="1875931"/>
            <a:ext cx="4464788" cy="2098436"/>
          </a:xfrm>
          <a:prstGeom prst="roundRect">
            <a:avLst>
              <a:gd name="adj" fmla="val 4871"/>
            </a:avLst>
          </a:prstGeom>
          <a:pattFill prst="pct30">
            <a:fgClr>
              <a:srgbClr val="FFCC99"/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再エネ業務統合システム</a:t>
            </a:r>
          </a:p>
        </p:txBody>
      </p:sp>
      <p:sp>
        <p:nvSpPr>
          <p:cNvPr id="311" name="正方形/長方形 310">
            <a:extLst>
              <a:ext uri="{FF2B5EF4-FFF2-40B4-BE49-F238E27FC236}">
                <a16:creationId xmlns:a16="http://schemas.microsoft.com/office/drawing/2014/main" id="{4B81A741-839D-4F32-9E26-F16D99023F7C}"/>
              </a:ext>
            </a:extLst>
          </p:cNvPr>
          <p:cNvSpPr/>
          <p:nvPr/>
        </p:nvSpPr>
        <p:spPr>
          <a:xfrm>
            <a:off x="281796" y="2214327"/>
            <a:ext cx="770204" cy="2286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クラウドサービス</a:t>
            </a:r>
            <a:endParaRPr lang="en-US" altLang="ja-JP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6" name="角丸四角形 89">
            <a:extLst>
              <a:ext uri="{FF2B5EF4-FFF2-40B4-BE49-F238E27FC236}">
                <a16:creationId xmlns:a16="http://schemas.microsoft.com/office/drawing/2014/main" id="{18EED71C-760D-49E2-B6E8-9BF3FE165E23}"/>
              </a:ext>
            </a:extLst>
          </p:cNvPr>
          <p:cNvSpPr/>
          <p:nvPr/>
        </p:nvSpPr>
        <p:spPr>
          <a:xfrm>
            <a:off x="8708403" y="4975943"/>
            <a:ext cx="977765" cy="285469"/>
          </a:xfrm>
          <a:prstGeom prst="roundRect">
            <a:avLst>
              <a:gd name="adj" fmla="val 10899"/>
            </a:avLst>
          </a:prstGeom>
          <a:pattFill prst="pct3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既存システム</a:t>
            </a:r>
            <a:endParaRPr kumimoji="1"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4BFC557B-0FF1-43B4-B0BA-D00C3AF26DF9}"/>
              </a:ext>
            </a:extLst>
          </p:cNvPr>
          <p:cNvSpPr/>
          <p:nvPr/>
        </p:nvSpPr>
        <p:spPr>
          <a:xfrm>
            <a:off x="3608542" y="4175687"/>
            <a:ext cx="537549" cy="2020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振込ファイル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18" name="直線矢印コネクタ 317">
            <a:extLst>
              <a:ext uri="{FF2B5EF4-FFF2-40B4-BE49-F238E27FC236}">
                <a16:creationId xmlns:a16="http://schemas.microsoft.com/office/drawing/2014/main" id="{B6865AAD-5EB4-41D9-9050-2DB152FC49AA}"/>
              </a:ext>
            </a:extLst>
          </p:cNvPr>
          <p:cNvCxnSpPr>
            <a:cxnSpLocks/>
            <a:endCxn id="319" idx="1"/>
          </p:cNvCxnSpPr>
          <p:nvPr/>
        </p:nvCxnSpPr>
        <p:spPr>
          <a:xfrm>
            <a:off x="3630259" y="4373541"/>
            <a:ext cx="566631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9" name="角丸四角形 108">
            <a:extLst>
              <a:ext uri="{FF2B5EF4-FFF2-40B4-BE49-F238E27FC236}">
                <a16:creationId xmlns:a16="http://schemas.microsoft.com/office/drawing/2014/main" id="{A4441F9B-620A-4254-AAC1-97EC3BF075A8}"/>
              </a:ext>
            </a:extLst>
          </p:cNvPr>
          <p:cNvSpPr/>
          <p:nvPr/>
        </p:nvSpPr>
        <p:spPr>
          <a:xfrm>
            <a:off x="4196890" y="4173011"/>
            <a:ext cx="1025645" cy="401059"/>
          </a:xfrm>
          <a:prstGeom prst="roundRect">
            <a:avLst/>
          </a:prstGeo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銀行システム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(※1)</a:t>
            </a:r>
            <a:endParaRPr lang="ja-JP" altLang="en-US" sz="105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0" name="四角形: 角を丸くする 319">
            <a:extLst>
              <a:ext uri="{FF2B5EF4-FFF2-40B4-BE49-F238E27FC236}">
                <a16:creationId xmlns:a16="http://schemas.microsoft.com/office/drawing/2014/main" id="{45C2D1AB-F631-4A58-996D-E3B3E62D98EC}"/>
              </a:ext>
            </a:extLst>
          </p:cNvPr>
          <p:cNvSpPr/>
          <p:nvPr/>
        </p:nvSpPr>
        <p:spPr>
          <a:xfrm>
            <a:off x="5752773" y="4173011"/>
            <a:ext cx="1024029" cy="399600"/>
          </a:xfrm>
          <a:prstGeom prst="roundRect">
            <a:avLst/>
          </a:prstGeo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消込システム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21" name="直線矢印コネクタ 320">
            <a:extLst>
              <a:ext uri="{FF2B5EF4-FFF2-40B4-BE49-F238E27FC236}">
                <a16:creationId xmlns:a16="http://schemas.microsoft.com/office/drawing/2014/main" id="{FE2F10DC-4FDC-4EFA-9C13-CDFC8652A7E4}"/>
              </a:ext>
            </a:extLst>
          </p:cNvPr>
          <p:cNvCxnSpPr>
            <a:cxnSpLocks/>
            <a:stCxn id="320" idx="1"/>
            <a:endCxn id="319" idx="3"/>
          </p:cNvCxnSpPr>
          <p:nvPr/>
        </p:nvCxnSpPr>
        <p:spPr>
          <a:xfrm flipH="1">
            <a:off x="5222535" y="4372811"/>
            <a:ext cx="530238" cy="730"/>
          </a:xfrm>
          <a:prstGeom prst="straightConnector1">
            <a:avLst/>
          </a:prstGeom>
          <a:ln w="9525">
            <a:solidFill>
              <a:schemeClr val="tx1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2" name="正方形/長方形 321">
            <a:extLst>
              <a:ext uri="{FF2B5EF4-FFF2-40B4-BE49-F238E27FC236}">
                <a16:creationId xmlns:a16="http://schemas.microsoft.com/office/drawing/2014/main" id="{B8718D0D-45B7-480E-8EAC-006DAF874AF5}"/>
              </a:ext>
            </a:extLst>
          </p:cNvPr>
          <p:cNvSpPr/>
          <p:nvPr/>
        </p:nvSpPr>
        <p:spPr>
          <a:xfrm>
            <a:off x="5234460" y="4408216"/>
            <a:ext cx="476241" cy="1818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入金データ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3" name="正方形/長方形 322">
            <a:extLst>
              <a:ext uri="{FF2B5EF4-FFF2-40B4-BE49-F238E27FC236}">
                <a16:creationId xmlns:a16="http://schemas.microsoft.com/office/drawing/2014/main" id="{EE1C999A-5BAD-44D4-AC96-CA73D5C1566F}"/>
              </a:ext>
            </a:extLst>
          </p:cNvPr>
          <p:cNvSpPr/>
          <p:nvPr/>
        </p:nvSpPr>
        <p:spPr>
          <a:xfrm>
            <a:off x="4885402" y="4595323"/>
            <a:ext cx="1125708" cy="1441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請求データ、取引先データ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24" name="直線矢印コネクタ 95">
            <a:extLst>
              <a:ext uri="{FF2B5EF4-FFF2-40B4-BE49-F238E27FC236}">
                <a16:creationId xmlns:a16="http://schemas.microsoft.com/office/drawing/2014/main" id="{AD5BBFCA-2548-4B71-A7B9-BBD8B718F7AF}"/>
              </a:ext>
            </a:extLst>
          </p:cNvPr>
          <p:cNvCxnSpPr>
            <a:cxnSpLocks/>
            <a:endCxn id="320" idx="2"/>
          </p:cNvCxnSpPr>
          <p:nvPr/>
        </p:nvCxnSpPr>
        <p:spPr>
          <a:xfrm flipV="1">
            <a:off x="3619250" y="4572611"/>
            <a:ext cx="2645538" cy="248832"/>
          </a:xfrm>
          <a:prstGeom prst="bentConnector2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直線矢印コネクタ 237">
            <a:extLst>
              <a:ext uri="{FF2B5EF4-FFF2-40B4-BE49-F238E27FC236}">
                <a16:creationId xmlns:a16="http://schemas.microsoft.com/office/drawing/2014/main" id="{1136A799-96B4-4226-AD6D-EA4CBFE9BD72}"/>
              </a:ext>
            </a:extLst>
          </p:cNvPr>
          <p:cNvCxnSpPr>
            <a:cxnSpLocks/>
          </p:cNvCxnSpPr>
          <p:nvPr/>
        </p:nvCxnSpPr>
        <p:spPr>
          <a:xfrm rot="5400000">
            <a:off x="4739914" y="3475148"/>
            <a:ext cx="161543" cy="2380852"/>
          </a:xfrm>
          <a:prstGeom prst="bentConnector2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6" name="正方形/長方形 325">
            <a:extLst>
              <a:ext uri="{FF2B5EF4-FFF2-40B4-BE49-F238E27FC236}">
                <a16:creationId xmlns:a16="http://schemas.microsoft.com/office/drawing/2014/main" id="{6205B0B2-9015-4A04-9561-CD39EAB1AB66}"/>
              </a:ext>
            </a:extLst>
          </p:cNvPr>
          <p:cNvSpPr/>
          <p:nvPr/>
        </p:nvSpPr>
        <p:spPr>
          <a:xfrm>
            <a:off x="6328771" y="4602592"/>
            <a:ext cx="532602" cy="2407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入金ファイル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消込結果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en-US" altLang="ja-JP" sz="9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27" name="直線矢印コネクタ 326">
            <a:extLst>
              <a:ext uri="{FF2B5EF4-FFF2-40B4-BE49-F238E27FC236}">
                <a16:creationId xmlns:a16="http://schemas.microsoft.com/office/drawing/2014/main" id="{22C949A1-A6F4-4BBB-9EE8-3F88FD8E3182}"/>
              </a:ext>
            </a:extLst>
          </p:cNvPr>
          <p:cNvCxnSpPr>
            <a:cxnSpLocks/>
          </p:cNvCxnSpPr>
          <p:nvPr/>
        </p:nvCxnSpPr>
        <p:spPr>
          <a:xfrm>
            <a:off x="4565778" y="3968410"/>
            <a:ext cx="0" cy="204601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正方形/長方形 327">
            <a:extLst>
              <a:ext uri="{FF2B5EF4-FFF2-40B4-BE49-F238E27FC236}">
                <a16:creationId xmlns:a16="http://schemas.microsoft.com/office/drawing/2014/main" id="{2D828CDA-DDAA-4360-B959-1FE61CF470FB}"/>
              </a:ext>
            </a:extLst>
          </p:cNvPr>
          <p:cNvSpPr/>
          <p:nvPr/>
        </p:nvSpPr>
        <p:spPr>
          <a:xfrm>
            <a:off x="3962132" y="4005570"/>
            <a:ext cx="625364" cy="1272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振込ファイル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9" name="角丸四角形 89">
            <a:extLst>
              <a:ext uri="{FF2B5EF4-FFF2-40B4-BE49-F238E27FC236}">
                <a16:creationId xmlns:a16="http://schemas.microsoft.com/office/drawing/2014/main" id="{E65436B3-E023-46DA-837D-64BE62196146}"/>
              </a:ext>
            </a:extLst>
          </p:cNvPr>
          <p:cNvSpPr/>
          <p:nvPr/>
        </p:nvSpPr>
        <p:spPr>
          <a:xfrm>
            <a:off x="8708403" y="5304393"/>
            <a:ext cx="977765" cy="285469"/>
          </a:xfrm>
          <a:prstGeom prst="roundRect">
            <a:avLst>
              <a:gd name="adj" fmla="val 10899"/>
            </a:avLst>
          </a:prstGeom>
          <a:pattFill prst="pct30">
            <a:fgClr>
              <a:srgbClr val="FFCC99"/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新規システム</a:t>
            </a:r>
          </a:p>
        </p:txBody>
      </p:sp>
      <p:sp>
        <p:nvSpPr>
          <p:cNvPr id="330" name="テキスト ボックス 239">
            <a:extLst>
              <a:ext uri="{FF2B5EF4-FFF2-40B4-BE49-F238E27FC236}">
                <a16:creationId xmlns:a16="http://schemas.microsoft.com/office/drawing/2014/main" id="{E6D30CD9-63A8-4F50-8AF9-22AE21A0DF5E}"/>
              </a:ext>
            </a:extLst>
          </p:cNvPr>
          <p:cNvSpPr txBox="1"/>
          <p:nvPr/>
        </p:nvSpPr>
        <p:spPr>
          <a:xfrm>
            <a:off x="8744436" y="4330200"/>
            <a:ext cx="922047" cy="21544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データ連携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手動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31" name="直線矢印コネクタ 330">
            <a:extLst>
              <a:ext uri="{FF2B5EF4-FFF2-40B4-BE49-F238E27FC236}">
                <a16:creationId xmlns:a16="http://schemas.microsoft.com/office/drawing/2014/main" id="{4A88D8AF-5CE4-43DE-BEEE-5F36E7909A15}"/>
              </a:ext>
            </a:extLst>
          </p:cNvPr>
          <p:cNvCxnSpPr>
            <a:cxnSpLocks/>
          </p:cNvCxnSpPr>
          <p:nvPr/>
        </p:nvCxnSpPr>
        <p:spPr>
          <a:xfrm flipV="1">
            <a:off x="8854784" y="4561256"/>
            <a:ext cx="674115" cy="1653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2" name="直線矢印コネクタ 331">
            <a:extLst>
              <a:ext uri="{FF2B5EF4-FFF2-40B4-BE49-F238E27FC236}">
                <a16:creationId xmlns:a16="http://schemas.microsoft.com/office/drawing/2014/main" id="{D7BD449E-FE61-4C40-9152-91093A840746}"/>
              </a:ext>
            </a:extLst>
          </p:cNvPr>
          <p:cNvCxnSpPr>
            <a:cxnSpLocks/>
          </p:cNvCxnSpPr>
          <p:nvPr/>
        </p:nvCxnSpPr>
        <p:spPr>
          <a:xfrm>
            <a:off x="8854784" y="4842166"/>
            <a:ext cx="683901" cy="0"/>
          </a:xfrm>
          <a:prstGeom prst="straightConnector1">
            <a:avLst/>
          </a:prstGeom>
          <a:ln w="9525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3" name="テキスト ボックス 242">
            <a:extLst>
              <a:ext uri="{FF2B5EF4-FFF2-40B4-BE49-F238E27FC236}">
                <a16:creationId xmlns:a16="http://schemas.microsoft.com/office/drawing/2014/main" id="{107CA29A-DD3D-4498-86A3-E48982064BBA}"/>
              </a:ext>
            </a:extLst>
          </p:cNvPr>
          <p:cNvSpPr txBox="1"/>
          <p:nvPr/>
        </p:nvSpPr>
        <p:spPr>
          <a:xfrm>
            <a:off x="8735721" y="4614067"/>
            <a:ext cx="922047" cy="21544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データ連携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自動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4" name="角丸四角形 89">
            <a:extLst>
              <a:ext uri="{FF2B5EF4-FFF2-40B4-BE49-F238E27FC236}">
                <a16:creationId xmlns:a16="http://schemas.microsoft.com/office/drawing/2014/main" id="{9A89C35A-1678-4214-A248-A6D96470AF24}"/>
              </a:ext>
            </a:extLst>
          </p:cNvPr>
          <p:cNvSpPr/>
          <p:nvPr/>
        </p:nvSpPr>
        <p:spPr>
          <a:xfrm>
            <a:off x="8591865" y="1912851"/>
            <a:ext cx="1281268" cy="1263708"/>
          </a:xfrm>
          <a:prstGeom prst="roundRect">
            <a:avLst>
              <a:gd name="adj" fmla="val 10899"/>
            </a:avLst>
          </a:prstGeom>
          <a:pattFill prst="pct30">
            <a:fgClr>
              <a:schemeClr val="accent5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入札システム</a:t>
            </a:r>
          </a:p>
        </p:txBody>
      </p:sp>
      <p:sp>
        <p:nvSpPr>
          <p:cNvPr id="335" name="角丸四角形 89">
            <a:extLst>
              <a:ext uri="{FF2B5EF4-FFF2-40B4-BE49-F238E27FC236}">
                <a16:creationId xmlns:a16="http://schemas.microsoft.com/office/drawing/2014/main" id="{77D3CD05-8613-488D-B9BE-849DB84FFA6D}"/>
              </a:ext>
            </a:extLst>
          </p:cNvPr>
          <p:cNvSpPr/>
          <p:nvPr/>
        </p:nvSpPr>
        <p:spPr>
          <a:xfrm>
            <a:off x="4810653" y="4994109"/>
            <a:ext cx="2197991" cy="250068"/>
          </a:xfrm>
          <a:prstGeom prst="roundRect">
            <a:avLst>
              <a:gd name="adj" fmla="val 4871"/>
            </a:avLst>
          </a:prstGeo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再エネ事業管理システム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経産省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6" name="角丸四角形 89">
            <a:extLst>
              <a:ext uri="{FF2B5EF4-FFF2-40B4-BE49-F238E27FC236}">
                <a16:creationId xmlns:a16="http://schemas.microsoft.com/office/drawing/2014/main" id="{BEE53389-A87D-4D7C-AE52-9196C0238326}"/>
              </a:ext>
            </a:extLst>
          </p:cNvPr>
          <p:cNvSpPr/>
          <p:nvPr/>
        </p:nvSpPr>
        <p:spPr>
          <a:xfrm>
            <a:off x="4810653" y="5274082"/>
            <a:ext cx="2197991" cy="250068"/>
          </a:xfrm>
          <a:prstGeom prst="roundRect">
            <a:avLst>
              <a:gd name="adj" fmla="val 4871"/>
            </a:avLst>
          </a:prstGeo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日本卸電力取引所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(JEPX)</a:t>
            </a:r>
            <a:endParaRPr lang="ja-JP" altLang="en-US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7" name="角丸四角形 89">
            <a:extLst>
              <a:ext uri="{FF2B5EF4-FFF2-40B4-BE49-F238E27FC236}">
                <a16:creationId xmlns:a16="http://schemas.microsoft.com/office/drawing/2014/main" id="{FD6247B2-C3C4-408D-8511-DD42D77946BD}"/>
              </a:ext>
            </a:extLst>
          </p:cNvPr>
          <p:cNvSpPr/>
          <p:nvPr/>
        </p:nvSpPr>
        <p:spPr>
          <a:xfrm>
            <a:off x="4817005" y="6113427"/>
            <a:ext cx="1084409" cy="282676"/>
          </a:xfrm>
          <a:prstGeom prst="roundRect">
            <a:avLst>
              <a:gd name="adj" fmla="val 4871"/>
            </a:avLst>
          </a:prstGeom>
          <a:pattFill prst="pct30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広域機関システム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38" name="直線矢印コネクタ 337">
            <a:extLst>
              <a:ext uri="{FF2B5EF4-FFF2-40B4-BE49-F238E27FC236}">
                <a16:creationId xmlns:a16="http://schemas.microsoft.com/office/drawing/2014/main" id="{B21D38B7-6B79-49D0-B9B2-9370FD5DFC42}"/>
              </a:ext>
            </a:extLst>
          </p:cNvPr>
          <p:cNvCxnSpPr>
            <a:cxnSpLocks/>
            <a:stCxn id="336" idx="1"/>
          </p:cNvCxnSpPr>
          <p:nvPr/>
        </p:nvCxnSpPr>
        <p:spPr>
          <a:xfrm flipH="1">
            <a:off x="3611047" y="5399116"/>
            <a:ext cx="1199606" cy="5616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正方形/長方形 338">
            <a:extLst>
              <a:ext uri="{FF2B5EF4-FFF2-40B4-BE49-F238E27FC236}">
                <a16:creationId xmlns:a16="http://schemas.microsoft.com/office/drawing/2014/main" id="{D160BC52-7DDA-4DC0-8E02-FF9BE48C21E8}"/>
              </a:ext>
            </a:extLst>
          </p:cNvPr>
          <p:cNvSpPr/>
          <p:nvPr/>
        </p:nvSpPr>
        <p:spPr>
          <a:xfrm>
            <a:off x="3543915" y="5194248"/>
            <a:ext cx="1273090" cy="1941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スポット・時間前市場取引結果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0" name="正方形/長方形 339">
            <a:extLst>
              <a:ext uri="{FF2B5EF4-FFF2-40B4-BE49-F238E27FC236}">
                <a16:creationId xmlns:a16="http://schemas.microsoft.com/office/drawing/2014/main" id="{754DED3D-AFB6-4DE9-A691-32F47D3FEA57}"/>
              </a:ext>
            </a:extLst>
          </p:cNvPr>
          <p:cNvSpPr/>
          <p:nvPr/>
        </p:nvSpPr>
        <p:spPr>
          <a:xfrm>
            <a:off x="3808481" y="4980017"/>
            <a:ext cx="815467" cy="1175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事業計画認定情報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41" name="直線矢印コネクタ 340">
            <a:extLst>
              <a:ext uri="{FF2B5EF4-FFF2-40B4-BE49-F238E27FC236}">
                <a16:creationId xmlns:a16="http://schemas.microsoft.com/office/drawing/2014/main" id="{45D1E78D-5EC9-4BE2-91E7-C54BAE5196D6}"/>
              </a:ext>
            </a:extLst>
          </p:cNvPr>
          <p:cNvCxnSpPr>
            <a:cxnSpLocks/>
            <a:stCxn id="335" idx="1"/>
          </p:cNvCxnSpPr>
          <p:nvPr/>
        </p:nvCxnSpPr>
        <p:spPr>
          <a:xfrm flipH="1">
            <a:off x="3616555" y="5119143"/>
            <a:ext cx="1194098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2" name="正方形/長方形 341">
            <a:extLst>
              <a:ext uri="{FF2B5EF4-FFF2-40B4-BE49-F238E27FC236}">
                <a16:creationId xmlns:a16="http://schemas.microsoft.com/office/drawing/2014/main" id="{59931544-D8B1-4F8E-AD35-AFDB108914F3}"/>
              </a:ext>
            </a:extLst>
          </p:cNvPr>
          <p:cNvSpPr/>
          <p:nvPr/>
        </p:nvSpPr>
        <p:spPr>
          <a:xfrm>
            <a:off x="3889565" y="5887487"/>
            <a:ext cx="791944" cy="282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裁定取引情報</a:t>
            </a:r>
            <a:endParaRPr lang="en-US" altLang="zh-TW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BG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ｺｰﾄﾞﾘｽﾄ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事業者ｺｰﾄﾞﾘｽﾄ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3" name="テキスト ボックス 252">
            <a:extLst>
              <a:ext uri="{FF2B5EF4-FFF2-40B4-BE49-F238E27FC236}">
                <a16:creationId xmlns:a16="http://schemas.microsoft.com/office/drawing/2014/main" id="{18A74D26-E313-41FC-A3EA-53C2AFE36CFC}"/>
              </a:ext>
            </a:extLst>
          </p:cNvPr>
          <p:cNvSpPr txBox="1"/>
          <p:nvPr/>
        </p:nvSpPr>
        <p:spPr>
          <a:xfrm>
            <a:off x="8569020" y="3906497"/>
            <a:ext cx="1224357" cy="40011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赤字が開発対象</a:t>
            </a:r>
            <a:endParaRPr kumimoji="1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関連データ</a:t>
            </a:r>
            <a:r>
              <a:rPr kumimoji="1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44" name="直線矢印コネクタ 151">
            <a:extLst>
              <a:ext uri="{FF2B5EF4-FFF2-40B4-BE49-F238E27FC236}">
                <a16:creationId xmlns:a16="http://schemas.microsoft.com/office/drawing/2014/main" id="{6A7FEF44-3DA7-4F81-A1EA-A10286E65A1F}"/>
              </a:ext>
            </a:extLst>
          </p:cNvPr>
          <p:cNvCxnSpPr>
            <a:cxnSpLocks/>
            <a:stCxn id="335" idx="3"/>
          </p:cNvCxnSpPr>
          <p:nvPr/>
        </p:nvCxnSpPr>
        <p:spPr>
          <a:xfrm flipV="1">
            <a:off x="7008644" y="3974367"/>
            <a:ext cx="766700" cy="1144776"/>
          </a:xfrm>
          <a:prstGeom prst="bentConnector2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5" name="角丸四角形 89">
            <a:extLst>
              <a:ext uri="{FF2B5EF4-FFF2-40B4-BE49-F238E27FC236}">
                <a16:creationId xmlns:a16="http://schemas.microsoft.com/office/drawing/2014/main" id="{1F351282-8B7E-4DF5-B0CD-2F9868BD1008}"/>
              </a:ext>
            </a:extLst>
          </p:cNvPr>
          <p:cNvSpPr/>
          <p:nvPr/>
        </p:nvSpPr>
        <p:spPr>
          <a:xfrm>
            <a:off x="8699702" y="5644939"/>
            <a:ext cx="977765" cy="285469"/>
          </a:xfrm>
          <a:prstGeom prst="roundRect">
            <a:avLst>
              <a:gd name="adj" fmla="val 10899"/>
            </a:avLst>
          </a:prstGeom>
          <a:pattFill prst="pct30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他システム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広域機関内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6" name="正方形/長方形 345">
            <a:extLst>
              <a:ext uri="{FF2B5EF4-FFF2-40B4-BE49-F238E27FC236}">
                <a16:creationId xmlns:a16="http://schemas.microsoft.com/office/drawing/2014/main" id="{2889984D-D306-4B38-BC5B-364CADC117EF}"/>
              </a:ext>
            </a:extLst>
          </p:cNvPr>
          <p:cNvSpPr/>
          <p:nvPr/>
        </p:nvSpPr>
        <p:spPr>
          <a:xfrm>
            <a:off x="8831826" y="2755182"/>
            <a:ext cx="762149" cy="20457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結果確認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7" name="正方形/長方形 346">
            <a:extLst>
              <a:ext uri="{FF2B5EF4-FFF2-40B4-BE49-F238E27FC236}">
                <a16:creationId xmlns:a16="http://schemas.microsoft.com/office/drawing/2014/main" id="{27121CDE-E4C1-42B6-8DAC-1034501A95E2}"/>
              </a:ext>
            </a:extLst>
          </p:cNvPr>
          <p:cNvSpPr/>
          <p:nvPr/>
        </p:nvSpPr>
        <p:spPr>
          <a:xfrm>
            <a:off x="8837365" y="2518846"/>
            <a:ext cx="762150" cy="20457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入札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9" name="正方形/長方形 348">
            <a:extLst>
              <a:ext uri="{FF2B5EF4-FFF2-40B4-BE49-F238E27FC236}">
                <a16:creationId xmlns:a16="http://schemas.microsoft.com/office/drawing/2014/main" id="{53DCC638-73DE-4A0F-95CD-572145883EBB}"/>
              </a:ext>
            </a:extLst>
          </p:cNvPr>
          <p:cNvSpPr/>
          <p:nvPr/>
        </p:nvSpPr>
        <p:spPr>
          <a:xfrm>
            <a:off x="8843583" y="2193137"/>
            <a:ext cx="762150" cy="21165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クラウドサービス</a:t>
            </a:r>
            <a:endParaRPr lang="en-US" altLang="ja-JP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1" name="正方形/長方形 350">
            <a:extLst>
              <a:ext uri="{FF2B5EF4-FFF2-40B4-BE49-F238E27FC236}">
                <a16:creationId xmlns:a16="http://schemas.microsoft.com/office/drawing/2014/main" id="{4B9FE075-5E57-43C2-99F0-579EA20E7849}"/>
              </a:ext>
            </a:extLst>
          </p:cNvPr>
          <p:cNvSpPr/>
          <p:nvPr/>
        </p:nvSpPr>
        <p:spPr>
          <a:xfrm>
            <a:off x="7587249" y="1578460"/>
            <a:ext cx="1281265" cy="3159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支払通知書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(FIP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交付金・廃棄等費用積立金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積立金取戻し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352" name="角丸四角形 87">
            <a:extLst>
              <a:ext uri="{FF2B5EF4-FFF2-40B4-BE49-F238E27FC236}">
                <a16:creationId xmlns:a16="http://schemas.microsoft.com/office/drawing/2014/main" id="{C024D316-3A60-46AF-8578-44A3F66A88F9}"/>
              </a:ext>
            </a:extLst>
          </p:cNvPr>
          <p:cNvSpPr/>
          <p:nvPr/>
        </p:nvSpPr>
        <p:spPr>
          <a:xfrm>
            <a:off x="6057903" y="991283"/>
            <a:ext cx="2933405" cy="576863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再エネ認定事業者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3" name="角丸四角形 87">
            <a:extLst>
              <a:ext uri="{FF2B5EF4-FFF2-40B4-BE49-F238E27FC236}">
                <a16:creationId xmlns:a16="http://schemas.microsoft.com/office/drawing/2014/main" id="{F374BCEE-611C-4E50-8793-DA52EB744EFB}"/>
              </a:ext>
            </a:extLst>
          </p:cNvPr>
          <p:cNvSpPr/>
          <p:nvPr/>
        </p:nvSpPr>
        <p:spPr>
          <a:xfrm>
            <a:off x="7911402" y="1245457"/>
            <a:ext cx="965811" cy="213084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FIP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認定者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54" name="直線矢印コネクタ 353">
            <a:extLst>
              <a:ext uri="{FF2B5EF4-FFF2-40B4-BE49-F238E27FC236}">
                <a16:creationId xmlns:a16="http://schemas.microsoft.com/office/drawing/2014/main" id="{4B47B46C-2AE1-43B0-BA70-4491E66DDF0A}"/>
              </a:ext>
            </a:extLst>
          </p:cNvPr>
          <p:cNvCxnSpPr>
            <a:cxnSpLocks/>
          </p:cNvCxnSpPr>
          <p:nvPr/>
        </p:nvCxnSpPr>
        <p:spPr>
          <a:xfrm>
            <a:off x="7411645" y="1568146"/>
            <a:ext cx="0" cy="307783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5" name="正方形/長方形 354">
            <a:extLst>
              <a:ext uri="{FF2B5EF4-FFF2-40B4-BE49-F238E27FC236}">
                <a16:creationId xmlns:a16="http://schemas.microsoft.com/office/drawing/2014/main" id="{724CDA75-DAB6-4DAE-B720-0AFDB25CBCF1}"/>
              </a:ext>
            </a:extLst>
          </p:cNvPr>
          <p:cNvSpPr/>
          <p:nvPr/>
        </p:nvSpPr>
        <p:spPr>
          <a:xfrm>
            <a:off x="6575087" y="1575170"/>
            <a:ext cx="838384" cy="2974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事業者登録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積立金取戻申請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6" name="角丸四角形 87">
            <a:extLst>
              <a:ext uri="{FF2B5EF4-FFF2-40B4-BE49-F238E27FC236}">
                <a16:creationId xmlns:a16="http://schemas.microsoft.com/office/drawing/2014/main" id="{8FA0D9E4-6ACF-42A0-A955-09CF2DDADCA6}"/>
              </a:ext>
            </a:extLst>
          </p:cNvPr>
          <p:cNvSpPr/>
          <p:nvPr/>
        </p:nvSpPr>
        <p:spPr>
          <a:xfrm>
            <a:off x="6192821" y="1243071"/>
            <a:ext cx="1661633" cy="217856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認定者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57" name="直線矢印コネクタ 356">
            <a:extLst>
              <a:ext uri="{FF2B5EF4-FFF2-40B4-BE49-F238E27FC236}">
                <a16:creationId xmlns:a16="http://schemas.microsoft.com/office/drawing/2014/main" id="{06B65D1D-B852-4265-AA18-0AE2BD24AA5A}"/>
              </a:ext>
            </a:extLst>
          </p:cNvPr>
          <p:cNvCxnSpPr>
            <a:cxnSpLocks/>
          </p:cNvCxnSpPr>
          <p:nvPr/>
        </p:nvCxnSpPr>
        <p:spPr>
          <a:xfrm flipH="1">
            <a:off x="2587091" y="1108848"/>
            <a:ext cx="3470812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8" name="正方形/長方形 357">
            <a:extLst>
              <a:ext uri="{FF2B5EF4-FFF2-40B4-BE49-F238E27FC236}">
                <a16:creationId xmlns:a16="http://schemas.microsoft.com/office/drawing/2014/main" id="{82A435D8-0E39-46E8-9E76-08695CB12AF7}"/>
              </a:ext>
            </a:extLst>
          </p:cNvPr>
          <p:cNvSpPr/>
          <p:nvPr/>
        </p:nvSpPr>
        <p:spPr>
          <a:xfrm>
            <a:off x="3971995" y="951527"/>
            <a:ext cx="592639" cy="1176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電力買取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59" name="直線矢印コネクタ 358">
            <a:extLst>
              <a:ext uri="{FF2B5EF4-FFF2-40B4-BE49-F238E27FC236}">
                <a16:creationId xmlns:a16="http://schemas.microsoft.com/office/drawing/2014/main" id="{2936F825-4D9A-4C7D-AB5B-20E30B7C2096}"/>
              </a:ext>
            </a:extLst>
          </p:cNvPr>
          <p:cNvCxnSpPr>
            <a:cxnSpLocks/>
          </p:cNvCxnSpPr>
          <p:nvPr/>
        </p:nvCxnSpPr>
        <p:spPr>
          <a:xfrm flipV="1">
            <a:off x="7530301" y="1568146"/>
            <a:ext cx="0" cy="307783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直線矢印コネクタ 151">
            <a:extLst>
              <a:ext uri="{FF2B5EF4-FFF2-40B4-BE49-F238E27FC236}">
                <a16:creationId xmlns:a16="http://schemas.microsoft.com/office/drawing/2014/main" id="{465AFBA7-C49C-4365-9F32-2F88488E996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711123" y="4265931"/>
            <a:ext cx="1477272" cy="882230"/>
          </a:xfrm>
          <a:prstGeom prst="bentConnector3">
            <a:avLst>
              <a:gd name="adj1" fmla="val 138"/>
            </a:avLst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1" name="角丸四角形 89">
            <a:extLst>
              <a:ext uri="{FF2B5EF4-FFF2-40B4-BE49-F238E27FC236}">
                <a16:creationId xmlns:a16="http://schemas.microsoft.com/office/drawing/2014/main" id="{B1BFDC29-AEEA-46B9-AA71-5B3C6E62F432}"/>
              </a:ext>
            </a:extLst>
          </p:cNvPr>
          <p:cNvSpPr/>
          <p:nvPr/>
        </p:nvSpPr>
        <p:spPr>
          <a:xfrm>
            <a:off x="5928166" y="6114002"/>
            <a:ext cx="1084410" cy="282676"/>
          </a:xfrm>
          <a:prstGeom prst="roundRect">
            <a:avLst>
              <a:gd name="adj" fmla="val 4871"/>
            </a:avLst>
          </a:prstGeom>
          <a:pattFill prst="pct30">
            <a:fgClr>
              <a:schemeClr val="accent2">
                <a:lumMod val="60000"/>
                <a:lumOff val="40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財務会計システム</a:t>
            </a:r>
            <a:endParaRPr lang="en-US" altLang="ja-JP" sz="11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62" name="直線矢印コネクタ 151">
            <a:extLst>
              <a:ext uri="{FF2B5EF4-FFF2-40B4-BE49-F238E27FC236}">
                <a16:creationId xmlns:a16="http://schemas.microsoft.com/office/drawing/2014/main" id="{837FA9B3-066E-4CC2-A9F2-1A29902F6212}"/>
              </a:ext>
            </a:extLst>
          </p:cNvPr>
          <p:cNvCxnSpPr>
            <a:cxnSpLocks/>
            <a:endCxn id="361" idx="3"/>
          </p:cNvCxnSpPr>
          <p:nvPr/>
        </p:nvCxnSpPr>
        <p:spPr>
          <a:xfrm rot="5400000">
            <a:off x="6538982" y="4449818"/>
            <a:ext cx="2279117" cy="1331927"/>
          </a:xfrm>
          <a:prstGeom prst="bentConnector2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四角形: 角を丸くする 362">
            <a:extLst>
              <a:ext uri="{FF2B5EF4-FFF2-40B4-BE49-F238E27FC236}">
                <a16:creationId xmlns:a16="http://schemas.microsoft.com/office/drawing/2014/main" id="{AFD84E61-800A-4E4C-BD23-0095CCDCAC1B}"/>
              </a:ext>
            </a:extLst>
          </p:cNvPr>
          <p:cNvSpPr/>
          <p:nvPr/>
        </p:nvSpPr>
        <p:spPr>
          <a:xfrm>
            <a:off x="5601671" y="2257524"/>
            <a:ext cx="1364400" cy="845450"/>
          </a:xfrm>
          <a:prstGeom prst="roundRect">
            <a:avLst>
              <a:gd name="adj" fmla="val 7092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[FIP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交付業務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364" name="正方形/長方形 363">
            <a:extLst>
              <a:ext uri="{FF2B5EF4-FFF2-40B4-BE49-F238E27FC236}">
                <a16:creationId xmlns:a16="http://schemas.microsoft.com/office/drawing/2014/main" id="{45295D5A-D7ED-46E6-802B-34531E5806B0}"/>
              </a:ext>
            </a:extLst>
          </p:cNvPr>
          <p:cNvSpPr/>
          <p:nvPr/>
        </p:nvSpPr>
        <p:spPr>
          <a:xfrm>
            <a:off x="5731221" y="2616608"/>
            <a:ext cx="1090800" cy="28289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</a:t>
            </a:r>
            <a:r>
              <a:rPr lang="zh-TW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金算定</a:t>
            </a:r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・照会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5" name="四角形: 角を丸くする 364">
            <a:extLst>
              <a:ext uri="{FF2B5EF4-FFF2-40B4-BE49-F238E27FC236}">
                <a16:creationId xmlns:a16="http://schemas.microsoft.com/office/drawing/2014/main" id="{62BCB64E-25AC-4016-973F-974EB0324967}"/>
              </a:ext>
            </a:extLst>
          </p:cNvPr>
          <p:cNvSpPr/>
          <p:nvPr/>
        </p:nvSpPr>
        <p:spPr>
          <a:xfrm>
            <a:off x="4185325" y="2257524"/>
            <a:ext cx="1362755" cy="845450"/>
          </a:xfrm>
          <a:prstGeom prst="roundRect">
            <a:avLst>
              <a:gd name="adj" fmla="val 7092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費用積立業務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366" name="正方形/長方形 365">
            <a:extLst>
              <a:ext uri="{FF2B5EF4-FFF2-40B4-BE49-F238E27FC236}">
                <a16:creationId xmlns:a16="http://schemas.microsoft.com/office/drawing/2014/main" id="{06DE1687-EC48-4D14-B67F-B842BDE11195}"/>
              </a:ext>
            </a:extLst>
          </p:cNvPr>
          <p:cNvSpPr/>
          <p:nvPr/>
        </p:nvSpPr>
        <p:spPr>
          <a:xfrm>
            <a:off x="4313284" y="2810259"/>
            <a:ext cx="109080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積立金取戻・審査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7" name="正方形/長方形 366">
            <a:extLst>
              <a:ext uri="{FF2B5EF4-FFF2-40B4-BE49-F238E27FC236}">
                <a16:creationId xmlns:a16="http://schemas.microsoft.com/office/drawing/2014/main" id="{87FDF7F9-5C7D-439C-8746-006181F0DF61}"/>
              </a:ext>
            </a:extLst>
          </p:cNvPr>
          <p:cNvSpPr/>
          <p:nvPr/>
        </p:nvSpPr>
        <p:spPr>
          <a:xfrm>
            <a:off x="4313284" y="2581379"/>
            <a:ext cx="109080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積立金算定・照会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8" name="四角形: 角を丸くする 367">
            <a:extLst>
              <a:ext uri="{FF2B5EF4-FFF2-40B4-BE49-F238E27FC236}">
                <a16:creationId xmlns:a16="http://schemas.microsoft.com/office/drawing/2014/main" id="{5BF7CC83-E985-4398-9F11-8BFA24BB0644}"/>
              </a:ext>
            </a:extLst>
          </p:cNvPr>
          <p:cNvSpPr/>
          <p:nvPr/>
        </p:nvSpPr>
        <p:spPr>
          <a:xfrm>
            <a:off x="4185325" y="3164045"/>
            <a:ext cx="4208241" cy="751105"/>
          </a:xfrm>
          <a:prstGeom prst="roundRect">
            <a:avLst>
              <a:gd name="adj" fmla="val 7092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共通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369" name="正方形/長方形 368">
            <a:extLst>
              <a:ext uri="{FF2B5EF4-FFF2-40B4-BE49-F238E27FC236}">
                <a16:creationId xmlns:a16="http://schemas.microsoft.com/office/drawing/2014/main" id="{09DB59C9-B222-47DB-B8FE-9F06E06A0E8E}"/>
              </a:ext>
            </a:extLst>
          </p:cNvPr>
          <p:cNvSpPr/>
          <p:nvPr/>
        </p:nvSpPr>
        <p:spPr>
          <a:xfrm>
            <a:off x="5646132" y="3438895"/>
            <a:ext cx="128342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事業計画認定情報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0" name="正方形/長方形 369">
            <a:extLst>
              <a:ext uri="{FF2B5EF4-FFF2-40B4-BE49-F238E27FC236}">
                <a16:creationId xmlns:a16="http://schemas.microsoft.com/office/drawing/2014/main" id="{EA754336-6289-40A9-9462-8A26C1098BC7}"/>
              </a:ext>
            </a:extLst>
          </p:cNvPr>
          <p:cNvSpPr/>
          <p:nvPr/>
        </p:nvSpPr>
        <p:spPr>
          <a:xfrm>
            <a:off x="4317763" y="3438895"/>
            <a:ext cx="128342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認定事業者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1" name="正方形/長方形 370">
            <a:extLst>
              <a:ext uri="{FF2B5EF4-FFF2-40B4-BE49-F238E27FC236}">
                <a16:creationId xmlns:a16="http://schemas.microsoft.com/office/drawing/2014/main" id="{0FF7B720-6AFE-4516-8FBE-461FEE26817D}"/>
              </a:ext>
            </a:extLst>
          </p:cNvPr>
          <p:cNvSpPr/>
          <p:nvPr/>
        </p:nvSpPr>
        <p:spPr>
          <a:xfrm>
            <a:off x="4317762" y="3657492"/>
            <a:ext cx="128520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バランシングコスト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2" name="正方形/長方形 371">
            <a:extLst>
              <a:ext uri="{FF2B5EF4-FFF2-40B4-BE49-F238E27FC236}">
                <a16:creationId xmlns:a16="http://schemas.microsoft.com/office/drawing/2014/main" id="{0767A4E9-0C99-4161-89D5-AB1E2498B31C}"/>
              </a:ext>
            </a:extLst>
          </p:cNvPr>
          <p:cNvSpPr/>
          <p:nvPr/>
        </p:nvSpPr>
        <p:spPr>
          <a:xfrm>
            <a:off x="5646132" y="3657492"/>
            <a:ext cx="128342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非化石価値取引価格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3" name="四角形: 角を丸くする 372">
            <a:extLst>
              <a:ext uri="{FF2B5EF4-FFF2-40B4-BE49-F238E27FC236}">
                <a16:creationId xmlns:a16="http://schemas.microsoft.com/office/drawing/2014/main" id="{CE2FDC73-E398-4CD9-97DE-75A39A8214FA}"/>
              </a:ext>
            </a:extLst>
          </p:cNvPr>
          <p:cNvSpPr/>
          <p:nvPr/>
        </p:nvSpPr>
        <p:spPr>
          <a:xfrm>
            <a:off x="7029166" y="2252490"/>
            <a:ext cx="1364400" cy="845450"/>
          </a:xfrm>
          <a:prstGeom prst="roundRect">
            <a:avLst>
              <a:gd name="adj" fmla="val 7092"/>
            </a:avLst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[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会計支援業務</a:t>
            </a:r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]</a:t>
            </a:r>
          </a:p>
        </p:txBody>
      </p:sp>
      <p:sp>
        <p:nvSpPr>
          <p:cNvPr id="374" name="正方形/長方形 373">
            <a:extLst>
              <a:ext uri="{FF2B5EF4-FFF2-40B4-BE49-F238E27FC236}">
                <a16:creationId xmlns:a16="http://schemas.microsoft.com/office/drawing/2014/main" id="{CC9836C1-4203-402B-9BBA-CACDEA62ED38}"/>
              </a:ext>
            </a:extLst>
          </p:cNvPr>
          <p:cNvSpPr/>
          <p:nvPr/>
        </p:nvSpPr>
        <p:spPr>
          <a:xfrm>
            <a:off x="7169094" y="2810259"/>
            <a:ext cx="109080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財務会計連携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5" name="正方形/長方形 374">
            <a:extLst>
              <a:ext uri="{FF2B5EF4-FFF2-40B4-BE49-F238E27FC236}">
                <a16:creationId xmlns:a16="http://schemas.microsoft.com/office/drawing/2014/main" id="{C7F611A8-5809-47BB-BDD0-6BA371D54AE2}"/>
              </a:ext>
            </a:extLst>
          </p:cNvPr>
          <p:cNvSpPr/>
          <p:nvPr/>
        </p:nvSpPr>
        <p:spPr>
          <a:xfrm>
            <a:off x="7169095" y="2581379"/>
            <a:ext cx="1090800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入出金管理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B29A0970-DF11-46DA-9386-25C03EDE79F2}"/>
              </a:ext>
            </a:extLst>
          </p:cNvPr>
          <p:cNvSpPr/>
          <p:nvPr/>
        </p:nvSpPr>
        <p:spPr>
          <a:xfrm>
            <a:off x="6973801" y="3653310"/>
            <a:ext cx="128342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JEPX</a:t>
            </a:r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市場価格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77" name="直線矢印コネクタ 145">
            <a:extLst>
              <a:ext uri="{FF2B5EF4-FFF2-40B4-BE49-F238E27FC236}">
                <a16:creationId xmlns:a16="http://schemas.microsoft.com/office/drawing/2014/main" id="{58F885FC-0978-43BE-8897-29217F230BBE}"/>
              </a:ext>
            </a:extLst>
          </p:cNvPr>
          <p:cNvCxnSpPr>
            <a:cxnSpLocks/>
            <a:stCxn id="352" idx="3"/>
            <a:endCxn id="334" idx="0"/>
          </p:cNvCxnSpPr>
          <p:nvPr/>
        </p:nvCxnSpPr>
        <p:spPr>
          <a:xfrm>
            <a:off x="8991308" y="1279715"/>
            <a:ext cx="241191" cy="633136"/>
          </a:xfrm>
          <a:prstGeom prst="bentConnector2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8" name="正方形/長方形 377">
            <a:extLst>
              <a:ext uri="{FF2B5EF4-FFF2-40B4-BE49-F238E27FC236}">
                <a16:creationId xmlns:a16="http://schemas.microsoft.com/office/drawing/2014/main" id="{3232944B-DD4C-409B-A31A-3AB95DA7532F}"/>
              </a:ext>
            </a:extLst>
          </p:cNvPr>
          <p:cNvSpPr/>
          <p:nvPr/>
        </p:nvSpPr>
        <p:spPr>
          <a:xfrm>
            <a:off x="9269363" y="1315475"/>
            <a:ext cx="259095" cy="145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入札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9" name="角丸四角形 87">
            <a:extLst>
              <a:ext uri="{FF2B5EF4-FFF2-40B4-BE49-F238E27FC236}">
                <a16:creationId xmlns:a16="http://schemas.microsoft.com/office/drawing/2014/main" id="{AC6D3C88-4C9E-45BC-BF76-E378BCC27DD8}"/>
              </a:ext>
            </a:extLst>
          </p:cNvPr>
          <p:cNvSpPr/>
          <p:nvPr/>
        </p:nvSpPr>
        <p:spPr>
          <a:xfrm>
            <a:off x="3188238" y="1215196"/>
            <a:ext cx="2771914" cy="359174"/>
          </a:xfrm>
          <a:prstGeom prst="round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経済産業省</a:t>
            </a:r>
            <a:endParaRPr lang="en-US" altLang="ja-JP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80" name="直線矢印コネクタ 379">
            <a:extLst>
              <a:ext uri="{FF2B5EF4-FFF2-40B4-BE49-F238E27FC236}">
                <a16:creationId xmlns:a16="http://schemas.microsoft.com/office/drawing/2014/main" id="{8000FAB7-77D9-44EE-932E-CA1C2F6F8276}"/>
              </a:ext>
            </a:extLst>
          </p:cNvPr>
          <p:cNvCxnSpPr>
            <a:cxnSpLocks/>
          </p:cNvCxnSpPr>
          <p:nvPr/>
        </p:nvCxnSpPr>
        <p:spPr>
          <a:xfrm>
            <a:off x="3300432" y="1581654"/>
            <a:ext cx="1548" cy="321662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1" name="正方形/長方形 380">
            <a:extLst>
              <a:ext uri="{FF2B5EF4-FFF2-40B4-BE49-F238E27FC236}">
                <a16:creationId xmlns:a16="http://schemas.microsoft.com/office/drawing/2014/main" id="{DC970751-F175-4849-B01B-6EEA1AAA666E}"/>
              </a:ext>
            </a:extLst>
          </p:cNvPr>
          <p:cNvSpPr/>
          <p:nvPr/>
        </p:nvSpPr>
        <p:spPr>
          <a:xfrm>
            <a:off x="2692158" y="1624991"/>
            <a:ext cx="627324" cy="219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調達価格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納付金単価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82" name="直線矢印コネクタ 381">
            <a:extLst>
              <a:ext uri="{FF2B5EF4-FFF2-40B4-BE49-F238E27FC236}">
                <a16:creationId xmlns:a16="http://schemas.microsoft.com/office/drawing/2014/main" id="{093FE0DA-6E6D-48E6-94BD-18364DF0BC81}"/>
              </a:ext>
            </a:extLst>
          </p:cNvPr>
          <p:cNvCxnSpPr>
            <a:cxnSpLocks/>
          </p:cNvCxnSpPr>
          <p:nvPr/>
        </p:nvCxnSpPr>
        <p:spPr>
          <a:xfrm flipV="1">
            <a:off x="3391003" y="1581654"/>
            <a:ext cx="0" cy="321664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3" name="正方形/長方形 382">
            <a:extLst>
              <a:ext uri="{FF2B5EF4-FFF2-40B4-BE49-F238E27FC236}">
                <a16:creationId xmlns:a16="http://schemas.microsoft.com/office/drawing/2014/main" id="{AA714828-F751-468F-89F4-D05B00680D07}"/>
              </a:ext>
            </a:extLst>
          </p:cNvPr>
          <p:cNvSpPr/>
          <p:nvPr/>
        </p:nvSpPr>
        <p:spPr>
          <a:xfrm>
            <a:off x="3454624" y="1583300"/>
            <a:ext cx="892119" cy="4092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numCol="1" spcCol="3600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</a:t>
            </a:r>
            <a:r>
              <a:rPr lang="zh-TW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算定結果</a:t>
            </a:r>
            <a:endParaRPr lang="en-US" altLang="zh-TW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交付算定結果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未納事業者</a:t>
            </a:r>
            <a:endParaRPr lang="en-US" altLang="zh-TW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84" name="直線矢印コネクタ 383">
            <a:extLst>
              <a:ext uri="{FF2B5EF4-FFF2-40B4-BE49-F238E27FC236}">
                <a16:creationId xmlns:a16="http://schemas.microsoft.com/office/drawing/2014/main" id="{06BC0931-D2CA-483E-B76A-92361B167ADB}"/>
              </a:ext>
            </a:extLst>
          </p:cNvPr>
          <p:cNvCxnSpPr>
            <a:cxnSpLocks/>
          </p:cNvCxnSpPr>
          <p:nvPr/>
        </p:nvCxnSpPr>
        <p:spPr>
          <a:xfrm flipV="1">
            <a:off x="4987378" y="1578673"/>
            <a:ext cx="0" cy="301106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5" name="正方形/長方形 384">
            <a:extLst>
              <a:ext uri="{FF2B5EF4-FFF2-40B4-BE49-F238E27FC236}">
                <a16:creationId xmlns:a16="http://schemas.microsoft.com/office/drawing/2014/main" id="{EAAD4696-2488-426F-B9AE-D5D6556D4FD4}"/>
              </a:ext>
            </a:extLst>
          </p:cNvPr>
          <p:cNvSpPr/>
          <p:nvPr/>
        </p:nvSpPr>
        <p:spPr>
          <a:xfrm>
            <a:off x="5037035" y="1599590"/>
            <a:ext cx="1020867" cy="252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numCol="1" spcCol="3600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FIP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交付報告書</a:t>
            </a:r>
            <a:endParaRPr lang="en-US" altLang="zh-TW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廃棄等費用積立報告書</a:t>
            </a:r>
            <a:endParaRPr lang="en-US" altLang="zh-TW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86" name="直線矢印コネクタ 385">
            <a:extLst>
              <a:ext uri="{FF2B5EF4-FFF2-40B4-BE49-F238E27FC236}">
                <a16:creationId xmlns:a16="http://schemas.microsoft.com/office/drawing/2014/main" id="{B42B3EAF-9F22-42B8-99B3-3B86DD71ED48}"/>
              </a:ext>
            </a:extLst>
          </p:cNvPr>
          <p:cNvCxnSpPr>
            <a:cxnSpLocks/>
          </p:cNvCxnSpPr>
          <p:nvPr/>
        </p:nvCxnSpPr>
        <p:spPr>
          <a:xfrm>
            <a:off x="4903691" y="1581654"/>
            <a:ext cx="0" cy="310407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7" name="正方形/長方形 386">
            <a:extLst>
              <a:ext uri="{FF2B5EF4-FFF2-40B4-BE49-F238E27FC236}">
                <a16:creationId xmlns:a16="http://schemas.microsoft.com/office/drawing/2014/main" id="{1AB57B77-2F24-44D7-B74C-B130A39B3D6C}"/>
              </a:ext>
            </a:extLst>
          </p:cNvPr>
          <p:cNvSpPr/>
          <p:nvPr/>
        </p:nvSpPr>
        <p:spPr>
          <a:xfrm>
            <a:off x="4294050" y="1605381"/>
            <a:ext cx="622086" cy="2058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ﾊﾞﾗﾝｼﾝｸﾞｺｽﾄ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89" name="直線矢印コネクタ 388">
            <a:extLst>
              <a:ext uri="{FF2B5EF4-FFF2-40B4-BE49-F238E27FC236}">
                <a16:creationId xmlns:a16="http://schemas.microsoft.com/office/drawing/2014/main" id="{2910E0F3-9E2F-4C82-888E-D873E5A0C4B8}"/>
              </a:ext>
            </a:extLst>
          </p:cNvPr>
          <p:cNvCxnSpPr>
            <a:cxnSpLocks/>
          </p:cNvCxnSpPr>
          <p:nvPr/>
        </p:nvCxnSpPr>
        <p:spPr>
          <a:xfrm>
            <a:off x="3296851" y="3762031"/>
            <a:ext cx="849239" cy="0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0" name="正方形/長方形 389">
            <a:extLst>
              <a:ext uri="{FF2B5EF4-FFF2-40B4-BE49-F238E27FC236}">
                <a16:creationId xmlns:a16="http://schemas.microsoft.com/office/drawing/2014/main" id="{4B74D862-DCEB-43FA-BB0E-E8FA818864C6}"/>
              </a:ext>
            </a:extLst>
          </p:cNvPr>
          <p:cNvSpPr/>
          <p:nvPr/>
        </p:nvSpPr>
        <p:spPr>
          <a:xfrm>
            <a:off x="3296851" y="2743544"/>
            <a:ext cx="949576" cy="99027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納付金ファイル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事業者ごと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ctr"/>
            <a:endParaRPr lang="en-US" altLang="ja-JP" sz="3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FIT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買取実績・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廃棄等費用積立金額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設備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ID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ごと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  <a:p>
            <a:pPr algn="ctr"/>
            <a:endParaRPr lang="en-US" altLang="ja-JP" sz="3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ｲﾝﾊﾞﾗﾝｽﾘｽｸ単価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分コマごと）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1" name="正方形/長方形 390">
            <a:extLst>
              <a:ext uri="{FF2B5EF4-FFF2-40B4-BE49-F238E27FC236}">
                <a16:creationId xmlns:a16="http://schemas.microsoft.com/office/drawing/2014/main" id="{89EEFC2C-05F6-478C-BB86-FF996E76E6EA}"/>
              </a:ext>
            </a:extLst>
          </p:cNvPr>
          <p:cNvSpPr/>
          <p:nvPr/>
        </p:nvSpPr>
        <p:spPr>
          <a:xfrm>
            <a:off x="7315479" y="6020739"/>
            <a:ext cx="941525" cy="205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財務会計連携ファイル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再エネ業務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392" name="正方形/長方形 391">
            <a:extLst>
              <a:ext uri="{FF2B5EF4-FFF2-40B4-BE49-F238E27FC236}">
                <a16:creationId xmlns:a16="http://schemas.microsoft.com/office/drawing/2014/main" id="{61E19B64-BF00-4087-9045-FC3954969683}"/>
              </a:ext>
            </a:extLst>
          </p:cNvPr>
          <p:cNvSpPr/>
          <p:nvPr/>
        </p:nvSpPr>
        <p:spPr>
          <a:xfrm>
            <a:off x="6973801" y="3438213"/>
            <a:ext cx="1283421" cy="180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供給電力量</a:t>
            </a:r>
            <a:endParaRPr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93" name="直線矢印コネクタ 151">
            <a:extLst>
              <a:ext uri="{FF2B5EF4-FFF2-40B4-BE49-F238E27FC236}">
                <a16:creationId xmlns:a16="http://schemas.microsoft.com/office/drawing/2014/main" id="{9AC09519-1EE2-4B67-8192-95E88F02E8B1}"/>
              </a:ext>
            </a:extLst>
          </p:cNvPr>
          <p:cNvCxnSpPr>
            <a:cxnSpLocks/>
            <a:stCxn id="394" idx="3"/>
          </p:cNvCxnSpPr>
          <p:nvPr/>
        </p:nvCxnSpPr>
        <p:spPr>
          <a:xfrm flipV="1">
            <a:off x="7006281" y="3976221"/>
            <a:ext cx="1206748" cy="1974874"/>
          </a:xfrm>
          <a:prstGeom prst="bentConnector2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角丸四角形 89">
            <a:extLst>
              <a:ext uri="{FF2B5EF4-FFF2-40B4-BE49-F238E27FC236}">
                <a16:creationId xmlns:a16="http://schemas.microsoft.com/office/drawing/2014/main" id="{364DD862-8185-4AAB-A98F-8C49661964DD}"/>
              </a:ext>
            </a:extLst>
          </p:cNvPr>
          <p:cNvSpPr/>
          <p:nvPr/>
        </p:nvSpPr>
        <p:spPr>
          <a:xfrm>
            <a:off x="4808290" y="5826061"/>
            <a:ext cx="2197991" cy="250068"/>
          </a:xfrm>
          <a:prstGeom prst="roundRect">
            <a:avLst>
              <a:gd name="adj" fmla="val 4871"/>
            </a:avLst>
          </a:prstGeo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需給実績公表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HP(TSO)</a:t>
            </a:r>
          </a:p>
        </p:txBody>
      </p:sp>
      <p:cxnSp>
        <p:nvCxnSpPr>
          <p:cNvPr id="395" name="直線矢印コネクタ 394">
            <a:extLst>
              <a:ext uri="{FF2B5EF4-FFF2-40B4-BE49-F238E27FC236}">
                <a16:creationId xmlns:a16="http://schemas.microsoft.com/office/drawing/2014/main" id="{073C19C0-B4F6-4435-87FB-307C42E8F14B}"/>
              </a:ext>
            </a:extLst>
          </p:cNvPr>
          <p:cNvCxnSpPr>
            <a:cxnSpLocks/>
            <a:stCxn id="400" idx="1"/>
          </p:cNvCxnSpPr>
          <p:nvPr/>
        </p:nvCxnSpPr>
        <p:spPr>
          <a:xfrm flipH="1">
            <a:off x="3624765" y="5670437"/>
            <a:ext cx="1177778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正方形/長方形 395">
            <a:extLst>
              <a:ext uri="{FF2B5EF4-FFF2-40B4-BE49-F238E27FC236}">
                <a16:creationId xmlns:a16="http://schemas.microsoft.com/office/drawing/2014/main" id="{6FC8EFB1-3934-46E4-931F-F0CD3F2DEB36}"/>
              </a:ext>
            </a:extLst>
          </p:cNvPr>
          <p:cNvSpPr/>
          <p:nvPr/>
        </p:nvSpPr>
        <p:spPr>
          <a:xfrm>
            <a:off x="3760216" y="5468479"/>
            <a:ext cx="1026737" cy="1388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供給電力量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設備・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分コマ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397" name="正方形/長方形 396">
            <a:extLst>
              <a:ext uri="{FF2B5EF4-FFF2-40B4-BE49-F238E27FC236}">
                <a16:creationId xmlns:a16="http://schemas.microsoft.com/office/drawing/2014/main" id="{BA2BAF77-BDFE-45C7-BC49-2FFC62CFE698}"/>
              </a:ext>
            </a:extLst>
          </p:cNvPr>
          <p:cNvSpPr/>
          <p:nvPr/>
        </p:nvSpPr>
        <p:spPr>
          <a:xfrm>
            <a:off x="7198639" y="5744973"/>
            <a:ext cx="873620" cy="145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供給電力量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電源種別ごと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398" name="正方形/長方形 397">
            <a:extLst>
              <a:ext uri="{FF2B5EF4-FFF2-40B4-BE49-F238E27FC236}">
                <a16:creationId xmlns:a16="http://schemas.microsoft.com/office/drawing/2014/main" id="{2EB36CBF-F50D-4EC4-B63B-A45E6E06ABF2}"/>
              </a:ext>
            </a:extLst>
          </p:cNvPr>
          <p:cNvSpPr/>
          <p:nvPr/>
        </p:nvSpPr>
        <p:spPr>
          <a:xfrm>
            <a:off x="6901786" y="5192821"/>
            <a:ext cx="1009616" cy="1833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スポット・時間前市場・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非化石価値取引結果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9" name="正方形/長方形 398">
            <a:extLst>
              <a:ext uri="{FF2B5EF4-FFF2-40B4-BE49-F238E27FC236}">
                <a16:creationId xmlns:a16="http://schemas.microsoft.com/office/drawing/2014/main" id="{1A1BEBEE-6DE2-4E7A-9D7F-AC46FA6AF0AF}"/>
              </a:ext>
            </a:extLst>
          </p:cNvPr>
          <p:cNvSpPr/>
          <p:nvPr/>
        </p:nvSpPr>
        <p:spPr>
          <a:xfrm>
            <a:off x="6912270" y="4952202"/>
            <a:ext cx="816187" cy="1505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事業計画認定情報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0" name="角丸四角形 89">
            <a:extLst>
              <a:ext uri="{FF2B5EF4-FFF2-40B4-BE49-F238E27FC236}">
                <a16:creationId xmlns:a16="http://schemas.microsoft.com/office/drawing/2014/main" id="{ECF46935-8B09-4631-BE79-1B947CF3272B}"/>
              </a:ext>
            </a:extLst>
          </p:cNvPr>
          <p:cNvSpPr/>
          <p:nvPr/>
        </p:nvSpPr>
        <p:spPr>
          <a:xfrm>
            <a:off x="4802543" y="5545403"/>
            <a:ext cx="2198774" cy="250068"/>
          </a:xfrm>
          <a:prstGeom prst="roundRect">
            <a:avLst>
              <a:gd name="adj" fmla="val 4871"/>
            </a:avLst>
          </a:prstGeo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託送関連データ提供システム</a:t>
            </a:r>
            <a:r>
              <a:rPr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(TSO)</a:t>
            </a:r>
          </a:p>
        </p:txBody>
      </p:sp>
      <p:cxnSp>
        <p:nvCxnSpPr>
          <p:cNvPr id="401" name="直線矢印コネクタ 400">
            <a:extLst>
              <a:ext uri="{FF2B5EF4-FFF2-40B4-BE49-F238E27FC236}">
                <a16:creationId xmlns:a16="http://schemas.microsoft.com/office/drawing/2014/main" id="{C69C4F08-0249-40ED-9900-7F39A451DBE8}"/>
              </a:ext>
            </a:extLst>
          </p:cNvPr>
          <p:cNvCxnSpPr>
            <a:cxnSpLocks/>
            <a:stCxn id="337" idx="1"/>
          </p:cNvCxnSpPr>
          <p:nvPr/>
        </p:nvCxnSpPr>
        <p:spPr>
          <a:xfrm flipH="1">
            <a:off x="3611047" y="6254765"/>
            <a:ext cx="1205958" cy="0"/>
          </a:xfrm>
          <a:prstGeom prst="straightConnector1">
            <a:avLst/>
          </a:prstGeom>
          <a:ln w="952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" name="角丸四角形 89">
            <a:extLst>
              <a:ext uri="{FF2B5EF4-FFF2-40B4-BE49-F238E27FC236}">
                <a16:creationId xmlns:a16="http://schemas.microsoft.com/office/drawing/2014/main" id="{1A4A42C2-EDFC-42D6-8293-2416454B6B90}"/>
              </a:ext>
            </a:extLst>
          </p:cNvPr>
          <p:cNvSpPr/>
          <p:nvPr/>
        </p:nvSpPr>
        <p:spPr>
          <a:xfrm>
            <a:off x="8699702" y="5984369"/>
            <a:ext cx="977765" cy="285469"/>
          </a:xfrm>
          <a:prstGeom prst="roundRect">
            <a:avLst>
              <a:gd name="adj" fmla="val 10899"/>
            </a:avLst>
          </a:prstGeom>
          <a:pattFill prst="pct30">
            <a:fgClr>
              <a:schemeClr val="bg1">
                <a:lumMod val="85000"/>
              </a:schemeClr>
            </a:fgClr>
            <a:bgClr>
              <a:schemeClr val="bg1"/>
            </a:bgClr>
          </a:pattFill>
          <a:ln w="9525">
            <a:noFill/>
            <a:prstDash val="solid"/>
            <a:headEnd type="none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他システム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広域機関外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03" name="正方形/長方形 402">
            <a:extLst>
              <a:ext uri="{FF2B5EF4-FFF2-40B4-BE49-F238E27FC236}">
                <a16:creationId xmlns:a16="http://schemas.microsoft.com/office/drawing/2014/main" id="{0AEBA04A-675A-43FD-BF3F-EBB11DA58D22}"/>
              </a:ext>
            </a:extLst>
          </p:cNvPr>
          <p:cNvSpPr/>
          <p:nvPr/>
        </p:nvSpPr>
        <p:spPr>
          <a:xfrm>
            <a:off x="8344503" y="6384512"/>
            <a:ext cx="1519603" cy="179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※1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どの銀行を採用するかは調整要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B9950ADE-3D0E-46E6-ACAC-7E38C23E7DD2}"/>
              </a:ext>
            </a:extLst>
          </p:cNvPr>
          <p:cNvSpPr/>
          <p:nvPr/>
        </p:nvSpPr>
        <p:spPr>
          <a:xfrm>
            <a:off x="7562986" y="1959927"/>
            <a:ext cx="770204" cy="2286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クラウドサービス</a:t>
            </a:r>
            <a:endParaRPr lang="en-US" altLang="ja-JP" sz="10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38" name="直線矢印コネクタ 151">
            <a:extLst>
              <a:ext uri="{FF2B5EF4-FFF2-40B4-BE49-F238E27FC236}">
                <a16:creationId xmlns:a16="http://schemas.microsoft.com/office/drawing/2014/main" id="{F91344DB-754D-4139-B5CF-636AFCD432FD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656052" y="4313676"/>
            <a:ext cx="1730309" cy="1039778"/>
          </a:xfrm>
          <a:prstGeom prst="bentConnector3">
            <a:avLst>
              <a:gd name="adj1" fmla="val 423"/>
            </a:avLst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215D85B3-EA2B-4F38-B201-2A09E5F7D971}"/>
              </a:ext>
            </a:extLst>
          </p:cNvPr>
          <p:cNvSpPr/>
          <p:nvPr/>
        </p:nvSpPr>
        <p:spPr>
          <a:xfrm>
            <a:off x="7081773" y="5499916"/>
            <a:ext cx="873620" cy="1455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供給電力量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設備・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分コマ</a:t>
            </a:r>
            <a:r>
              <a:rPr lang="en-US" altLang="ja-JP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</a:p>
        </p:txBody>
      </p:sp>
      <p:sp>
        <p:nvSpPr>
          <p:cNvPr id="153" name="正方形/長方形 152">
            <a:extLst>
              <a:ext uri="{FF2B5EF4-FFF2-40B4-BE49-F238E27FC236}">
                <a16:creationId xmlns:a16="http://schemas.microsoft.com/office/drawing/2014/main" id="{DB40A1BB-E41F-428E-AAAB-5B821270AEA0}"/>
              </a:ext>
            </a:extLst>
          </p:cNvPr>
          <p:cNvSpPr/>
          <p:nvPr/>
        </p:nvSpPr>
        <p:spPr>
          <a:xfrm>
            <a:off x="4753333" y="4006085"/>
            <a:ext cx="625364" cy="1272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入金ファイル</a:t>
            </a:r>
            <a:endParaRPr lang="en-US" altLang="ja-JP" sz="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55" name="直線矢印コネクタ 154">
            <a:extLst>
              <a:ext uri="{FF2B5EF4-FFF2-40B4-BE49-F238E27FC236}">
                <a16:creationId xmlns:a16="http://schemas.microsoft.com/office/drawing/2014/main" id="{2FF8AA50-8781-4152-80A8-EFBD905FD58D}"/>
              </a:ext>
            </a:extLst>
          </p:cNvPr>
          <p:cNvCxnSpPr>
            <a:cxnSpLocks/>
          </p:cNvCxnSpPr>
          <p:nvPr/>
        </p:nvCxnSpPr>
        <p:spPr>
          <a:xfrm flipV="1">
            <a:off x="4751945" y="3968410"/>
            <a:ext cx="0" cy="185640"/>
          </a:xfrm>
          <a:prstGeom prst="straightConnector1">
            <a:avLst/>
          </a:prstGeom>
          <a:ln w="952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99384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F6Zba7in.wUmPDLNW2g3w"/>
</p:tagLst>
</file>

<file path=ppt/theme/theme1.xml><?xml version="1.0" encoding="utf-8"?>
<a:theme xmlns:a="http://schemas.openxmlformats.org/drawingml/2006/main" name="1_Office テーマ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E5EAF3"/>
        </a:solidFill>
        <a:ln w="19050" cap="flat" cmpd="sng" algn="ctr">
          <a:solidFill>
            <a:sysClr val="window" lastClr="FFFFFF">
              <a:lumMod val="65000"/>
            </a:sysClr>
          </a:solidFill>
          <a:prstDash val="solid"/>
          <a:miter lim="800000"/>
        </a:ln>
        <a:effectLst/>
      </a:spPr>
      <a:bodyPr wrap="none" lIns="0" tIns="36000" rIns="0" bIns="36000" rtlCol="0" anchor="ctr"/>
      <a:lstStyle>
        <a:defPPr algn="ctr">
          <a:defRPr kumimoji="0" sz="800" kern="0" dirty="0" smtClean="0">
            <a:solidFill>
              <a:prstClr val="black"/>
            </a:solidFill>
            <a:latin typeface="Meiryo UI"/>
            <a:ea typeface="Meiryo UI"/>
            <a:cs typeface="Arial" pitchFamily="34" charset="0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CCTO標準フォーマット_v1 0 (2)[読み取り専用]" id="{9BED38CE-0CF9-484D-866B-D7FF57C60B6F}" vid="{1402403D-A05D-4677-A670-67238EFE3A1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OCCTO標準フォーマット_v1 0 (2)</Template>
  <TotalTime>0</TotalTime>
  <Words>462</Words>
  <PresentationFormat>A4 210 x 297 mm</PresentationFormat>
  <Paragraphs>134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Meiryo</vt:lpstr>
      <vt:lpstr>Arial</vt:lpstr>
      <vt:lpstr>Calibri</vt:lpstr>
      <vt:lpstr>Wingdings</vt:lpstr>
      <vt:lpstr>1_Office テーマ</vt:lpstr>
      <vt:lpstr>think-cell スライド</vt:lpstr>
      <vt:lpstr>全体システム概要図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2017-03-24T02:19:43Z</dcterms:created>
  <dcterms:modified xsi:type="dcterms:W3CDTF">2021-07-08T00:24:57Z</dcterms:modified>
</cp:coreProperties>
</file>