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73" r:id="rId2"/>
    <p:sldId id="274"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FF"/>
    <a:srgbClr val="66C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1382" y="6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3" tIns="45716" rIns="91433"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6" rIns="91433" bIns="45716" rtlCol="0"/>
          <a:lstStyle>
            <a:lvl1pPr algn="r">
              <a:defRPr sz="1200"/>
            </a:lvl1pPr>
          </a:lstStyle>
          <a:p>
            <a:fld id="{9BD76BDE-CB2E-4DF0-B3F6-02736A0AC315}" type="datetimeFigureOut">
              <a:rPr kumimoji="1" lang="ja-JP" altLang="en-US" smtClean="0"/>
              <a:t>2020/11/20</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3" tIns="45716" rIns="91433" bIns="45716" rtlCol="0" anchor="ctr"/>
          <a:lstStyle/>
          <a:p>
            <a:endParaRPr lang="ja-JP" altLang="en-US" dirty="0"/>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1433" tIns="45716" rIns="91433"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6" rIns="91433" bIns="45716" rtlCol="0" anchor="b"/>
          <a:lstStyle>
            <a:lvl1pPr algn="r">
              <a:defRPr sz="1200"/>
            </a:lvl1pPr>
          </a:lstStyle>
          <a:p>
            <a:fld id="{949E26DF-EA88-4A45-8890-88FF0D023957}" type="slidenum">
              <a:rPr kumimoji="1" lang="ja-JP" altLang="en-US" smtClean="0"/>
              <a:t>‹#›</a:t>
            </a:fld>
            <a:endParaRPr kumimoji="1" lang="ja-JP" altLang="en-US" dirty="0"/>
          </a:p>
        </p:txBody>
      </p:sp>
    </p:spTree>
    <p:extLst>
      <p:ext uri="{BB962C8B-B14F-4D97-AF65-F5344CB8AC3E}">
        <p14:creationId xmlns:p14="http://schemas.microsoft.com/office/powerpoint/2010/main" val="36362104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9E26DF-EA88-4A45-8890-88FF0D023957}" type="slidenum">
              <a:rPr kumimoji="1" lang="ja-JP" altLang="en-US" smtClean="0"/>
              <a:t>1</a:t>
            </a:fld>
            <a:endParaRPr kumimoji="1" lang="ja-JP" altLang="en-US" dirty="0"/>
          </a:p>
        </p:txBody>
      </p:sp>
    </p:spTree>
    <p:extLst>
      <p:ext uri="{BB962C8B-B14F-4D97-AF65-F5344CB8AC3E}">
        <p14:creationId xmlns:p14="http://schemas.microsoft.com/office/powerpoint/2010/main" val="502123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AE1754-DC1E-47FE-85BD-657A0634C894}" type="datetime1">
              <a:rPr kumimoji="1" lang="ja-JP" altLang="en-US" smtClean="0"/>
              <a:t>2020/11/20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298382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4CD253-D09F-4C68-B17D-E672320AA5C4}" type="datetime1">
              <a:rPr kumimoji="1" lang="ja-JP" altLang="en-US" smtClean="0"/>
              <a:t>2020/11/20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1241324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55F2F4-1B3A-4463-9865-3E9B60DF8CED}" type="datetime1">
              <a:rPr kumimoji="1" lang="ja-JP" altLang="en-US" smtClean="0"/>
              <a:t>2020/11/20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25987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64194" y="29028"/>
            <a:ext cx="7886700" cy="642993"/>
          </a:xfrm>
        </p:spPr>
        <p:txBody>
          <a:bodyPr>
            <a:normAutofit/>
          </a:bodyPr>
          <a:lstStyle>
            <a:lvl1pPr>
              <a:defRPr sz="2400">
                <a:solidFill>
                  <a:srgbClr val="00B0F0"/>
                </a:solidFill>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164194" y="1611086"/>
            <a:ext cx="8351156" cy="4565877"/>
          </a:xfrm>
        </p:spPr>
        <p:txBody>
          <a:bodyPr/>
          <a:lstStyle>
            <a:lvl1pPr>
              <a:buClr>
                <a:schemeClr val="accent1">
                  <a:lumMod val="60000"/>
                  <a:lumOff val="40000"/>
                </a:schemeClr>
              </a:buClr>
              <a:defRPr sz="2400"/>
            </a:lvl1pPr>
            <a:lvl2pPr>
              <a:buClr>
                <a:schemeClr val="accent1">
                  <a:lumMod val="60000"/>
                  <a:lumOff val="40000"/>
                </a:schemeClr>
              </a:buClr>
              <a:defRPr sz="2000"/>
            </a:lvl2pPr>
            <a:lvl3pPr>
              <a:buClr>
                <a:schemeClr val="accent1">
                  <a:lumMod val="60000"/>
                  <a:lumOff val="40000"/>
                </a:schemeClr>
              </a:buClr>
              <a:defRPr sz="1800"/>
            </a:lvl3pPr>
            <a:lvl4pPr>
              <a:buClr>
                <a:schemeClr val="accent1">
                  <a:lumMod val="60000"/>
                  <a:lumOff val="40000"/>
                </a:schemeClr>
              </a:buClr>
              <a:defRPr sz="1600"/>
            </a:lvl4pPr>
            <a:lvl5pPr>
              <a:buClr>
                <a:schemeClr val="accent1">
                  <a:lumMod val="60000"/>
                  <a:lumOff val="40000"/>
                </a:schemeClr>
              </a:buClr>
              <a:defRPr sz="14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02F995F1-312A-48DA-8073-727BE9C4704B}" type="datetime1">
              <a:rPr kumimoji="1" lang="ja-JP" altLang="en-US" smtClean="0"/>
              <a:t>2020/11/20</a:t>
            </a:fld>
            <a:endParaRPr kumimoji="1"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cxnSp>
        <p:nvCxnSpPr>
          <p:cNvPr id="7" name="直線コネクタ 6"/>
          <p:cNvCxnSpPr/>
          <p:nvPr userDrawn="1"/>
        </p:nvCxnSpPr>
        <p:spPr>
          <a:xfrm>
            <a:off x="140136" y="672021"/>
            <a:ext cx="859676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userDrawn="1"/>
        </p:nvSpPr>
        <p:spPr>
          <a:xfrm>
            <a:off x="395657" y="6590254"/>
            <a:ext cx="6457950" cy="253916"/>
          </a:xfrm>
          <a:prstGeom prst="rect">
            <a:avLst/>
          </a:prstGeom>
          <a:noFill/>
        </p:spPr>
        <p:txBody>
          <a:bodyPr wrap="square" rtlCol="0">
            <a:spAutoFit/>
          </a:bodyPr>
          <a:lstStyle/>
          <a:p>
            <a:r>
              <a:rPr kumimoji="1" lang="ja-JP" altLang="en-US" sz="1050" dirty="0">
                <a:latin typeface="ＭＳ ゴシック" panose="020B0609070205080204" pitchFamily="49" charset="-128"/>
                <a:ea typeface="ＭＳ ゴシック" panose="020B0609070205080204" pitchFamily="49" charset="-128"/>
              </a:rPr>
              <a:t>広域機関における横断的なプログラムマネジメントオフィス推進業務</a:t>
            </a:r>
          </a:p>
        </p:txBody>
      </p:sp>
    </p:spTree>
    <p:extLst>
      <p:ext uri="{BB962C8B-B14F-4D97-AF65-F5344CB8AC3E}">
        <p14:creationId xmlns:p14="http://schemas.microsoft.com/office/powerpoint/2010/main" val="1425685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2E84AC-963E-468C-A574-AC080DFAC531}" type="datetime1">
              <a:rPr kumimoji="1" lang="ja-JP" altLang="en-US" smtClean="0"/>
              <a:t>2020/11/20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125922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2F51794-89C9-4D8C-8F68-68A08607A147}" type="datetime1">
              <a:rPr kumimoji="1" lang="ja-JP" altLang="en-US" smtClean="0"/>
              <a:t>2020/11/20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367141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96AF8DF-84D0-48A7-AE7E-1630E95D9050}" type="datetime1">
              <a:rPr kumimoji="1" lang="ja-JP" altLang="en-US" smtClean="0"/>
              <a:t>2020/11/20</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3122400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A58458A-D51F-4716-BC4E-B4FFFDBB7059}" type="datetime1">
              <a:rPr kumimoji="1" lang="ja-JP" altLang="en-US" smtClean="0"/>
              <a:t>2020/11/20</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4265470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2F4F91-6EC1-4095-B247-278FCAD4460D}" type="datetime1">
              <a:rPr kumimoji="1" lang="ja-JP" altLang="en-US" smtClean="0"/>
              <a:t>2020/11/20</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227179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AE7CDB-0D3E-442D-8F48-2AF36E4D1386}" type="datetime1">
              <a:rPr kumimoji="1" lang="ja-JP" altLang="en-US" smtClean="0"/>
              <a:t>2020/11/20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2074482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3F46949-1049-423B-B76C-09A49A7AC94E}" type="datetime1">
              <a:rPr kumimoji="1" lang="ja-JP" altLang="en-US" smtClean="0"/>
              <a:t>2020/11/20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1869514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FF8BE-291E-4E1B-B342-FFB791D41906}" type="datetime1">
              <a:rPr kumimoji="1" lang="ja-JP" altLang="en-US" smtClean="0"/>
              <a:t>2020/11/20</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5433A-CC4F-471B-9DBE-CF2745555BA5}" type="slidenum">
              <a:rPr kumimoji="1" lang="ja-JP" altLang="en-US" smtClean="0"/>
              <a:t>‹#›</a:t>
            </a:fld>
            <a:endParaRPr kumimoji="1" lang="ja-JP" altLang="en-US" dirty="0"/>
          </a:p>
        </p:txBody>
      </p:sp>
    </p:spTree>
    <p:extLst>
      <p:ext uri="{BB962C8B-B14F-4D97-AF65-F5344CB8AC3E}">
        <p14:creationId xmlns:p14="http://schemas.microsoft.com/office/powerpoint/2010/main" val="170063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90422"/>
            <a:ext cx="8858250" cy="591749"/>
          </a:xfrm>
        </p:spPr>
        <p:txBody>
          <a:bodyPr>
            <a:noAutofit/>
          </a:bodyPr>
          <a:lstStyle/>
          <a:p>
            <a:r>
              <a:rPr lang="ja-JP" altLang="en-US" sz="2000" dirty="0">
                <a:solidFill>
                  <a:srgbClr val="3399FF"/>
                </a:solidFill>
              </a:rPr>
              <a:t>（スライドタイトル）</a:t>
            </a:r>
            <a:br>
              <a:rPr lang="en-US" altLang="ja-JP" sz="2000" dirty="0">
                <a:solidFill>
                  <a:srgbClr val="3399FF"/>
                </a:solidFill>
              </a:rPr>
            </a:br>
            <a:endParaRPr lang="ja-JP" altLang="en-US" sz="2000" b="1" dirty="0">
              <a:solidFill>
                <a:srgbClr val="3399FF"/>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49680" y="1433603"/>
            <a:ext cx="8808356" cy="4996225"/>
          </a:xfrm>
        </p:spPr>
        <p:txBody>
          <a:bodyPr>
            <a:normAutofit/>
          </a:bodyPr>
          <a:lstStyle/>
          <a:p>
            <a:r>
              <a:rPr lang="ja-JP" altLang="en-US" sz="2200" dirty="0"/>
              <a:t>○○○について</a:t>
            </a:r>
            <a:endParaRPr lang="en-US" altLang="ja-JP" sz="2200" dirty="0"/>
          </a:p>
          <a:p>
            <a:endParaRPr lang="en-US" altLang="ja-JP" sz="2200" dirty="0"/>
          </a:p>
          <a:p>
            <a:endParaRPr lang="en-US" altLang="ja-JP" sz="2200" dirty="0"/>
          </a:p>
          <a:p>
            <a:endParaRPr lang="en-US" altLang="ja-JP" sz="2200" dirty="0"/>
          </a:p>
          <a:p>
            <a:endParaRPr lang="en-US" altLang="ja-JP" sz="2200" dirty="0"/>
          </a:p>
          <a:p>
            <a:endParaRPr lang="en-US" altLang="ja-JP" sz="2200" dirty="0"/>
          </a:p>
          <a:p>
            <a:endParaRPr lang="en-US" altLang="ja-JP" sz="2200" dirty="0"/>
          </a:p>
          <a:p>
            <a:endParaRPr lang="en-US" altLang="ja-JP" sz="2200" dirty="0"/>
          </a:p>
          <a:p>
            <a:pPr>
              <a:lnSpc>
                <a:spcPct val="100000"/>
              </a:lnSpc>
              <a:spcBef>
                <a:spcPct val="10000"/>
              </a:spcBef>
              <a:buClrTx/>
              <a:buFont typeface="Wingdings" panose="05000000000000000000" pitchFamily="2" charset="2"/>
              <a:buChar char="n"/>
              <a:defRPr/>
            </a:pPr>
            <a:r>
              <a:rPr kumimoji="0" lang="ja-JP" altLang="en-US" sz="1800" b="1" u="sng" dirty="0"/>
              <a:t>連絡先</a:t>
            </a:r>
          </a:p>
          <a:p>
            <a:pPr>
              <a:lnSpc>
                <a:spcPct val="100000"/>
              </a:lnSpc>
              <a:spcBef>
                <a:spcPct val="10000"/>
              </a:spcBef>
              <a:buClrTx/>
              <a:buFontTx/>
              <a:buChar char="•"/>
              <a:defRPr/>
            </a:pPr>
            <a:r>
              <a:rPr kumimoji="0" lang="ja-JP" altLang="en-US" sz="1800" dirty="0"/>
              <a:t>担当者名　</a:t>
            </a:r>
            <a:r>
              <a:rPr kumimoji="0" lang="en-US" altLang="ja-JP" sz="1800" dirty="0"/>
              <a:t>XX</a:t>
            </a:r>
            <a:r>
              <a:rPr kumimoji="0" lang="ja-JP" altLang="en-US" sz="1800" dirty="0"/>
              <a:t>　</a:t>
            </a:r>
            <a:r>
              <a:rPr kumimoji="0" lang="en-US" altLang="ja-JP" sz="1800" dirty="0"/>
              <a:t>XX</a:t>
            </a:r>
          </a:p>
          <a:p>
            <a:pPr>
              <a:lnSpc>
                <a:spcPct val="100000"/>
              </a:lnSpc>
              <a:spcBef>
                <a:spcPct val="10000"/>
              </a:spcBef>
              <a:buClrTx/>
              <a:buFontTx/>
              <a:buChar char="•"/>
              <a:defRPr/>
            </a:pPr>
            <a:r>
              <a:rPr kumimoji="0" lang="ja-JP" altLang="en-US" sz="1800" dirty="0"/>
              <a:t>電話（ＦＡＸ）　</a:t>
            </a:r>
            <a:r>
              <a:rPr kumimoji="0" lang="en-US" altLang="ja-JP" sz="1800" dirty="0"/>
              <a:t>XX-XXXX</a:t>
            </a:r>
          </a:p>
          <a:p>
            <a:pPr>
              <a:lnSpc>
                <a:spcPct val="100000"/>
              </a:lnSpc>
              <a:spcBef>
                <a:spcPct val="10000"/>
              </a:spcBef>
              <a:buClrTx/>
              <a:buFontTx/>
              <a:buChar char="•"/>
              <a:defRPr/>
            </a:pPr>
            <a:r>
              <a:rPr kumimoji="0" lang="ja-JP" altLang="en-US" sz="1800" dirty="0"/>
              <a:t>メールアドレス　</a:t>
            </a:r>
            <a:r>
              <a:rPr kumimoji="0" lang="en-US" altLang="ja-JP" sz="1800" dirty="0"/>
              <a:t>XXX</a:t>
            </a:r>
            <a:r>
              <a:rPr kumimoji="0" lang="ja-JP" altLang="en-US" sz="1800" dirty="0"/>
              <a:t>＠</a:t>
            </a:r>
            <a:r>
              <a:rPr kumimoji="0" lang="en-US" altLang="ja-JP" sz="1800" dirty="0"/>
              <a:t>XXXXXX</a:t>
            </a:r>
          </a:p>
          <a:p>
            <a:pPr lvl="2">
              <a:lnSpc>
                <a:spcPct val="100000"/>
              </a:lnSpc>
              <a:spcBef>
                <a:spcPct val="10000"/>
              </a:spcBef>
              <a:buClrTx/>
              <a:buFontTx/>
              <a:buChar char="•"/>
              <a:defRPr/>
            </a:pPr>
            <a:endParaRPr kumimoji="0" lang="en-US" altLang="ja-JP" dirty="0"/>
          </a:p>
          <a:p>
            <a:endParaRPr lang="ja-JP" altLang="en-US" sz="2200" dirty="0"/>
          </a:p>
        </p:txBody>
      </p:sp>
      <p:sp>
        <p:nvSpPr>
          <p:cNvPr id="12" name="正方形/長方形 11"/>
          <p:cNvSpPr/>
          <p:nvPr/>
        </p:nvSpPr>
        <p:spPr>
          <a:xfrm>
            <a:off x="1120340" y="796169"/>
            <a:ext cx="7704345" cy="5669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a:solidFill>
                  <a:schemeClr val="tx1"/>
                </a:solidFill>
              </a:rPr>
              <a:t>・</a:t>
            </a:r>
          </a:p>
        </p:txBody>
      </p:sp>
      <p:sp>
        <p:nvSpPr>
          <p:cNvPr id="13" name="正方形/長方形 12"/>
          <p:cNvSpPr/>
          <p:nvPr/>
        </p:nvSpPr>
        <p:spPr>
          <a:xfrm>
            <a:off x="137526" y="796167"/>
            <a:ext cx="982815" cy="56763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schemeClr val="tx1"/>
                </a:solidFill>
              </a:rPr>
              <a:t>記述内容</a:t>
            </a:r>
          </a:p>
        </p:txBody>
      </p:sp>
      <p:sp>
        <p:nvSpPr>
          <p:cNvPr id="27" name="テキスト ボックス 26"/>
          <p:cNvSpPr txBox="1"/>
          <p:nvPr/>
        </p:nvSpPr>
        <p:spPr>
          <a:xfrm>
            <a:off x="6110514" y="214879"/>
            <a:ext cx="2862036"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4.1</a:t>
            </a:r>
            <a:r>
              <a:rPr lang="ja-JP" altLang="en-US" sz="1600" b="1">
                <a:solidFill>
                  <a:prstClr val="black"/>
                </a:solidFill>
                <a:latin typeface="ＭＳ ゴシック" panose="020B0609070205080204" pitchFamily="49" charset="-128"/>
                <a:ea typeface="ＭＳ ゴシック" panose="020B0609070205080204" pitchFamily="49" charset="-128"/>
              </a:rPr>
              <a:t>（別紙</a:t>
            </a:r>
            <a:r>
              <a:rPr lang="en-US" altLang="ja-JP" sz="1600" b="1">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a:latin typeface="ＭＳ ゴシック" panose="020B0609070205080204" pitchFamily="49" charset="-128"/>
                <a:ea typeface="ＭＳ ゴシック" panose="020B0609070205080204" pitchFamily="49" charset="-128"/>
              </a:rPr>
              <a:t>雛形</a:t>
            </a:r>
          </a:p>
        </p:txBody>
      </p:sp>
      <p:sp>
        <p:nvSpPr>
          <p:cNvPr id="14" name="AutoShape 9"/>
          <p:cNvSpPr>
            <a:spLocks noChangeArrowheads="1"/>
          </p:cNvSpPr>
          <p:nvPr/>
        </p:nvSpPr>
        <p:spPr bwMode="auto">
          <a:xfrm>
            <a:off x="3122840" y="576203"/>
            <a:ext cx="5975350" cy="728662"/>
          </a:xfrm>
          <a:prstGeom prst="roundRect">
            <a:avLst>
              <a:gd name="adj" fmla="val 16667"/>
            </a:avLst>
          </a:prstGeom>
          <a:solidFill>
            <a:schemeClr val="bg1"/>
          </a:solidFill>
          <a:ln w="19050" algn="ctr">
            <a:solidFill>
              <a:schemeClr val="accent1"/>
            </a:solidFill>
            <a:round/>
            <a:headEnd/>
            <a:tailEnd type="none" w="lg" len="lg"/>
          </a:ln>
          <a:effectLst>
            <a:outerShdw dist="107763" dir="2700000" algn="ctr" rotWithShape="0">
              <a:schemeClr val="bg2">
                <a:alpha val="50000"/>
              </a:schemeClr>
            </a:outerShdw>
          </a:effectLst>
        </p:spPr>
        <p:txBody>
          <a:bodyPr anchor="ctr"/>
          <a:lstStyle>
            <a:lvl1pPr algn="l" eaLnBrk="0" hangingPunct="0">
              <a:lnSpc>
                <a:spcPct val="104000"/>
              </a:lnSpc>
              <a:spcBef>
                <a:spcPct val="20000"/>
              </a:spcBef>
              <a:buClr>
                <a:schemeClr val="accent1"/>
              </a:buClr>
              <a:buChar char="§"/>
              <a:defRPr kumimoji="1" sz="16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1pPr>
            <a:lvl2pPr marL="742950" indent="-285750" algn="l" eaLnBrk="0" hangingPunct="0">
              <a:lnSpc>
                <a:spcPct val="104000"/>
              </a:lnSpc>
              <a:spcBef>
                <a:spcPct val="20000"/>
              </a:spcBef>
              <a:buClr>
                <a:schemeClr val="accent1"/>
              </a:buClr>
              <a:buSzPct val="70000"/>
              <a:buChar char="Ø"/>
              <a:defRPr kumimoji="1" sz="14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2pPr>
            <a:lvl3pPr marL="1143000" indent="-228600" algn="l" eaLnBrk="0" hangingPunct="0">
              <a:lnSpc>
                <a:spcPct val="104000"/>
              </a:lnSpc>
              <a:spcBef>
                <a:spcPct val="20000"/>
              </a:spcBef>
              <a:buClr>
                <a:schemeClr val="accent1"/>
              </a:buClr>
              <a:buChar char="ü"/>
              <a:defRPr kumimoji="1" sz="12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3pPr>
            <a:lvl4pPr marL="1600200" indent="-228600" algn="l" eaLnBrk="0" hangingPunct="0">
              <a:lnSpc>
                <a:spcPct val="104000"/>
              </a:lnSpc>
              <a:spcBef>
                <a:spcPct val="20000"/>
              </a:spcBef>
              <a:buClr>
                <a:schemeClr val="accent1"/>
              </a:buClr>
              <a:buFont typeface="SimSun" panose="02010600030101010101" pitchFamily="2" charset="-122"/>
              <a:buChar char="-"/>
              <a:defRPr kumimoji="1" sz="10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4pPr>
            <a:lvl5pPr marL="2057400" indent="-228600" algn="l" eaLnBrk="0" hangingPunct="0">
              <a:lnSpc>
                <a:spcPct val="104000"/>
              </a:lnSpc>
              <a:spcBef>
                <a:spcPct val="20000"/>
              </a:spcBef>
              <a:buClr>
                <a:schemeClr val="accent1"/>
              </a:buClr>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5pPr>
            <a:lvl6pPr marL="25146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6pPr>
            <a:lvl7pPr marL="29718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7pPr>
            <a:lvl8pPr marL="34290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8pPr>
            <a:lvl9pPr marL="38862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10000"/>
              </a:spcBef>
              <a:buClrTx/>
              <a:buFontTx/>
              <a:buNone/>
            </a:pPr>
            <a:r>
              <a:rPr kumimoji="0" lang="ja-JP" altLang="en-US" sz="2000" dirty="0">
                <a:solidFill>
                  <a:srgbClr val="3399FF"/>
                </a:solidFill>
              </a:rPr>
              <a:t>評価項目一覧（提案要求事項一覧及び添付資料）の提案要求事項と整合させる</a:t>
            </a:r>
          </a:p>
        </p:txBody>
      </p:sp>
      <p:cxnSp>
        <p:nvCxnSpPr>
          <p:cNvPr id="15" name="直線矢印コネクタ 32"/>
          <p:cNvCxnSpPr>
            <a:cxnSpLocks noChangeShapeType="1"/>
          </p:cNvCxnSpPr>
          <p:nvPr/>
        </p:nvCxnSpPr>
        <p:spPr bwMode="auto">
          <a:xfrm flipH="1" flipV="1">
            <a:off x="2038027" y="281719"/>
            <a:ext cx="1084813" cy="368716"/>
          </a:xfrm>
          <a:prstGeom prst="straightConnector1">
            <a:avLst/>
          </a:prstGeom>
          <a:noFill/>
          <a:ln w="63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8" name="AutoShape 9"/>
          <p:cNvSpPr>
            <a:spLocks noChangeArrowheads="1"/>
          </p:cNvSpPr>
          <p:nvPr/>
        </p:nvSpPr>
        <p:spPr bwMode="auto">
          <a:xfrm>
            <a:off x="3928819" y="1650477"/>
            <a:ext cx="4895865" cy="4562475"/>
          </a:xfrm>
          <a:prstGeom prst="roundRect">
            <a:avLst>
              <a:gd name="adj" fmla="val 9694"/>
            </a:avLst>
          </a:prstGeom>
          <a:solidFill>
            <a:schemeClr val="bg1"/>
          </a:solidFill>
          <a:ln w="19050" algn="ctr">
            <a:solidFill>
              <a:schemeClr val="accent1"/>
            </a:solidFill>
            <a:round/>
            <a:headEnd/>
            <a:tailEnd type="none" w="lg" len="lg"/>
          </a:ln>
          <a:effectLst>
            <a:outerShdw dist="107763" dir="2700000" algn="ctr" rotWithShape="0">
              <a:schemeClr val="bg2">
                <a:alpha val="50000"/>
              </a:schemeClr>
            </a:outerShdw>
          </a:effectLst>
        </p:spPr>
        <p:txBody>
          <a:bodyPr anchor="ctr"/>
          <a:lstStyle>
            <a:lvl1pPr algn="l" eaLnBrk="0" hangingPunct="0">
              <a:lnSpc>
                <a:spcPct val="104000"/>
              </a:lnSpc>
              <a:spcBef>
                <a:spcPct val="20000"/>
              </a:spcBef>
              <a:buClr>
                <a:schemeClr val="accent1"/>
              </a:buClr>
              <a:buChar char="§"/>
              <a:defRPr kumimoji="1" sz="16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1pPr>
            <a:lvl2pPr marL="742950" indent="-285750" algn="l" eaLnBrk="0" hangingPunct="0">
              <a:lnSpc>
                <a:spcPct val="104000"/>
              </a:lnSpc>
              <a:spcBef>
                <a:spcPct val="20000"/>
              </a:spcBef>
              <a:buClr>
                <a:schemeClr val="accent1"/>
              </a:buClr>
              <a:buSzPct val="70000"/>
              <a:buChar char="Ø"/>
              <a:defRPr kumimoji="1" sz="14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2pPr>
            <a:lvl3pPr marL="1143000" indent="-228600" algn="l" eaLnBrk="0" hangingPunct="0">
              <a:lnSpc>
                <a:spcPct val="104000"/>
              </a:lnSpc>
              <a:spcBef>
                <a:spcPct val="20000"/>
              </a:spcBef>
              <a:buClr>
                <a:schemeClr val="accent1"/>
              </a:buClr>
              <a:buChar char="ü"/>
              <a:defRPr kumimoji="1" sz="12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3pPr>
            <a:lvl4pPr marL="1600200" indent="-228600" algn="l" eaLnBrk="0" hangingPunct="0">
              <a:lnSpc>
                <a:spcPct val="104000"/>
              </a:lnSpc>
              <a:spcBef>
                <a:spcPct val="20000"/>
              </a:spcBef>
              <a:buClr>
                <a:schemeClr val="accent1"/>
              </a:buClr>
              <a:buFont typeface="SimSun" panose="02010600030101010101" pitchFamily="2" charset="-122"/>
              <a:buChar char="-"/>
              <a:defRPr kumimoji="1" sz="10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4pPr>
            <a:lvl5pPr marL="2057400" indent="-228600" algn="l" eaLnBrk="0" hangingPunct="0">
              <a:lnSpc>
                <a:spcPct val="104000"/>
              </a:lnSpc>
              <a:spcBef>
                <a:spcPct val="20000"/>
              </a:spcBef>
              <a:buClr>
                <a:schemeClr val="accent1"/>
              </a:buClr>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5pPr>
            <a:lvl6pPr marL="25146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6pPr>
            <a:lvl7pPr marL="29718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7pPr>
            <a:lvl8pPr marL="34290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8pPr>
            <a:lvl9pPr marL="3886200" indent="-228600" eaLnBrk="0" fontAlgn="base" hangingPunct="0">
              <a:lnSpc>
                <a:spcPct val="104000"/>
              </a:lnSpc>
              <a:spcBef>
                <a:spcPct val="20000"/>
              </a:spcBef>
              <a:spcAft>
                <a:spcPct val="0"/>
              </a:spcAft>
              <a:buClr>
                <a:schemeClr val="accent1"/>
              </a:buClr>
              <a:buFont typeface="Wingdings" panose="05000000000000000000" pitchFamily="2" charset="2"/>
              <a:buChar char="§"/>
              <a:defRPr kumimoji="1" sz="800">
                <a:solidFill>
                  <a:schemeClr val="tx1"/>
                </a:solidFill>
                <a:latin typeface="Arial" panose="020B0604020202020204" pitchFamily="34" charset="0"/>
                <a:ea typeface="ＭＳ Ｐゴシック" panose="020B0600070205080204" pitchFamily="50" charset="-128"/>
                <a:cs typeface="Arial" panose="020B0604020202020204" pitchFamily="34" charset="0"/>
              </a:defRPr>
            </a:lvl9pPr>
          </a:lstStyle>
          <a:p>
            <a:pPr eaLnBrk="1" hangingPunct="1">
              <a:lnSpc>
                <a:spcPct val="100000"/>
              </a:lnSpc>
              <a:spcBef>
                <a:spcPct val="10000"/>
              </a:spcBef>
              <a:buClrTx/>
              <a:buFontTx/>
              <a:buNone/>
            </a:pPr>
            <a:endParaRPr kumimoji="0" lang="en-US" altLang="ja-JP" sz="1800" dirty="0">
              <a:solidFill>
                <a:srgbClr val="3399FF"/>
              </a:solidFill>
            </a:endParaRPr>
          </a:p>
          <a:p>
            <a:pPr eaLnBrk="1" hangingPunct="1">
              <a:lnSpc>
                <a:spcPct val="100000"/>
              </a:lnSpc>
              <a:spcBef>
                <a:spcPct val="10000"/>
              </a:spcBef>
              <a:buClrTx/>
              <a:buFontTx/>
              <a:buNone/>
            </a:pPr>
            <a:r>
              <a:rPr kumimoji="0" lang="ja-JP" altLang="en-US" sz="1800" dirty="0">
                <a:solidFill>
                  <a:srgbClr val="3399FF"/>
                </a:solidFill>
              </a:rPr>
              <a:t>評価項目一覧を参照して提案書を作成する。</a:t>
            </a:r>
            <a:endParaRPr kumimoji="0" lang="en-US" altLang="ja-JP" sz="1800" dirty="0">
              <a:solidFill>
                <a:srgbClr val="3399FF"/>
              </a:solidFill>
            </a:endParaRPr>
          </a:p>
          <a:p>
            <a:pPr eaLnBrk="1" hangingPunct="1">
              <a:lnSpc>
                <a:spcPct val="100000"/>
              </a:lnSpc>
              <a:spcBef>
                <a:spcPct val="10000"/>
              </a:spcBef>
              <a:buClrTx/>
              <a:buFontTx/>
              <a:buNone/>
            </a:pPr>
            <a:endParaRPr kumimoji="0" lang="en-US" altLang="ja-JP" sz="1800" dirty="0">
              <a:solidFill>
                <a:srgbClr val="3399FF"/>
              </a:solidFill>
            </a:endParaRPr>
          </a:p>
          <a:p>
            <a:pPr eaLnBrk="1" hangingPunct="1">
              <a:lnSpc>
                <a:spcPct val="100000"/>
              </a:lnSpc>
              <a:spcBef>
                <a:spcPct val="10000"/>
              </a:spcBef>
              <a:buClrTx/>
              <a:buFontTx/>
              <a:buNone/>
            </a:pPr>
            <a:r>
              <a:rPr kumimoji="0" lang="ja-JP" altLang="en-US" sz="1800" dirty="0">
                <a:solidFill>
                  <a:srgbClr val="3399FF"/>
                </a:solidFill>
              </a:rPr>
              <a:t>ア．提案要求事項欄で求められている内容　</a:t>
            </a:r>
            <a:endParaRPr kumimoji="0" lang="en-US" altLang="ja-JP" sz="1800" dirty="0">
              <a:solidFill>
                <a:srgbClr val="3399FF"/>
              </a:solidFill>
            </a:endParaRPr>
          </a:p>
          <a:p>
            <a:pPr eaLnBrk="1" hangingPunct="1">
              <a:lnSpc>
                <a:spcPct val="100000"/>
              </a:lnSpc>
              <a:spcBef>
                <a:spcPct val="10000"/>
              </a:spcBef>
              <a:buClrTx/>
              <a:buFontTx/>
              <a:buNone/>
            </a:pPr>
            <a:r>
              <a:rPr kumimoji="0" lang="ja-JP" altLang="en-US" sz="1800" dirty="0">
                <a:solidFill>
                  <a:srgbClr val="3399FF"/>
                </a:solidFill>
              </a:rPr>
              <a:t>　について具体的に記述する。</a:t>
            </a:r>
            <a:endParaRPr kumimoji="0" lang="en-US" altLang="ja-JP" sz="1800" dirty="0">
              <a:solidFill>
                <a:srgbClr val="3399FF"/>
              </a:solidFill>
            </a:endParaRPr>
          </a:p>
          <a:p>
            <a:pPr eaLnBrk="1" hangingPunct="1">
              <a:lnSpc>
                <a:spcPct val="100000"/>
              </a:lnSpc>
              <a:spcBef>
                <a:spcPct val="10000"/>
              </a:spcBef>
              <a:buClrTx/>
              <a:buFontTx/>
              <a:buNone/>
            </a:pPr>
            <a:endParaRPr kumimoji="0" lang="en-US" altLang="ja-JP" sz="1800" dirty="0">
              <a:solidFill>
                <a:srgbClr val="3399FF"/>
              </a:solidFill>
            </a:endParaRPr>
          </a:p>
          <a:p>
            <a:pPr eaLnBrk="1" hangingPunct="1">
              <a:lnSpc>
                <a:spcPct val="100000"/>
              </a:lnSpc>
              <a:spcBef>
                <a:spcPct val="10000"/>
              </a:spcBef>
              <a:buClrTx/>
              <a:buFont typeface="Wingdings" panose="05000000000000000000" pitchFamily="2" charset="2"/>
              <a:buNone/>
            </a:pPr>
            <a:r>
              <a:rPr kumimoji="0" lang="ja-JP" altLang="en-US" sz="1800" dirty="0">
                <a:solidFill>
                  <a:srgbClr val="3399FF"/>
                </a:solidFill>
              </a:rPr>
              <a:t>イ．評価基準欄に記載の基礎点及び加点</a:t>
            </a:r>
            <a:endParaRPr kumimoji="0" lang="en-US" altLang="ja-JP" sz="1800" dirty="0">
              <a:solidFill>
                <a:srgbClr val="3399FF"/>
              </a:solidFill>
            </a:endParaRPr>
          </a:p>
          <a:p>
            <a:pPr eaLnBrk="1" hangingPunct="1">
              <a:lnSpc>
                <a:spcPct val="100000"/>
              </a:lnSpc>
              <a:spcBef>
                <a:spcPct val="10000"/>
              </a:spcBef>
              <a:buClrTx/>
              <a:buFont typeface="Wingdings" panose="05000000000000000000" pitchFamily="2" charset="2"/>
              <a:buNone/>
            </a:pPr>
            <a:r>
              <a:rPr kumimoji="0" lang="ja-JP" altLang="en-US" sz="1800" dirty="0">
                <a:solidFill>
                  <a:srgbClr val="3399FF"/>
                </a:solidFill>
              </a:rPr>
              <a:t>　のポイントに対応した提案を記述する。特</a:t>
            </a:r>
            <a:endParaRPr kumimoji="0" lang="en-US" altLang="ja-JP" sz="1800" dirty="0">
              <a:solidFill>
                <a:srgbClr val="3399FF"/>
              </a:solidFill>
            </a:endParaRPr>
          </a:p>
          <a:p>
            <a:pPr eaLnBrk="1" hangingPunct="1">
              <a:lnSpc>
                <a:spcPct val="100000"/>
              </a:lnSpc>
              <a:spcBef>
                <a:spcPct val="10000"/>
              </a:spcBef>
              <a:buClrTx/>
              <a:buFont typeface="Wingdings" panose="05000000000000000000" pitchFamily="2" charset="2"/>
              <a:buNone/>
            </a:pPr>
            <a:r>
              <a:rPr kumimoji="0" lang="ja-JP" altLang="en-US" sz="1800" dirty="0">
                <a:solidFill>
                  <a:srgbClr val="3399FF"/>
                </a:solidFill>
              </a:rPr>
              <a:t>　に、評価区分欄が「必須」となっている事項</a:t>
            </a:r>
            <a:endParaRPr kumimoji="0" lang="en-US" altLang="ja-JP" sz="1800" dirty="0">
              <a:solidFill>
                <a:srgbClr val="3399FF"/>
              </a:solidFill>
            </a:endParaRPr>
          </a:p>
          <a:p>
            <a:pPr eaLnBrk="1" hangingPunct="1">
              <a:lnSpc>
                <a:spcPct val="100000"/>
              </a:lnSpc>
              <a:spcBef>
                <a:spcPct val="10000"/>
              </a:spcBef>
              <a:buClrTx/>
              <a:buFont typeface="Wingdings" panose="05000000000000000000" pitchFamily="2" charset="2"/>
              <a:buNone/>
            </a:pPr>
            <a:r>
              <a:rPr kumimoji="0" lang="ja-JP" altLang="en-US" sz="1800" dirty="0">
                <a:solidFill>
                  <a:srgbClr val="3399FF"/>
                </a:solidFill>
              </a:rPr>
              <a:t>　については必ず記述すること。</a:t>
            </a:r>
            <a:br>
              <a:rPr kumimoji="0" lang="en-US" altLang="ja-JP" sz="1800" dirty="0">
                <a:solidFill>
                  <a:srgbClr val="3399FF"/>
                </a:solidFill>
              </a:rPr>
            </a:br>
            <a:br>
              <a:rPr kumimoji="0" lang="en-US" altLang="ja-JP" sz="1800" dirty="0">
                <a:solidFill>
                  <a:srgbClr val="3399FF"/>
                </a:solidFill>
              </a:rPr>
            </a:br>
            <a:r>
              <a:rPr kumimoji="0" lang="ja-JP" altLang="en-US" sz="1800" dirty="0">
                <a:solidFill>
                  <a:srgbClr val="3399FF"/>
                </a:solidFill>
              </a:rPr>
              <a:t>ウ．提案書には、電力広域的運営推進機関</a:t>
            </a:r>
            <a:endParaRPr kumimoji="0" lang="en-US" altLang="ja-JP" sz="1800" dirty="0">
              <a:solidFill>
                <a:srgbClr val="3399FF"/>
              </a:solidFill>
            </a:endParaRPr>
          </a:p>
          <a:p>
            <a:pPr eaLnBrk="1" hangingPunct="1">
              <a:lnSpc>
                <a:spcPct val="100000"/>
              </a:lnSpc>
              <a:spcBef>
                <a:spcPct val="10000"/>
              </a:spcBef>
              <a:buClrTx/>
              <a:buFont typeface="Wingdings" panose="05000000000000000000" pitchFamily="2" charset="2"/>
              <a:buNone/>
            </a:pPr>
            <a:r>
              <a:rPr kumimoji="0" lang="ja-JP" altLang="en-US" sz="1800" dirty="0">
                <a:solidFill>
                  <a:srgbClr val="3399FF"/>
                </a:solidFill>
              </a:rPr>
              <a:t>　から連絡が取れるよう、　連絡先（担当者名、</a:t>
            </a:r>
            <a:endParaRPr kumimoji="0" lang="en-US" altLang="ja-JP" sz="1800" dirty="0">
              <a:solidFill>
                <a:srgbClr val="3399FF"/>
              </a:solidFill>
            </a:endParaRPr>
          </a:p>
          <a:p>
            <a:pPr eaLnBrk="1" hangingPunct="1">
              <a:lnSpc>
                <a:spcPct val="100000"/>
              </a:lnSpc>
              <a:spcBef>
                <a:spcPct val="10000"/>
              </a:spcBef>
              <a:buClrTx/>
              <a:buFont typeface="Wingdings" panose="05000000000000000000" pitchFamily="2" charset="2"/>
              <a:buNone/>
            </a:pPr>
            <a:r>
              <a:rPr kumimoji="0" lang="ja-JP" altLang="en-US" sz="1800" dirty="0">
                <a:solidFill>
                  <a:srgbClr val="3399FF"/>
                </a:solidFill>
              </a:rPr>
              <a:t>　電話番号、　</a:t>
            </a:r>
            <a:r>
              <a:rPr kumimoji="0" lang="en-US" altLang="ja-JP" sz="1800" dirty="0">
                <a:solidFill>
                  <a:srgbClr val="3399FF"/>
                </a:solidFill>
              </a:rPr>
              <a:t>FAX</a:t>
            </a:r>
            <a:r>
              <a:rPr kumimoji="0" lang="ja-JP" altLang="en-US" sz="1800" dirty="0">
                <a:solidFill>
                  <a:srgbClr val="3399FF"/>
                </a:solidFill>
              </a:rPr>
              <a:t>番号、及びメールアドレス）</a:t>
            </a:r>
            <a:endParaRPr kumimoji="0" lang="en-US" altLang="ja-JP" sz="1800" dirty="0">
              <a:solidFill>
                <a:srgbClr val="3399FF"/>
              </a:solidFill>
            </a:endParaRPr>
          </a:p>
          <a:p>
            <a:pPr eaLnBrk="1" hangingPunct="1">
              <a:lnSpc>
                <a:spcPct val="100000"/>
              </a:lnSpc>
              <a:spcBef>
                <a:spcPct val="10000"/>
              </a:spcBef>
              <a:buClrTx/>
              <a:buFont typeface="Wingdings" panose="05000000000000000000" pitchFamily="2" charset="2"/>
              <a:buNone/>
            </a:pPr>
            <a:r>
              <a:rPr kumimoji="0" lang="ja-JP" altLang="en-US" sz="1800" dirty="0">
                <a:solidFill>
                  <a:srgbClr val="3399FF"/>
                </a:solidFill>
              </a:rPr>
              <a:t>　を明記する。</a:t>
            </a:r>
            <a:endParaRPr kumimoji="0" lang="en-US" altLang="ja-JP" sz="1800" dirty="0">
              <a:solidFill>
                <a:srgbClr val="3399FF"/>
              </a:solidFill>
            </a:endParaRPr>
          </a:p>
          <a:p>
            <a:pPr eaLnBrk="1" hangingPunct="1">
              <a:lnSpc>
                <a:spcPct val="100000"/>
              </a:lnSpc>
              <a:spcBef>
                <a:spcPct val="10000"/>
              </a:spcBef>
              <a:buClrTx/>
              <a:buFontTx/>
              <a:buNone/>
            </a:pPr>
            <a:endParaRPr kumimoji="0" lang="ja-JP" altLang="en-US" sz="1800" dirty="0">
              <a:solidFill>
                <a:srgbClr val="3399FF"/>
              </a:solidFill>
            </a:endParaRPr>
          </a:p>
        </p:txBody>
      </p:sp>
      <p:cxnSp>
        <p:nvCxnSpPr>
          <p:cNvPr id="24" name="直線矢印コネクタ 32"/>
          <p:cNvCxnSpPr>
            <a:cxnSpLocks noChangeShapeType="1"/>
          </p:cNvCxnSpPr>
          <p:nvPr/>
        </p:nvCxnSpPr>
        <p:spPr bwMode="auto">
          <a:xfrm flipH="1" flipV="1">
            <a:off x="2811327" y="1234518"/>
            <a:ext cx="1291850" cy="1384696"/>
          </a:xfrm>
          <a:prstGeom prst="straightConnector1">
            <a:avLst/>
          </a:prstGeom>
          <a:noFill/>
          <a:ln w="63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5" name="直線矢印コネクタ 32"/>
          <p:cNvCxnSpPr>
            <a:cxnSpLocks noChangeShapeType="1"/>
          </p:cNvCxnSpPr>
          <p:nvPr/>
        </p:nvCxnSpPr>
        <p:spPr bwMode="auto">
          <a:xfrm flipH="1" flipV="1">
            <a:off x="2196887" y="1883516"/>
            <a:ext cx="1793926" cy="1701344"/>
          </a:xfrm>
          <a:prstGeom prst="straightConnector1">
            <a:avLst/>
          </a:prstGeom>
          <a:noFill/>
          <a:ln w="63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9" name="直線矢印コネクタ 32"/>
          <p:cNvCxnSpPr>
            <a:cxnSpLocks noChangeShapeType="1"/>
          </p:cNvCxnSpPr>
          <p:nvPr/>
        </p:nvCxnSpPr>
        <p:spPr bwMode="auto">
          <a:xfrm flipH="1">
            <a:off x="2991173" y="5085794"/>
            <a:ext cx="1112004" cy="216873"/>
          </a:xfrm>
          <a:prstGeom prst="straightConnector1">
            <a:avLst/>
          </a:prstGeom>
          <a:noFill/>
          <a:ln w="6350"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89175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 y="40708"/>
            <a:ext cx="8858250" cy="692007"/>
          </a:xfrm>
        </p:spPr>
        <p:txBody>
          <a:bodyPr>
            <a:noAutofit/>
          </a:bodyPr>
          <a:lstStyle/>
          <a:p>
            <a:r>
              <a:rPr lang="en-US" altLang="ja-JP" sz="2000" b="1" dirty="0">
                <a:solidFill>
                  <a:srgbClr val="3399FF"/>
                </a:solidFill>
                <a:latin typeface="ＭＳ ゴシック" panose="020B0609070205080204" pitchFamily="49" charset="-128"/>
                <a:ea typeface="ＭＳ ゴシック" panose="020B0609070205080204" pitchFamily="49" charset="-128"/>
              </a:rPr>
              <a:t>【4</a:t>
            </a:r>
            <a:r>
              <a:rPr lang="ja-JP" altLang="en-US" sz="2000" b="1" dirty="0">
                <a:solidFill>
                  <a:srgbClr val="3399FF"/>
                </a:solidFill>
                <a:latin typeface="ＭＳ ゴシック" panose="020B0609070205080204" pitchFamily="49" charset="-128"/>
                <a:ea typeface="ＭＳ ゴシック" panose="020B0609070205080204" pitchFamily="49" charset="-128"/>
              </a:rPr>
              <a:t>　添付資料</a:t>
            </a:r>
            <a:r>
              <a:rPr lang="en-US" altLang="ja-JP" sz="2000" b="1" dirty="0">
                <a:solidFill>
                  <a:srgbClr val="3399FF"/>
                </a:solidFill>
                <a:latin typeface="ＭＳ ゴシック" panose="020B0609070205080204" pitchFamily="49" charset="-128"/>
                <a:ea typeface="ＭＳ ゴシック" panose="020B0609070205080204" pitchFamily="49" charset="-128"/>
              </a:rPr>
              <a:t>】</a:t>
            </a:r>
            <a:br>
              <a:rPr lang="en-US" altLang="ja-JP" sz="2000" b="1" dirty="0">
                <a:solidFill>
                  <a:srgbClr val="3399FF"/>
                </a:solidFill>
                <a:latin typeface="ＭＳ ゴシック" panose="020B0609070205080204" pitchFamily="49" charset="-128"/>
                <a:ea typeface="ＭＳ ゴシック" panose="020B0609070205080204" pitchFamily="49" charset="-128"/>
              </a:rPr>
            </a:br>
            <a:r>
              <a:rPr lang="ja-JP" altLang="en-US" sz="2000" b="1" dirty="0">
                <a:solidFill>
                  <a:srgbClr val="3399FF"/>
                </a:solidFill>
                <a:latin typeface="ＭＳ ゴシック" panose="020B0609070205080204" pitchFamily="49" charset="-128"/>
                <a:ea typeface="ＭＳ ゴシック" panose="020B0609070205080204" pitchFamily="49" charset="-128"/>
              </a:rPr>
              <a:t>　</a:t>
            </a:r>
            <a:r>
              <a:rPr lang="en-US" altLang="ja-JP" sz="2000" b="1" dirty="0">
                <a:solidFill>
                  <a:srgbClr val="3399FF"/>
                </a:solidFill>
                <a:latin typeface="ＭＳ ゴシック" panose="020B0609070205080204" pitchFamily="49" charset="-128"/>
                <a:ea typeface="ＭＳ ゴシック" panose="020B0609070205080204" pitchFamily="49" charset="-128"/>
              </a:rPr>
              <a:t>4.1</a:t>
            </a:r>
            <a:r>
              <a:rPr lang="ja-JP" altLang="en-US" sz="2000" b="1" dirty="0">
                <a:solidFill>
                  <a:srgbClr val="3399FF"/>
                </a:solidFill>
                <a:latin typeface="ＭＳ ゴシック" panose="020B0609070205080204" pitchFamily="49" charset="-128"/>
                <a:ea typeface="ＭＳ ゴシック" panose="020B0609070205080204" pitchFamily="49" charset="-128"/>
              </a:rPr>
              <a:t>　支援実施に係る工数</a:t>
            </a:r>
          </a:p>
        </p:txBody>
      </p:sp>
      <p:sp>
        <p:nvSpPr>
          <p:cNvPr id="3" name="コンテンツ プレースホルダー 2"/>
          <p:cNvSpPr>
            <a:spLocks noGrp="1"/>
          </p:cNvSpPr>
          <p:nvPr>
            <p:ph idx="1"/>
          </p:nvPr>
        </p:nvSpPr>
        <p:spPr>
          <a:xfrm>
            <a:off x="152040" y="1547234"/>
            <a:ext cx="8516760" cy="5083979"/>
          </a:xfrm>
        </p:spPr>
        <p:txBody>
          <a:bodyPr>
            <a:normAutofit/>
          </a:bodyPr>
          <a:lstStyle/>
          <a:p>
            <a:r>
              <a:rPr lang="en-US" altLang="ja-JP" sz="1900" u="sng" dirty="0">
                <a:latin typeface="ＭＳ ゴシック" panose="020B0609070205080204" pitchFamily="49" charset="-128"/>
                <a:ea typeface="ＭＳ ゴシック" panose="020B0609070205080204" pitchFamily="49" charset="-128"/>
              </a:rPr>
              <a:t>【</a:t>
            </a:r>
            <a:r>
              <a:rPr lang="ja-JP" altLang="en-US" sz="1900" u="sng" dirty="0">
                <a:latin typeface="ＭＳ ゴシック" panose="020B0609070205080204" pitchFamily="49" charset="-128"/>
                <a:ea typeface="ＭＳ ゴシック" panose="020B0609070205080204" pitchFamily="49" charset="-128"/>
              </a:rPr>
              <a:t>契約件名</a:t>
            </a:r>
            <a:r>
              <a:rPr lang="en-US" altLang="ja-JP" sz="1900" u="sng" dirty="0">
                <a:latin typeface="ＭＳ ゴシック" panose="020B0609070205080204" pitchFamily="49" charset="-128"/>
                <a:ea typeface="ＭＳ ゴシック" panose="020B0609070205080204" pitchFamily="49" charset="-128"/>
              </a:rPr>
              <a:t>】</a:t>
            </a:r>
            <a:r>
              <a:rPr lang="ja-JP" altLang="en-US" sz="1900" u="sng" dirty="0">
                <a:latin typeface="ＭＳ ゴシック" panose="020B0609070205080204" pitchFamily="49" charset="-128"/>
                <a:ea typeface="ＭＳ ゴシック" panose="020B0609070205080204" pitchFamily="49" charset="-128"/>
              </a:rPr>
              <a:t>見積り工数詳細</a:t>
            </a:r>
            <a:endParaRPr lang="en-US" altLang="ja-JP" sz="1900" u="sng"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6110514" y="214879"/>
            <a:ext cx="2585811" cy="338554"/>
          </a:xfrm>
          <a:prstGeom prst="rect">
            <a:avLst/>
          </a:prstGeom>
          <a:noFill/>
        </p:spPr>
        <p:txBody>
          <a:bodyPr wrap="square" rtlCol="0">
            <a:spAutoFit/>
          </a:bodyPr>
          <a:lstStyle/>
          <a:p>
            <a:r>
              <a:rPr lang="en-US" altLang="ja-JP" sz="1600" b="1" dirty="0">
                <a:solidFill>
                  <a:prstClr val="black"/>
                </a:solidFill>
                <a:latin typeface="ＭＳ ゴシック" panose="020B0609070205080204" pitchFamily="49" charset="-128"/>
                <a:ea typeface="ＭＳ ゴシック" panose="020B0609070205080204" pitchFamily="49" charset="-128"/>
              </a:rPr>
              <a:t>4.1</a:t>
            </a:r>
            <a:r>
              <a:rPr lang="ja-JP" altLang="en-US" sz="1600" b="1" dirty="0">
                <a:solidFill>
                  <a:prstClr val="black"/>
                </a:solidFill>
                <a:latin typeface="ＭＳ ゴシック" panose="020B0609070205080204" pitchFamily="49" charset="-128"/>
                <a:ea typeface="ＭＳ ゴシック" panose="020B0609070205080204" pitchFamily="49" charset="-128"/>
              </a:rPr>
              <a:t>（別紙</a:t>
            </a:r>
            <a:r>
              <a:rPr lang="en-US" altLang="ja-JP" sz="1600" b="1" dirty="0">
                <a:solidFill>
                  <a:prstClr val="black"/>
                </a:solidFill>
                <a:latin typeface="ＭＳ ゴシック" panose="020B0609070205080204" pitchFamily="49" charset="-128"/>
                <a:ea typeface="ＭＳ ゴシック" panose="020B0609070205080204" pitchFamily="49" charset="-128"/>
              </a:rPr>
              <a:t>1</a:t>
            </a:r>
            <a:r>
              <a:rPr lang="ja-JP" altLang="en-US" sz="1600" b="1" dirty="0">
                <a:solidFill>
                  <a:prstClr val="black"/>
                </a:solidFill>
                <a:latin typeface="ＭＳ ゴシック" panose="020B0609070205080204" pitchFamily="49" charset="-128"/>
                <a:ea typeface="ＭＳ ゴシック" panose="020B0609070205080204" pitchFamily="49" charset="-128"/>
              </a:rPr>
              <a:t>）提案書</a:t>
            </a:r>
            <a:r>
              <a:rPr lang="ja-JP" altLang="en-US" sz="1600" b="1" dirty="0">
                <a:latin typeface="ＭＳ ゴシック" panose="020B0609070205080204" pitchFamily="49" charset="-128"/>
                <a:ea typeface="ＭＳ ゴシック" panose="020B0609070205080204" pitchFamily="49" charset="-128"/>
              </a:rPr>
              <a:t>雛形</a:t>
            </a:r>
          </a:p>
        </p:txBody>
      </p:sp>
      <p:sp>
        <p:nvSpPr>
          <p:cNvPr id="12" name="正方形/長方形 11"/>
          <p:cNvSpPr/>
          <p:nvPr/>
        </p:nvSpPr>
        <p:spPr>
          <a:xfrm>
            <a:off x="1120341" y="796167"/>
            <a:ext cx="7637922" cy="63108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200" dirty="0">
                <a:solidFill>
                  <a:prstClr val="black"/>
                </a:solidFill>
              </a:rPr>
              <a:t>・「</a:t>
            </a:r>
            <a:r>
              <a:rPr lang="en-US" altLang="ja-JP" sz="1200" dirty="0">
                <a:solidFill>
                  <a:prstClr val="black"/>
                </a:solidFill>
              </a:rPr>
              <a:t>2</a:t>
            </a:r>
            <a:r>
              <a:rPr lang="en-US" altLang="ja-JP" sz="1200" dirty="0">
                <a:solidFill>
                  <a:schemeClr val="tx1"/>
                </a:solidFill>
              </a:rPr>
              <a:t>.</a:t>
            </a:r>
            <a:r>
              <a:rPr lang="ja-JP" altLang="en-US" sz="1200" dirty="0">
                <a:solidFill>
                  <a:schemeClr val="tx1"/>
                </a:solidFill>
              </a:rPr>
              <a:t>支援実施計画」にて</a:t>
            </a:r>
            <a:r>
              <a:rPr lang="ja-JP" altLang="en-US" sz="1200">
                <a:solidFill>
                  <a:schemeClr val="tx1"/>
                </a:solidFill>
              </a:rPr>
              <a:t>提案した支援実施</a:t>
            </a:r>
            <a:r>
              <a:rPr lang="ja-JP" altLang="en-US" sz="1200" dirty="0">
                <a:solidFill>
                  <a:schemeClr val="tx1"/>
                </a:solidFill>
              </a:rPr>
              <a:t>方法を実現するために必要な工数を、入札仕様書における業務の単位</a:t>
            </a:r>
            <a:endParaRPr lang="en-US" altLang="ja-JP" sz="1200" dirty="0">
              <a:solidFill>
                <a:schemeClr val="tx1"/>
              </a:solidFill>
            </a:endParaRPr>
          </a:p>
          <a:p>
            <a:r>
              <a:rPr lang="ja-JP" altLang="en-US" sz="1200" dirty="0">
                <a:solidFill>
                  <a:schemeClr val="tx1"/>
                </a:solidFill>
              </a:rPr>
              <a:t>　（又はそれを細分化した業務の単位）で調査従事者のクラス別（マネージャー、スタッフ等）の工数を記述する。</a:t>
            </a:r>
            <a:endParaRPr lang="en-US" altLang="ja-JP" sz="1200" dirty="0">
              <a:solidFill>
                <a:schemeClr val="tx1"/>
              </a:solidFill>
            </a:endParaRPr>
          </a:p>
        </p:txBody>
      </p:sp>
      <p:sp>
        <p:nvSpPr>
          <p:cNvPr id="13" name="正方形/長方形 12"/>
          <p:cNvSpPr/>
          <p:nvPr/>
        </p:nvSpPr>
        <p:spPr>
          <a:xfrm>
            <a:off x="137526" y="796166"/>
            <a:ext cx="982815" cy="631082"/>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1350" dirty="0">
                <a:solidFill>
                  <a:prstClr val="black"/>
                </a:solidFill>
              </a:rPr>
              <a:t>記述内容</a:t>
            </a:r>
          </a:p>
        </p:txBody>
      </p:sp>
      <p:sp>
        <p:nvSpPr>
          <p:cNvPr id="27" name="正方形/長方形 26"/>
          <p:cNvSpPr/>
          <p:nvPr/>
        </p:nvSpPr>
        <p:spPr>
          <a:xfrm>
            <a:off x="7030284" y="1546582"/>
            <a:ext cx="1395061" cy="50671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white"/>
                </a:solidFill>
              </a:rPr>
              <a:t>記述例</a:t>
            </a:r>
          </a:p>
        </p:txBody>
      </p:sp>
      <p:graphicFrame>
        <p:nvGraphicFramePr>
          <p:cNvPr id="5" name="表 4"/>
          <p:cNvGraphicFramePr>
            <a:graphicFrameLocks noGrp="1"/>
          </p:cNvGraphicFramePr>
          <p:nvPr>
            <p:extLst/>
          </p:nvPr>
        </p:nvGraphicFramePr>
        <p:xfrm>
          <a:off x="114300" y="2218404"/>
          <a:ext cx="8750660" cy="3711667"/>
        </p:xfrm>
        <a:graphic>
          <a:graphicData uri="http://schemas.openxmlformats.org/drawingml/2006/table">
            <a:tbl>
              <a:tblPr firstRow="1" bandRow="1">
                <a:tableStyleId>{D7AC3CCA-C797-4891-BE02-D94E43425B78}</a:tableStyleId>
              </a:tblPr>
              <a:tblGrid>
                <a:gridCol w="457560">
                  <a:extLst>
                    <a:ext uri="{9D8B030D-6E8A-4147-A177-3AD203B41FA5}">
                      <a16:colId xmlns:a16="http://schemas.microsoft.com/office/drawing/2014/main" val="20000"/>
                    </a:ext>
                  </a:extLst>
                </a:gridCol>
                <a:gridCol w="1435054">
                  <a:extLst>
                    <a:ext uri="{9D8B030D-6E8A-4147-A177-3AD203B41FA5}">
                      <a16:colId xmlns:a16="http://schemas.microsoft.com/office/drawing/2014/main" val="20001"/>
                    </a:ext>
                  </a:extLst>
                </a:gridCol>
                <a:gridCol w="609646">
                  <a:extLst>
                    <a:ext uri="{9D8B030D-6E8A-4147-A177-3AD203B41FA5}">
                      <a16:colId xmlns:a16="http://schemas.microsoft.com/office/drawing/2014/main" val="20002"/>
                    </a:ext>
                  </a:extLst>
                </a:gridCol>
                <a:gridCol w="1282968">
                  <a:extLst>
                    <a:ext uri="{9D8B030D-6E8A-4147-A177-3AD203B41FA5}">
                      <a16:colId xmlns:a16="http://schemas.microsoft.com/office/drawing/2014/main" val="20003"/>
                    </a:ext>
                  </a:extLst>
                </a:gridCol>
                <a:gridCol w="946307">
                  <a:extLst>
                    <a:ext uri="{9D8B030D-6E8A-4147-A177-3AD203B41FA5}">
                      <a16:colId xmlns:a16="http://schemas.microsoft.com/office/drawing/2014/main" val="20004"/>
                    </a:ext>
                  </a:extLst>
                </a:gridCol>
                <a:gridCol w="946307">
                  <a:extLst>
                    <a:ext uri="{9D8B030D-6E8A-4147-A177-3AD203B41FA5}">
                      <a16:colId xmlns:a16="http://schemas.microsoft.com/office/drawing/2014/main" val="20005"/>
                    </a:ext>
                  </a:extLst>
                </a:gridCol>
                <a:gridCol w="946307">
                  <a:extLst>
                    <a:ext uri="{9D8B030D-6E8A-4147-A177-3AD203B41FA5}">
                      <a16:colId xmlns:a16="http://schemas.microsoft.com/office/drawing/2014/main" val="20006"/>
                    </a:ext>
                  </a:extLst>
                </a:gridCol>
                <a:gridCol w="831111">
                  <a:extLst>
                    <a:ext uri="{9D8B030D-6E8A-4147-A177-3AD203B41FA5}">
                      <a16:colId xmlns:a16="http://schemas.microsoft.com/office/drawing/2014/main" val="20007"/>
                    </a:ext>
                  </a:extLst>
                </a:gridCol>
                <a:gridCol w="1295400">
                  <a:extLst>
                    <a:ext uri="{9D8B030D-6E8A-4147-A177-3AD203B41FA5}">
                      <a16:colId xmlns:a16="http://schemas.microsoft.com/office/drawing/2014/main" val="20008"/>
                    </a:ext>
                  </a:extLst>
                </a:gridCol>
              </a:tblGrid>
              <a:tr h="777947">
                <a:tc gridSpan="4">
                  <a:txBody>
                    <a:bodyPr/>
                    <a:lstStyle/>
                    <a:p>
                      <a:pPr algn="ctr"/>
                      <a:r>
                        <a:rPr kumimoji="1" lang="ja-JP" altLang="en-US" sz="1400" dirty="0">
                          <a:latin typeface="ＭＳ ゴシック" panose="020B0609070205080204" pitchFamily="49" charset="-128"/>
                          <a:ea typeface="ＭＳ ゴシック" panose="020B0609070205080204" pitchFamily="49" charset="-128"/>
                        </a:rPr>
                        <a:t>業務</a:t>
                      </a:r>
                    </a:p>
                  </a:txBody>
                  <a:tcPr anchor="ct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400" dirty="0">
                          <a:latin typeface="ＭＳ ゴシック" panose="020B0609070205080204" pitchFamily="49" charset="-128"/>
                          <a:ea typeface="ＭＳ ゴシック" panose="020B0609070205080204" pitchFamily="49" charset="-128"/>
                        </a:rPr>
                        <a:t>担当者のクラス別工数（人月）</a:t>
                      </a:r>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月</a:t>
                      </a:r>
                    </a:p>
                  </a:txBody>
                  <a:tcPr anchor="ctr">
                    <a:solidFill>
                      <a:schemeClr val="accent1">
                        <a:lumMod val="60000"/>
                        <a:lumOff val="40000"/>
                      </a:schemeClr>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rowSpan="2">
                  <a:txBody>
                    <a:bodyPr/>
                    <a:lstStyle/>
                    <a:p>
                      <a:pPr algn="ctr"/>
                      <a:r>
                        <a:rPr kumimoji="1" lang="ja-JP" altLang="en-US" sz="1400" dirty="0">
                          <a:latin typeface="ＭＳ ゴシック" panose="020B0609070205080204" pitchFamily="49" charset="-128"/>
                          <a:ea typeface="ＭＳ ゴシック" panose="020B0609070205080204" pitchFamily="49" charset="-128"/>
                        </a:rPr>
                        <a:t>工数</a:t>
                      </a:r>
                      <a:endParaRPr kumimoji="1" lang="en-US" altLang="ja-JP" sz="1400" dirty="0">
                        <a:latin typeface="ＭＳ ゴシック" panose="020B0609070205080204" pitchFamily="49" charset="-128"/>
                        <a:ea typeface="ＭＳ ゴシック" panose="020B0609070205080204" pitchFamily="49" charset="-128"/>
                      </a:endParaRPr>
                    </a:p>
                    <a:p>
                      <a:pPr algn="ctr"/>
                      <a:r>
                        <a:rPr kumimoji="1" lang="ja-JP" altLang="en-US" sz="1400" dirty="0">
                          <a:latin typeface="ＭＳ ゴシック" panose="020B0609070205080204" pitchFamily="49" charset="-128"/>
                          <a:ea typeface="ＭＳ ゴシック" panose="020B0609070205080204" pitchFamily="49" charset="-128"/>
                        </a:rPr>
                        <a:t>（業務中項目</a:t>
                      </a:r>
                      <a:endParaRPr kumimoji="1" lang="en-US" altLang="ja-JP" sz="1400" dirty="0">
                        <a:latin typeface="ＭＳ ゴシック" panose="020B0609070205080204" pitchFamily="49" charset="-128"/>
                        <a:ea typeface="ＭＳ ゴシック" panose="020B0609070205080204" pitchFamily="49" charset="-128"/>
                      </a:endParaRPr>
                    </a:p>
                    <a:p>
                      <a:pPr algn="ctr"/>
                      <a:r>
                        <a:rPr kumimoji="1" lang="ja-JP" altLang="en-US" sz="1400" dirty="0">
                          <a:latin typeface="ＭＳ ゴシック" panose="020B0609070205080204" pitchFamily="49" charset="-128"/>
                          <a:ea typeface="ＭＳ ゴシック" panose="020B0609070205080204" pitchFamily="49" charset="-128"/>
                        </a:rPr>
                        <a:t>単位）</a:t>
                      </a:r>
                    </a:p>
                  </a:txBody>
                  <a:tcPr anchor="ctr">
                    <a:solidFill>
                      <a:schemeClr val="accent1">
                        <a:lumMod val="60000"/>
                        <a:lumOff val="40000"/>
                      </a:schemeClr>
                    </a:solidFill>
                  </a:tcPr>
                </a:tc>
                <a:extLst>
                  <a:ext uri="{0D108BD9-81ED-4DB2-BD59-A6C34878D82A}">
                    <a16:rowId xmlns:a16="http://schemas.microsoft.com/office/drawing/2014/main" val="10000"/>
                  </a:ext>
                </a:extLst>
              </a:tr>
              <a:tr h="293915">
                <a:tc>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p>
                  </a:txBody>
                  <a:tcPr anchor="ctr">
                    <a:solidFill>
                      <a:schemeClr val="accent1">
                        <a:lumMod val="60000"/>
                        <a:lumOff val="40000"/>
                      </a:schemeClr>
                    </a:solidFill>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大項目</a:t>
                      </a:r>
                    </a:p>
                  </a:txBody>
                  <a:tcPr anchor="ctr">
                    <a:solidFill>
                      <a:schemeClr val="accent1">
                        <a:lumMod val="60000"/>
                        <a:lumOff val="40000"/>
                      </a:schemeClr>
                    </a:solidFill>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a:t>
                      </a:r>
                    </a:p>
                  </a:txBody>
                  <a:tcPr anchor="ctr">
                    <a:solidFill>
                      <a:schemeClr val="accent1">
                        <a:lumMod val="60000"/>
                        <a:lumOff val="40000"/>
                      </a:schemeClr>
                    </a:solidFill>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中項目</a:t>
                      </a:r>
                    </a:p>
                  </a:txBody>
                  <a:tcPr anchor="ctr">
                    <a:solidFill>
                      <a:schemeClr val="accent1">
                        <a:lumMod val="60000"/>
                        <a:lumOff val="40000"/>
                      </a:schemeClr>
                    </a:solidFill>
                  </a:tcPr>
                </a:tc>
                <a:tc>
                  <a:txBody>
                    <a:bodyPr/>
                    <a:lstStyle/>
                    <a:p>
                      <a:pPr algn="ctr"/>
                      <a:r>
                        <a:rPr kumimoji="1" lang="en-US" altLang="ja-JP" sz="1400" dirty="0">
                          <a:latin typeface="ＭＳ ゴシック" panose="020B0609070205080204" pitchFamily="49" charset="-128"/>
                          <a:ea typeface="ＭＳ ゴシック" panose="020B0609070205080204" pitchFamily="49" charset="-128"/>
                        </a:rPr>
                        <a:t>XXXX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a:txBody>
                    <a:bodyPr/>
                    <a:lstStyle/>
                    <a:p>
                      <a:pPr algn="ctr"/>
                      <a:r>
                        <a:rPr kumimoji="1" lang="en-US" altLang="ja-JP" sz="1400" dirty="0">
                          <a:latin typeface="ＭＳ ゴシック" panose="020B0609070205080204" pitchFamily="49" charset="-128"/>
                          <a:ea typeface="ＭＳ ゴシック" panose="020B0609070205080204" pitchFamily="49" charset="-128"/>
                        </a:rPr>
                        <a:t>XXX</a:t>
                      </a:r>
                      <a:endParaRPr kumimoji="1" lang="ja-JP" altLang="en-US" sz="1400" dirty="0">
                        <a:latin typeface="ＭＳ ゴシック" panose="020B0609070205080204" pitchFamily="49" charset="-128"/>
                        <a:ea typeface="ＭＳ ゴシック" panose="020B0609070205080204" pitchFamily="49" charset="-128"/>
                      </a:endParaRPr>
                    </a:p>
                  </a:txBody>
                  <a:tcPr anchor="ctr">
                    <a:solidFill>
                      <a:schemeClr val="accent1">
                        <a:lumMod val="60000"/>
                        <a:lumOff val="40000"/>
                      </a:schemeClr>
                    </a:solidFill>
                  </a:tcPr>
                </a:tc>
                <a:tc vMerge="1">
                  <a:txBody>
                    <a:bodyPr/>
                    <a:lstStyle/>
                    <a:p>
                      <a:endParaRPr kumimoji="1" lang="ja-JP" altLang="en-US" dirty="0"/>
                    </a:p>
                  </a:txBody>
                  <a:tcPr/>
                </a:tc>
                <a:extLst>
                  <a:ext uri="{0D108BD9-81ED-4DB2-BD59-A6C34878D82A}">
                    <a16:rowId xmlns:a16="http://schemas.microsoft.com/office/drawing/2014/main" val="10001"/>
                  </a:ext>
                </a:extLst>
              </a:tr>
              <a:tr h="328615">
                <a:tc>
                  <a:txBody>
                    <a:bodyPr/>
                    <a:lstStyle/>
                    <a:p>
                      <a:r>
                        <a:rPr kumimoji="1" lang="en-US" altLang="ja-JP" sz="1400" dirty="0"/>
                        <a:t>(1)</a:t>
                      </a:r>
                      <a:endParaRPr kumimoji="1" lang="ja-JP" altLang="en-US" sz="1400" dirty="0"/>
                    </a:p>
                  </a:txBody>
                  <a:tcPr>
                    <a:noFill/>
                  </a:tcPr>
                </a:tc>
                <a:tc gridSpan="2">
                  <a:txBody>
                    <a:bodyPr/>
                    <a:lstStyle/>
                    <a:p>
                      <a:r>
                        <a:rPr kumimoji="1" lang="ja-JP" altLang="en-US" sz="1400" dirty="0"/>
                        <a:t>●●●に係るもの</a:t>
                      </a:r>
                    </a:p>
                  </a:txBody>
                  <a:tcPr>
                    <a:noFill/>
                  </a:tcPr>
                </a:tc>
                <a:tc hMerge="1">
                  <a:txBody>
                    <a:bodyPr/>
                    <a:lstStyle/>
                    <a:p>
                      <a:endParaRPr kumimoji="1" lang="ja-JP" altLang="en-US" dirty="0"/>
                    </a:p>
                  </a:txBody>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extLst>
                  <a:ext uri="{0D108BD9-81ED-4DB2-BD59-A6C34878D82A}">
                    <a16:rowId xmlns:a16="http://schemas.microsoft.com/office/drawing/2014/main" val="10002"/>
                  </a:ext>
                </a:extLst>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a:t>1)</a:t>
                      </a:r>
                      <a:endParaRPr kumimoji="1" lang="ja-JP" altLang="en-US" sz="1400" dirty="0"/>
                    </a:p>
                  </a:txBody>
                  <a:tcPr>
                    <a:noFill/>
                  </a:tcPr>
                </a:tc>
                <a:tc>
                  <a:txBody>
                    <a:bodyPr/>
                    <a:lstStyle/>
                    <a:p>
                      <a:r>
                        <a:rPr kumimoji="1" lang="en-US" altLang="ja-JP" sz="1400" dirty="0"/>
                        <a:t>××××</a:t>
                      </a:r>
                      <a:endParaRPr kumimoji="1" lang="ja-JP" altLang="en-US" sz="1400" dirty="0"/>
                    </a:p>
                  </a:txBody>
                  <a:tcPr anchor="ct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extLst>
                  <a:ext uri="{0D108BD9-81ED-4DB2-BD59-A6C34878D82A}">
                    <a16:rowId xmlns:a16="http://schemas.microsoft.com/office/drawing/2014/main" val="10003"/>
                  </a:ext>
                </a:extLst>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a:t>2)</a:t>
                      </a:r>
                      <a:endParaRPr kumimoji="1" lang="ja-JP" altLang="en-US" sz="1400" dirty="0"/>
                    </a:p>
                  </a:txBody>
                  <a:tcPr>
                    <a:noFill/>
                  </a:tcPr>
                </a:tc>
                <a:tc>
                  <a:txBody>
                    <a:bodyPr/>
                    <a:lstStyle/>
                    <a:p>
                      <a:r>
                        <a:rPr kumimoji="1" lang="en-US" altLang="ja-JP" sz="1400" dirty="0"/>
                        <a:t>××××</a:t>
                      </a:r>
                      <a:endParaRPr kumimoji="1" lang="ja-JP" altLang="en-US" sz="1400" dirty="0"/>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extLst>
                  <a:ext uri="{0D108BD9-81ED-4DB2-BD59-A6C34878D82A}">
                    <a16:rowId xmlns:a16="http://schemas.microsoft.com/office/drawing/2014/main" val="10004"/>
                  </a:ext>
                </a:extLst>
              </a:tr>
              <a:tr h="328615">
                <a:tc>
                  <a:txBody>
                    <a:bodyPr/>
                    <a:lstStyle/>
                    <a:p>
                      <a:r>
                        <a:rPr kumimoji="1" lang="en-US" altLang="ja-JP" sz="1400" dirty="0"/>
                        <a:t>(2)</a:t>
                      </a:r>
                      <a:endParaRPr kumimoji="1" lang="ja-JP" altLang="en-US" sz="1400" dirty="0"/>
                    </a:p>
                  </a:txBody>
                  <a:tcPr>
                    <a:noFill/>
                  </a:tcPr>
                </a:tc>
                <a:tc gridSpan="2">
                  <a:txBody>
                    <a:bodyPr/>
                    <a:lstStyle/>
                    <a:p>
                      <a:r>
                        <a:rPr kumimoji="1" lang="ja-JP" altLang="en-US" sz="1400" dirty="0"/>
                        <a:t>○○○に係るもの</a:t>
                      </a:r>
                    </a:p>
                  </a:txBody>
                  <a:tcPr>
                    <a:noFill/>
                  </a:tcPr>
                </a:tc>
                <a:tc hMerge="1">
                  <a:txBody>
                    <a:bodyPr/>
                    <a:lstStyle/>
                    <a:p>
                      <a:endParaRPr kumimoji="1" lang="ja-JP" altLang="en-US" sz="1400" dirty="0"/>
                    </a:p>
                  </a:txBody>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endParaRPr kumimoji="1" lang="ja-JP" altLang="en-US" sz="1400" dirty="0"/>
                    </a:p>
                  </a:txBody>
                  <a:tcPr>
                    <a:noFill/>
                  </a:tcPr>
                </a:tc>
                <a:extLst>
                  <a:ext uri="{0D108BD9-81ED-4DB2-BD59-A6C34878D82A}">
                    <a16:rowId xmlns:a16="http://schemas.microsoft.com/office/drawing/2014/main" val="10005"/>
                  </a:ext>
                </a:extLst>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a:t>1)</a:t>
                      </a:r>
                      <a:endParaRPr kumimoji="1" lang="ja-JP" altLang="en-US" sz="1400" dirty="0"/>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extLst>
                  <a:ext uri="{0D108BD9-81ED-4DB2-BD59-A6C34878D82A}">
                    <a16:rowId xmlns:a16="http://schemas.microsoft.com/office/drawing/2014/main" val="10006"/>
                  </a:ext>
                </a:extLst>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en-US" altLang="ja-JP" sz="1400" dirty="0"/>
                        <a:t>2)</a:t>
                      </a:r>
                      <a:endParaRPr kumimoji="1" lang="ja-JP" altLang="en-US" sz="1400" dirty="0"/>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extLst>
                  <a:ext uri="{0D108BD9-81ED-4DB2-BD59-A6C34878D82A}">
                    <a16:rowId xmlns:a16="http://schemas.microsoft.com/office/drawing/2014/main" val="10007"/>
                  </a:ext>
                </a:extLst>
              </a:tr>
              <a:tr h="328615">
                <a:tc>
                  <a:txBody>
                    <a:bodyPr/>
                    <a:lstStyle/>
                    <a:p>
                      <a:endParaRPr kumimoji="1" lang="ja-JP" altLang="en-US" sz="1400" dirty="0"/>
                    </a:p>
                  </a:txBody>
                  <a:tcPr>
                    <a:noFill/>
                  </a:tcPr>
                </a:tc>
                <a:tc>
                  <a:txBody>
                    <a:bodyPr/>
                    <a:lstStyle/>
                    <a:p>
                      <a:endParaRPr kumimoji="1" lang="ja-JP" altLang="en-US" sz="1400" dirty="0"/>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extLst>
                  <a:ext uri="{0D108BD9-81ED-4DB2-BD59-A6C34878D82A}">
                    <a16:rowId xmlns:a16="http://schemas.microsoft.com/office/drawing/2014/main" val="10008"/>
                  </a:ext>
                </a:extLst>
              </a:tr>
              <a:tr h="328615">
                <a:tc gridSpan="3">
                  <a:txBody>
                    <a:bodyPr/>
                    <a:lstStyle/>
                    <a:p>
                      <a:endParaRPr kumimoji="1" lang="ja-JP" altLang="en-US" sz="1400" dirty="0"/>
                    </a:p>
                  </a:txBody>
                  <a:tcPr>
                    <a:lnL w="12700" cmpd="sng">
                      <a:noFill/>
                    </a:lnL>
                    <a:lnB w="12700" cmpd="sng">
                      <a:noFill/>
                    </a:lnB>
                    <a:noFill/>
                  </a:tcPr>
                </a:tc>
                <a:tc hMerge="1">
                  <a:txBody>
                    <a:bodyPr/>
                    <a:lstStyle/>
                    <a:p>
                      <a:endParaRPr kumimoji="1" lang="ja-JP" altLang="en-US" sz="1400" dirty="0"/>
                    </a:p>
                  </a:txBody>
                  <a:tcPr>
                    <a:noFill/>
                  </a:tcPr>
                </a:tc>
                <a:tc hMerge="1">
                  <a:txBody>
                    <a:bodyPr/>
                    <a:lstStyle/>
                    <a:p>
                      <a:endParaRPr kumimoji="1" lang="ja-JP" altLang="en-US" sz="1400" dirty="0"/>
                    </a:p>
                  </a:txBody>
                  <a:tcPr>
                    <a:noFill/>
                  </a:tcPr>
                </a:tc>
                <a:tc>
                  <a:txBody>
                    <a:bodyPr/>
                    <a:lstStyle/>
                    <a:p>
                      <a:r>
                        <a:rPr kumimoji="1" lang="ja-JP" altLang="en-US" sz="1400" dirty="0"/>
                        <a:t>合計（工数）</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tc>
                  <a:txBody>
                    <a:bodyPr/>
                    <a:lstStyle/>
                    <a:p>
                      <a:r>
                        <a:rPr kumimoji="1" lang="ja-JP" altLang="en-US" sz="1400" dirty="0"/>
                        <a:t>・・・・</a:t>
                      </a:r>
                    </a:p>
                  </a:txBody>
                  <a:tcP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0486252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691</TotalTime>
  <Words>452</Words>
  <PresentationFormat>画面に合わせる (4:3)</PresentationFormat>
  <Paragraphs>96</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Arial</vt:lpstr>
      <vt:lpstr>Calibri</vt:lpstr>
      <vt:lpstr>Calibri Light</vt:lpstr>
      <vt:lpstr>Wingdings</vt:lpstr>
      <vt:lpstr>Office テーマ</vt:lpstr>
      <vt:lpstr>（スライドタイトル） </vt:lpstr>
      <vt:lpstr>【4　添付資料】 　4.1　支援実施に係る工数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2018-06-04T06:20:10Z</cp:lastPrinted>
  <dcterms:created xsi:type="dcterms:W3CDTF">2015-06-01T10:38:53Z</dcterms:created>
  <dcterms:modified xsi:type="dcterms:W3CDTF">2020-11-20T01:26:37Z</dcterms:modified>
</cp:coreProperties>
</file>