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5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6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7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8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9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1" r:id="rId2"/>
    <p:sldMasterId id="2147483685" r:id="rId3"/>
    <p:sldMasterId id="2147483690" r:id="rId4"/>
    <p:sldMasterId id="2147483695" r:id="rId5"/>
    <p:sldMasterId id="2147483700" r:id="rId6"/>
    <p:sldMasterId id="2147483705" r:id="rId7"/>
    <p:sldMasterId id="2147483710" r:id="rId8"/>
    <p:sldMasterId id="2147483715" r:id="rId9"/>
    <p:sldMasterId id="2147483720" r:id="rId10"/>
  </p:sldMasterIdLst>
  <p:notesMasterIdLst>
    <p:notesMasterId r:id="rId20"/>
  </p:notesMasterIdLst>
  <p:handoutMasterIdLst>
    <p:handoutMasterId r:id="rId21"/>
  </p:handoutMasterIdLst>
  <p:sldIdLst>
    <p:sldId id="257" r:id="rId11"/>
    <p:sldId id="258" r:id="rId12"/>
    <p:sldId id="261" r:id="rId13"/>
    <p:sldId id="259" r:id="rId14"/>
    <p:sldId id="260" r:id="rId15"/>
    <p:sldId id="262" r:id="rId16"/>
    <p:sldId id="263" r:id="rId17"/>
    <p:sldId id="265" r:id="rId18"/>
    <p:sldId id="264" r:id="rId19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タイトルなしのセクション" id="{81B8829E-4EEA-4922-B165-95DF858B52B4}">
          <p14:sldIdLst>
            <p14:sldId id="257"/>
            <p14:sldId id="258"/>
            <p14:sldId id="261"/>
            <p14:sldId id="259"/>
            <p14:sldId id="260"/>
            <p14:sldId id="262"/>
            <p14:sldId id="263"/>
            <p14:sldId id="265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33CCFF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712" autoAdjust="0"/>
  </p:normalViewPr>
  <p:slideViewPr>
    <p:cSldViewPr snapToGrid="0">
      <p:cViewPr varScale="1">
        <p:scale>
          <a:sx n="78" d="100"/>
          <a:sy n="78" d="100"/>
        </p:scale>
        <p:origin x="1116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82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04A8D008-24D9-4A1B-977B-342406EB4B3A}" type="datetimeFigureOut">
              <a:rPr kumimoji="1" lang="ja-JP" altLang="en-US" smtClean="0"/>
              <a:t>2017/12/18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AB90B091-23E2-4453-89D6-E09F361B77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68459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9BD76BDE-CB2E-4DF0-B3F6-02736A0AC315}" type="datetimeFigureOut">
              <a:rPr kumimoji="1" lang="ja-JP" altLang="en-US" smtClean="0"/>
              <a:t>2017/12/18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5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949E26DF-EA88-4A45-8890-88FF0D023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621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761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70579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142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0" y="491098"/>
            <a:ext cx="9144000" cy="4995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800"/>
          </a:p>
        </p:txBody>
      </p:sp>
    </p:spTree>
    <p:extLst>
      <p:ext uri="{BB962C8B-B14F-4D97-AF65-F5344CB8AC3E}">
        <p14:creationId xmlns:p14="http://schemas.microsoft.com/office/powerpoint/2010/main" val="130276287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47142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2457701"/>
            <a:ext cx="8770844" cy="19820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cxnSp>
        <p:nvCxnSpPr>
          <p:cNvPr id="6" name="直線コネクタ 5"/>
          <p:cNvCxnSpPr/>
          <p:nvPr userDrawn="1"/>
        </p:nvCxnSpPr>
        <p:spPr>
          <a:xfrm>
            <a:off x="140136" y="672021"/>
            <a:ext cx="85967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 userDrawn="1"/>
        </p:nvSpPr>
        <p:spPr>
          <a:xfrm>
            <a:off x="395657" y="6590254"/>
            <a:ext cx="64579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地域間連系線の利用ルール等に関する研修（平成２８年度下期－海外研修）</a:t>
            </a:r>
            <a:endParaRPr kumimoji="1" lang="ja-JP" altLang="en-US" sz="10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15321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4811" y="895601"/>
            <a:ext cx="8780930" cy="591212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78158410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1098"/>
            <a:ext cx="9144000" cy="4995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7670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47142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2457701"/>
            <a:ext cx="8770844" cy="19820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167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4811" y="895601"/>
            <a:ext cx="8780930" cy="591212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336704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5300"/>
            <a:ext cx="9144000" cy="58439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414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1098"/>
            <a:ext cx="9144000" cy="4995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635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47142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2457701"/>
            <a:ext cx="8770844" cy="19820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754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4811" y="895601"/>
            <a:ext cx="8780930" cy="591212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80115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5300"/>
            <a:ext cx="9144000" cy="58439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1076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47142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2457701"/>
            <a:ext cx="8770844" cy="19820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cxnSp>
        <p:nvCxnSpPr>
          <p:cNvPr id="6" name="直線コネクタ 5"/>
          <p:cNvCxnSpPr/>
          <p:nvPr userDrawn="1"/>
        </p:nvCxnSpPr>
        <p:spPr>
          <a:xfrm>
            <a:off x="140136" y="672021"/>
            <a:ext cx="85967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 userDrawn="1"/>
        </p:nvSpPr>
        <p:spPr>
          <a:xfrm>
            <a:off x="395657" y="6590254"/>
            <a:ext cx="64579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地域間連系線の利用ルール等に関する研修（平成２８年度下期－海外研修）</a:t>
            </a:r>
            <a:endParaRPr kumimoji="1" lang="ja-JP" altLang="en-US" sz="10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23548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1098"/>
            <a:ext cx="9144000" cy="4995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241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47142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2457701"/>
            <a:ext cx="8770844" cy="19820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1400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4811" y="895601"/>
            <a:ext cx="8780930" cy="591212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09918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5300"/>
            <a:ext cx="9144000" cy="58439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718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1098"/>
            <a:ext cx="9144000" cy="4995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468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47142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2457701"/>
            <a:ext cx="8770844" cy="19820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282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4811" y="895601"/>
            <a:ext cx="8780930" cy="591212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1465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5300"/>
            <a:ext cx="9144000" cy="58439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353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1098"/>
            <a:ext cx="9144000" cy="4995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988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47142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2457701"/>
            <a:ext cx="8770844" cy="19820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5165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4811" y="895601"/>
            <a:ext cx="8780930" cy="591212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7257098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4811" y="895601"/>
            <a:ext cx="8780930" cy="591212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515305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5300"/>
            <a:ext cx="9144000" cy="58439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802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1098"/>
            <a:ext cx="9144000" cy="4995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786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47142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2457701"/>
            <a:ext cx="8770844" cy="19820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3688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4811" y="895601"/>
            <a:ext cx="8780930" cy="591212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07635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5300"/>
            <a:ext cx="9144000" cy="58439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817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1098"/>
            <a:ext cx="9144000" cy="4995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451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47142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2457701"/>
            <a:ext cx="8770844" cy="19820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6192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4811" y="895601"/>
            <a:ext cx="8780930" cy="591212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63043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5300"/>
            <a:ext cx="9144000" cy="58439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23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0" y="495300"/>
            <a:ext cx="9144000" cy="58439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800"/>
          </a:p>
        </p:txBody>
      </p:sp>
    </p:spTree>
    <p:extLst>
      <p:ext uri="{BB962C8B-B14F-4D97-AF65-F5344CB8AC3E}">
        <p14:creationId xmlns:p14="http://schemas.microsoft.com/office/powerpoint/2010/main" val="253256770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1098"/>
            <a:ext cx="9144000" cy="4995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1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47142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2457701"/>
            <a:ext cx="8770844" cy="19820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38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4811" y="895601"/>
            <a:ext cx="8780930" cy="591212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9397043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95300"/>
            <a:ext cx="9144000" cy="58439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9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2840038" y="6292850"/>
            <a:ext cx="6303962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8138" y="5832475"/>
            <a:ext cx="2352675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6096000" y="6400800"/>
            <a:ext cx="2819400" cy="2270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/>
        </p:spPr>
        <p:txBody>
          <a:bodyPr>
            <a:spAutoFit/>
          </a:bodyPr>
          <a:lstStyle>
            <a:lvl1pPr>
              <a:spcBef>
                <a:spcPct val="50000"/>
              </a:spcBef>
              <a:defRPr kumimoji="1" sz="1600" b="1">
                <a:solidFill>
                  <a:srgbClr val="FF00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1pPr>
            <a:lvl2pPr marL="742950" indent="-285750">
              <a:spcBef>
                <a:spcPct val="50000"/>
              </a:spcBef>
              <a:defRPr kumimoji="1" sz="1600" b="1">
                <a:solidFill>
                  <a:srgbClr val="FF00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2pPr>
            <a:lvl3pPr marL="1143000" indent="-228600">
              <a:spcBef>
                <a:spcPct val="50000"/>
              </a:spcBef>
              <a:defRPr kumimoji="1" sz="1600" b="1">
                <a:solidFill>
                  <a:srgbClr val="FF00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3pPr>
            <a:lvl4pPr marL="1600200" indent="-228600">
              <a:spcBef>
                <a:spcPct val="50000"/>
              </a:spcBef>
              <a:defRPr kumimoji="1" sz="1600" b="1">
                <a:solidFill>
                  <a:srgbClr val="FF00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4pPr>
            <a:lvl5pPr marL="2057400" indent="-228600">
              <a:spcBef>
                <a:spcPct val="50000"/>
              </a:spcBef>
              <a:defRPr kumimoji="1" sz="1600" b="1">
                <a:solidFill>
                  <a:srgbClr val="FF00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1600" b="1">
                <a:solidFill>
                  <a:srgbClr val="FF00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1600" b="1">
                <a:solidFill>
                  <a:srgbClr val="FF00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1600" b="1">
                <a:solidFill>
                  <a:srgbClr val="FF00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1600" b="1">
                <a:solidFill>
                  <a:srgbClr val="FF0000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9pPr>
          </a:lstStyle>
          <a:p>
            <a:pPr>
              <a:defRPr/>
            </a:pPr>
            <a:r>
              <a:rPr lang="ja-JP" altLang="en-US" sz="800" b="0" smtClean="0">
                <a:solidFill>
                  <a:schemeClr val="tx1"/>
                </a:solidFill>
                <a:ea typeface="ＭＳ Ｐゴシック" panose="020B0600070205080204" pitchFamily="50" charset="-128"/>
              </a:rPr>
              <a:t>秘密情報　目的外使用・複製・開示禁止　東京電力株式会社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kumimoji="0"/>
            </a:lvl1pPr>
          </a:lstStyle>
          <a:p>
            <a:pPr lvl="0"/>
            <a:r>
              <a:rPr lang="ja-JP" altLang="en-US" noProof="0" smtClean="0"/>
              <a:t>マスター タイトルの書式設定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ja-JP" altLang="en-US" noProof="0" smtClean="0"/>
              <a:t>マスター サブタイトルの書式設定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629400"/>
            <a:ext cx="1905000" cy="2286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584FF8BE-291E-4E1B-B342-FFB791D41906}" type="datetime1">
              <a:rPr kumimoji="1" lang="ja-JP" altLang="en-US" smtClean="0"/>
              <a:t>2017/12/18</a:t>
            </a:fld>
            <a:endParaRPr kumimoji="1" lang="ja-JP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147381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2400" y="76200"/>
            <a:ext cx="4953000" cy="6858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228600" y="914400"/>
            <a:ext cx="8686800" cy="5562600"/>
          </a:xfrm>
        </p:spPr>
        <p:txBody>
          <a:bodyPr/>
          <a:lstStyle/>
          <a:p>
            <a:pPr lvl="0"/>
            <a:r>
              <a:rPr lang="ja-JP" altLang="en-US" noProof="0" smtClean="0"/>
              <a:t>表を追加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629400"/>
            <a:ext cx="19050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584FF8BE-291E-4E1B-B342-FFB791D41906}" type="datetime1">
              <a:rPr kumimoji="1" lang="ja-JP" altLang="en-US" smtClean="0"/>
              <a:t>2017/12/18</a:t>
            </a:fld>
            <a:endParaRPr kumimoji="1"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459788" y="260350"/>
            <a:ext cx="538162" cy="431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644421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629400"/>
            <a:ext cx="19050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5B2F4F91-6EC1-4095-B247-278FCAD4460D}" type="datetime1">
              <a:rPr kumimoji="1" lang="ja-JP" altLang="en-US" smtClean="0"/>
              <a:t>2017/12/18</a:t>
            </a:fld>
            <a:endParaRPr kumimoji="1"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459788" y="260350"/>
            <a:ext cx="538162" cy="431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0601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2400" y="76200"/>
            <a:ext cx="4953000" cy="6858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グラフ プレースホルダー 2"/>
          <p:cNvSpPr>
            <a:spLocks noGrp="1"/>
          </p:cNvSpPr>
          <p:nvPr>
            <p:ph type="chart" idx="1"/>
          </p:nvPr>
        </p:nvSpPr>
        <p:spPr>
          <a:xfrm>
            <a:off x="228600" y="914400"/>
            <a:ext cx="8686800" cy="5562600"/>
          </a:xfrm>
        </p:spPr>
        <p:txBody>
          <a:bodyPr/>
          <a:lstStyle/>
          <a:p>
            <a:pPr lvl="0"/>
            <a:r>
              <a:rPr lang="ja-JP" altLang="en-US" noProof="0" smtClean="0"/>
              <a:t>グラフを追加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629400"/>
            <a:ext cx="19050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584FF8BE-291E-4E1B-B342-FFB791D41906}" type="datetime1">
              <a:rPr kumimoji="1" lang="ja-JP" altLang="en-US" smtClean="0"/>
              <a:t>2017/12/18</a:t>
            </a:fld>
            <a:endParaRPr kumimoji="1"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459788" y="260350"/>
            <a:ext cx="538162" cy="431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4423824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1"/>
            <a:ext cx="6858000" cy="2387600"/>
          </a:xfrm>
        </p:spPr>
        <p:txBody>
          <a:bodyPr anchor="ctr"/>
          <a:lstStyle>
            <a:lvl1pPr algn="ctr">
              <a:defRPr sz="5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0" y="491098"/>
            <a:ext cx="9144000" cy="4995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800"/>
          </a:p>
        </p:txBody>
      </p:sp>
    </p:spTree>
    <p:extLst>
      <p:ext uri="{BB962C8B-B14F-4D97-AF65-F5344CB8AC3E}">
        <p14:creationId xmlns:p14="http://schemas.microsoft.com/office/powerpoint/2010/main" val="167940126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image" Target="../media/image1.png"/><Relationship Id="rId5" Type="http://schemas.openxmlformats.org/officeDocument/2006/relationships/theme" Target="../theme/theme10.xml"/><Relationship Id="rId4" Type="http://schemas.openxmlformats.org/officeDocument/2006/relationships/slideLayout" Target="../slideLayouts/slideLayout43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1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9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1.pn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23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.png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27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1.png"/><Relationship Id="rId5" Type="http://schemas.openxmlformats.org/officeDocument/2006/relationships/theme" Target="../theme/theme7.xml"/><Relationship Id="rId4" Type="http://schemas.openxmlformats.org/officeDocument/2006/relationships/slideLayout" Target="../slideLayouts/slideLayout31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image" Target="../media/image1.png"/><Relationship Id="rId5" Type="http://schemas.openxmlformats.org/officeDocument/2006/relationships/theme" Target="../theme/theme8.xml"/><Relationship Id="rId4" Type="http://schemas.openxmlformats.org/officeDocument/2006/relationships/slideLayout" Target="../slideLayouts/slideLayout35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image" Target="../media/image1.png"/><Relationship Id="rId5" Type="http://schemas.openxmlformats.org/officeDocument/2006/relationships/theme" Target="../theme/theme9.xml"/><Relationship Id="rId4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509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74812" y="691223"/>
            <a:ext cx="8750674" cy="53381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480" y="6356353"/>
            <a:ext cx="2017819" cy="501649"/>
          </a:xfrm>
          <a:prstGeom prst="rect">
            <a:avLst/>
          </a:prstGeom>
        </p:spPr>
      </p:pic>
      <p:cxnSp>
        <p:nvCxnSpPr>
          <p:cNvPr id="9" name="直線コネクタ 8"/>
          <p:cNvCxnSpPr/>
          <p:nvPr/>
        </p:nvCxnSpPr>
        <p:spPr>
          <a:xfrm>
            <a:off x="0" y="520391"/>
            <a:ext cx="9142520" cy="0"/>
          </a:xfrm>
          <a:prstGeom prst="line">
            <a:avLst/>
          </a:prstGeom>
          <a:ln w="53975" cmpd="sng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432801" y="4"/>
            <a:ext cx="711200" cy="520388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A7622373-9CD1-49D7-A1D2-2331FA4EDB62}" type="slidenum">
              <a:rPr kumimoji="1" lang="ja-JP" altLang="en-US" sz="2400" smtClean="0">
                <a:solidFill>
                  <a:schemeClr val="tx1"/>
                </a:solidFill>
              </a:rPr>
              <a:t>‹#›</a:t>
            </a:fld>
            <a:endParaRPr kumimoji="1" lang="ja-JP" alt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665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3538" indent="-363538" algn="l" defTabSz="914377" rtl="0" eaLnBrk="1" latinLnBrk="0" hangingPunct="1">
        <a:lnSpc>
          <a:spcPct val="90000"/>
        </a:lnSpc>
        <a:spcBef>
          <a:spcPts val="10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492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Ø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50950" indent="-3365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Calibri" panose="020F0502020204030204" pitchFamily="34" charset="0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509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74812" y="691223"/>
            <a:ext cx="8750674" cy="53381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80" y="6356353"/>
            <a:ext cx="2017819" cy="501649"/>
          </a:xfrm>
          <a:prstGeom prst="rect">
            <a:avLst/>
          </a:prstGeom>
        </p:spPr>
      </p:pic>
      <p:cxnSp>
        <p:nvCxnSpPr>
          <p:cNvPr id="9" name="直線コネクタ 8"/>
          <p:cNvCxnSpPr/>
          <p:nvPr/>
        </p:nvCxnSpPr>
        <p:spPr>
          <a:xfrm>
            <a:off x="0" y="520391"/>
            <a:ext cx="9142520" cy="0"/>
          </a:xfrm>
          <a:prstGeom prst="line">
            <a:avLst/>
          </a:prstGeom>
          <a:ln w="53975" cmpd="sng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432801" y="4"/>
            <a:ext cx="711200" cy="520388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A7622373-9CD1-49D7-A1D2-2331FA4EDB62}" type="slidenum">
              <a:rPr lang="ja-JP" altLang="en-US" sz="2400" smtClean="0">
                <a:solidFill>
                  <a:prstClr val="black"/>
                </a:solidFill>
              </a:rPr>
              <a:pPr algn="ctr"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140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3538" indent="-363538" algn="l" defTabSz="914377" rtl="0" eaLnBrk="1" latinLnBrk="0" hangingPunct="1">
        <a:lnSpc>
          <a:spcPct val="90000"/>
        </a:lnSpc>
        <a:spcBef>
          <a:spcPts val="10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492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Ø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50950" indent="-3365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Calibri" panose="020F0502020204030204" pitchFamily="34" charset="0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509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74812" y="691223"/>
            <a:ext cx="8750674" cy="53381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80" y="6356353"/>
            <a:ext cx="2017819" cy="501649"/>
          </a:xfrm>
          <a:prstGeom prst="rect">
            <a:avLst/>
          </a:prstGeom>
        </p:spPr>
      </p:pic>
      <p:cxnSp>
        <p:nvCxnSpPr>
          <p:cNvPr id="9" name="直線コネクタ 8"/>
          <p:cNvCxnSpPr/>
          <p:nvPr/>
        </p:nvCxnSpPr>
        <p:spPr>
          <a:xfrm>
            <a:off x="0" y="520391"/>
            <a:ext cx="9142520" cy="0"/>
          </a:xfrm>
          <a:prstGeom prst="line">
            <a:avLst/>
          </a:prstGeom>
          <a:ln w="53975" cmpd="sng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432801" y="4"/>
            <a:ext cx="711200" cy="520388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A7622373-9CD1-49D7-A1D2-2331FA4EDB62}" type="slidenum">
              <a:rPr kumimoji="1" lang="ja-JP" altLang="en-US" sz="2400" smtClean="0">
                <a:solidFill>
                  <a:schemeClr val="tx1"/>
                </a:solidFill>
              </a:rPr>
              <a:t>‹#›</a:t>
            </a:fld>
            <a:endParaRPr kumimoji="1" lang="ja-JP" alt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685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3538" indent="-363538" algn="l" defTabSz="914377" rtl="0" eaLnBrk="1" latinLnBrk="0" hangingPunct="1">
        <a:lnSpc>
          <a:spcPct val="90000"/>
        </a:lnSpc>
        <a:spcBef>
          <a:spcPts val="10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492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Ø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50950" indent="-3365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Calibri" panose="020F0502020204030204" pitchFamily="34" charset="0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509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74812" y="691223"/>
            <a:ext cx="8750674" cy="53381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80" y="6356353"/>
            <a:ext cx="2017819" cy="501649"/>
          </a:xfrm>
          <a:prstGeom prst="rect">
            <a:avLst/>
          </a:prstGeom>
        </p:spPr>
      </p:pic>
      <p:cxnSp>
        <p:nvCxnSpPr>
          <p:cNvPr id="9" name="直線コネクタ 8"/>
          <p:cNvCxnSpPr/>
          <p:nvPr/>
        </p:nvCxnSpPr>
        <p:spPr>
          <a:xfrm>
            <a:off x="0" y="520391"/>
            <a:ext cx="9142520" cy="0"/>
          </a:xfrm>
          <a:prstGeom prst="line">
            <a:avLst/>
          </a:prstGeom>
          <a:ln w="53975" cmpd="sng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432801" y="4"/>
            <a:ext cx="711200" cy="520388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A7622373-9CD1-49D7-A1D2-2331FA4EDB62}" type="slidenum">
              <a:rPr lang="ja-JP" altLang="en-US" sz="2400" smtClean="0">
                <a:solidFill>
                  <a:prstClr val="black"/>
                </a:solidFill>
              </a:rPr>
              <a:pPr algn="ctr"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266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3538" indent="-363538" algn="l" defTabSz="914377" rtl="0" eaLnBrk="1" latinLnBrk="0" hangingPunct="1">
        <a:lnSpc>
          <a:spcPct val="90000"/>
        </a:lnSpc>
        <a:spcBef>
          <a:spcPts val="10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492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Ø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50950" indent="-3365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Calibri" panose="020F0502020204030204" pitchFamily="34" charset="0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509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74812" y="691223"/>
            <a:ext cx="8750674" cy="53381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80" y="6356353"/>
            <a:ext cx="2017819" cy="501649"/>
          </a:xfrm>
          <a:prstGeom prst="rect">
            <a:avLst/>
          </a:prstGeom>
        </p:spPr>
      </p:pic>
      <p:cxnSp>
        <p:nvCxnSpPr>
          <p:cNvPr id="9" name="直線コネクタ 8"/>
          <p:cNvCxnSpPr/>
          <p:nvPr/>
        </p:nvCxnSpPr>
        <p:spPr>
          <a:xfrm>
            <a:off x="0" y="520391"/>
            <a:ext cx="9142520" cy="0"/>
          </a:xfrm>
          <a:prstGeom prst="line">
            <a:avLst/>
          </a:prstGeom>
          <a:ln w="53975" cmpd="sng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432801" y="4"/>
            <a:ext cx="711200" cy="520388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A7622373-9CD1-49D7-A1D2-2331FA4EDB62}" type="slidenum">
              <a:rPr lang="ja-JP" altLang="en-US" sz="2400" smtClean="0">
                <a:solidFill>
                  <a:prstClr val="black"/>
                </a:solidFill>
              </a:rPr>
              <a:pPr algn="ctr"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415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3538" indent="-363538" algn="l" defTabSz="914377" rtl="0" eaLnBrk="1" latinLnBrk="0" hangingPunct="1">
        <a:lnSpc>
          <a:spcPct val="90000"/>
        </a:lnSpc>
        <a:spcBef>
          <a:spcPts val="10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492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Ø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50950" indent="-3365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Calibri" panose="020F0502020204030204" pitchFamily="34" charset="0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509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74812" y="691223"/>
            <a:ext cx="8750674" cy="53381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80" y="6356353"/>
            <a:ext cx="2017819" cy="501649"/>
          </a:xfrm>
          <a:prstGeom prst="rect">
            <a:avLst/>
          </a:prstGeom>
        </p:spPr>
      </p:pic>
      <p:cxnSp>
        <p:nvCxnSpPr>
          <p:cNvPr id="9" name="直線コネクタ 8"/>
          <p:cNvCxnSpPr/>
          <p:nvPr/>
        </p:nvCxnSpPr>
        <p:spPr>
          <a:xfrm>
            <a:off x="0" y="520391"/>
            <a:ext cx="9142520" cy="0"/>
          </a:xfrm>
          <a:prstGeom prst="line">
            <a:avLst/>
          </a:prstGeom>
          <a:ln w="53975" cmpd="sng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432801" y="4"/>
            <a:ext cx="711200" cy="520388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A7622373-9CD1-49D7-A1D2-2331FA4EDB62}" type="slidenum">
              <a:rPr lang="ja-JP" altLang="en-US" sz="2400" smtClean="0">
                <a:solidFill>
                  <a:prstClr val="black"/>
                </a:solidFill>
              </a:rPr>
              <a:pPr algn="ctr"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295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3538" indent="-363538" algn="l" defTabSz="914377" rtl="0" eaLnBrk="1" latinLnBrk="0" hangingPunct="1">
        <a:lnSpc>
          <a:spcPct val="90000"/>
        </a:lnSpc>
        <a:spcBef>
          <a:spcPts val="10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492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Ø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50950" indent="-3365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Calibri" panose="020F0502020204030204" pitchFamily="34" charset="0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509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74812" y="691223"/>
            <a:ext cx="8750674" cy="53381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80" y="6356353"/>
            <a:ext cx="2017819" cy="501649"/>
          </a:xfrm>
          <a:prstGeom prst="rect">
            <a:avLst/>
          </a:prstGeom>
        </p:spPr>
      </p:pic>
      <p:cxnSp>
        <p:nvCxnSpPr>
          <p:cNvPr id="9" name="直線コネクタ 8"/>
          <p:cNvCxnSpPr/>
          <p:nvPr/>
        </p:nvCxnSpPr>
        <p:spPr>
          <a:xfrm>
            <a:off x="0" y="520391"/>
            <a:ext cx="9142520" cy="0"/>
          </a:xfrm>
          <a:prstGeom prst="line">
            <a:avLst/>
          </a:prstGeom>
          <a:ln w="53975" cmpd="sng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432801" y="4"/>
            <a:ext cx="711200" cy="520388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A7622373-9CD1-49D7-A1D2-2331FA4EDB62}" type="slidenum">
              <a:rPr lang="ja-JP" altLang="en-US" sz="2400" smtClean="0">
                <a:solidFill>
                  <a:prstClr val="black"/>
                </a:solidFill>
              </a:rPr>
              <a:pPr algn="ctr"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523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3538" indent="-363538" algn="l" defTabSz="914377" rtl="0" eaLnBrk="1" latinLnBrk="0" hangingPunct="1">
        <a:lnSpc>
          <a:spcPct val="90000"/>
        </a:lnSpc>
        <a:spcBef>
          <a:spcPts val="10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492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Ø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50950" indent="-3365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Calibri" panose="020F0502020204030204" pitchFamily="34" charset="0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509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74812" y="691223"/>
            <a:ext cx="8750674" cy="53381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80" y="6356353"/>
            <a:ext cx="2017819" cy="501649"/>
          </a:xfrm>
          <a:prstGeom prst="rect">
            <a:avLst/>
          </a:prstGeom>
        </p:spPr>
      </p:pic>
      <p:cxnSp>
        <p:nvCxnSpPr>
          <p:cNvPr id="9" name="直線コネクタ 8"/>
          <p:cNvCxnSpPr/>
          <p:nvPr/>
        </p:nvCxnSpPr>
        <p:spPr>
          <a:xfrm>
            <a:off x="0" y="520391"/>
            <a:ext cx="9142520" cy="0"/>
          </a:xfrm>
          <a:prstGeom prst="line">
            <a:avLst/>
          </a:prstGeom>
          <a:ln w="53975" cmpd="sng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432801" y="4"/>
            <a:ext cx="711200" cy="520388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A7622373-9CD1-49D7-A1D2-2331FA4EDB62}" type="slidenum">
              <a:rPr lang="ja-JP" altLang="en-US" sz="2400" smtClean="0">
                <a:solidFill>
                  <a:prstClr val="black"/>
                </a:solidFill>
              </a:rPr>
              <a:pPr algn="ctr"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144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3538" indent="-363538" algn="l" defTabSz="914377" rtl="0" eaLnBrk="1" latinLnBrk="0" hangingPunct="1">
        <a:lnSpc>
          <a:spcPct val="90000"/>
        </a:lnSpc>
        <a:spcBef>
          <a:spcPts val="10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492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Ø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50950" indent="-3365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Calibri" panose="020F0502020204030204" pitchFamily="34" charset="0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509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74812" y="691223"/>
            <a:ext cx="8750674" cy="53381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80" y="6356353"/>
            <a:ext cx="2017819" cy="501649"/>
          </a:xfrm>
          <a:prstGeom prst="rect">
            <a:avLst/>
          </a:prstGeom>
        </p:spPr>
      </p:pic>
      <p:cxnSp>
        <p:nvCxnSpPr>
          <p:cNvPr id="9" name="直線コネクタ 8"/>
          <p:cNvCxnSpPr/>
          <p:nvPr/>
        </p:nvCxnSpPr>
        <p:spPr>
          <a:xfrm>
            <a:off x="0" y="520391"/>
            <a:ext cx="9142520" cy="0"/>
          </a:xfrm>
          <a:prstGeom prst="line">
            <a:avLst/>
          </a:prstGeom>
          <a:ln w="53975" cmpd="sng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432801" y="4"/>
            <a:ext cx="711200" cy="520388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A7622373-9CD1-49D7-A1D2-2331FA4EDB62}" type="slidenum">
              <a:rPr lang="ja-JP" altLang="en-US" sz="2400" smtClean="0">
                <a:solidFill>
                  <a:prstClr val="black"/>
                </a:solidFill>
              </a:rPr>
              <a:pPr algn="ctr"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232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3538" indent="-363538" algn="l" defTabSz="914377" rtl="0" eaLnBrk="1" latinLnBrk="0" hangingPunct="1">
        <a:lnSpc>
          <a:spcPct val="90000"/>
        </a:lnSpc>
        <a:spcBef>
          <a:spcPts val="10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492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Ø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50950" indent="-3365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Calibri" panose="020F0502020204030204" pitchFamily="34" charset="0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74812" y="11171"/>
            <a:ext cx="7886700" cy="509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74812" y="691223"/>
            <a:ext cx="8750674" cy="53381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80" y="6356353"/>
            <a:ext cx="2017819" cy="501649"/>
          </a:xfrm>
          <a:prstGeom prst="rect">
            <a:avLst/>
          </a:prstGeom>
        </p:spPr>
      </p:pic>
      <p:cxnSp>
        <p:nvCxnSpPr>
          <p:cNvPr id="9" name="直線コネクタ 8"/>
          <p:cNvCxnSpPr/>
          <p:nvPr/>
        </p:nvCxnSpPr>
        <p:spPr>
          <a:xfrm>
            <a:off x="0" y="520391"/>
            <a:ext cx="9142520" cy="0"/>
          </a:xfrm>
          <a:prstGeom prst="line">
            <a:avLst/>
          </a:prstGeom>
          <a:ln w="53975" cmpd="sng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432801" y="4"/>
            <a:ext cx="711200" cy="520388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A7622373-9CD1-49D7-A1D2-2331FA4EDB62}" type="slidenum">
              <a:rPr lang="ja-JP" altLang="en-US" sz="2400" smtClean="0">
                <a:solidFill>
                  <a:prstClr val="black"/>
                </a:solidFill>
              </a:rPr>
              <a:pPr algn="ctr"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61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3538" indent="-363538" algn="l" defTabSz="914377" rtl="0" eaLnBrk="1" latinLnBrk="0" hangingPunct="1">
        <a:lnSpc>
          <a:spcPct val="90000"/>
        </a:lnSpc>
        <a:spcBef>
          <a:spcPts val="10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492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Ø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50950" indent="-336550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bg2">
            <a:lumMod val="90000"/>
          </a:schemeClr>
        </a:buClr>
        <a:buFont typeface="Calibri" panose="020F0502020204030204" pitchFamily="34" charset="0"/>
        <a:buChar char="-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3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33263"/>
            <a:ext cx="5940000" cy="432000"/>
          </a:xfrm>
        </p:spPr>
        <p:txBody>
          <a:bodyPr wrap="none">
            <a:noAutofit/>
          </a:bodyPr>
          <a:lstStyle/>
          <a:p>
            <a:r>
              <a:rPr lang="en-US" altLang="ja-JP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【1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研修の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目的、内容及び実施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方法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1.1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研修目的</a:t>
            </a:r>
            <a:endParaRPr lang="ja-JP" altLang="en-US" sz="1800" dirty="0">
              <a:solidFill>
                <a:srgbClr val="3399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9680" y="1433603"/>
            <a:ext cx="8808356" cy="4996225"/>
          </a:xfrm>
        </p:spPr>
        <p:txBody>
          <a:bodyPr>
            <a:normAutofit/>
          </a:bodyPr>
          <a:lstStyle/>
          <a:p>
            <a:r>
              <a:rPr lang="ja-JP" altLang="en-US" sz="2200" dirty="0" smtClean="0"/>
              <a:t>研修の</a:t>
            </a:r>
            <a:r>
              <a:rPr lang="ja-JP" altLang="en-US" sz="2200" dirty="0"/>
              <a:t>目的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294967295"/>
          </p:nvPr>
        </p:nvSpPr>
        <p:spPr>
          <a:xfrm>
            <a:off x="0" y="6480175"/>
            <a:ext cx="360363" cy="360363"/>
          </a:xfrm>
          <a:prstGeom prst="rect">
            <a:avLst/>
          </a:prstGeo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1120340" y="796169"/>
            <a:ext cx="7704345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schemeClr val="tx1"/>
                </a:solidFill>
              </a:rPr>
              <a:t>・研修の</a:t>
            </a:r>
            <a:r>
              <a:rPr lang="ja-JP" altLang="en-US" sz="1200" dirty="0">
                <a:solidFill>
                  <a:schemeClr val="tx1"/>
                </a:solidFill>
              </a:rPr>
              <a:t>目的について具体的に記述する。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7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</a:rPr>
              <a:t>記述内容</a:t>
            </a:r>
          </a:p>
        </p:txBody>
      </p:sp>
      <p:grpSp>
        <p:nvGrpSpPr>
          <p:cNvPr id="19" name="Group 15"/>
          <p:cNvGrpSpPr>
            <a:grpSpLocks/>
          </p:cNvGrpSpPr>
          <p:nvPr/>
        </p:nvGrpSpPr>
        <p:grpSpPr bwMode="auto">
          <a:xfrm>
            <a:off x="1793744" y="3019976"/>
            <a:ext cx="5694450" cy="1650878"/>
            <a:chOff x="5500" y="5060"/>
            <a:chExt cx="5070" cy="1554"/>
          </a:xfrm>
        </p:grpSpPr>
        <p:pic>
          <p:nvPicPr>
            <p:cNvPr id="1040" name="Picture 1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2" y="6435"/>
              <a:ext cx="4968" cy="1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0" name="Group 17"/>
            <p:cNvGrpSpPr>
              <a:grpSpLocks/>
            </p:cNvGrpSpPr>
            <p:nvPr/>
          </p:nvGrpSpPr>
          <p:grpSpPr bwMode="auto">
            <a:xfrm>
              <a:off x="5500" y="5060"/>
              <a:ext cx="4933" cy="1418"/>
              <a:chOff x="5500" y="5060"/>
              <a:chExt cx="4933" cy="1418"/>
            </a:xfrm>
          </p:grpSpPr>
          <p:sp>
            <p:nvSpPr>
              <p:cNvPr id="23" name="Freeform 18"/>
              <p:cNvSpPr>
                <a:spLocks/>
              </p:cNvSpPr>
              <p:nvPr/>
            </p:nvSpPr>
            <p:spPr bwMode="auto">
              <a:xfrm>
                <a:off x="5500" y="5060"/>
                <a:ext cx="4933" cy="1418"/>
              </a:xfrm>
              <a:custGeom>
                <a:avLst/>
                <a:gdLst>
                  <a:gd name="T0" fmla="+- 0 10196 5500"/>
                  <a:gd name="T1" fmla="*/ T0 w 4933"/>
                  <a:gd name="T2" fmla="+- 0 5060 5060"/>
                  <a:gd name="T3" fmla="*/ 5060 h 1418"/>
                  <a:gd name="T4" fmla="+- 0 5720 5500"/>
                  <a:gd name="T5" fmla="*/ T4 w 4933"/>
                  <a:gd name="T6" fmla="+- 0 5061 5060"/>
                  <a:gd name="T7" fmla="*/ 5061 h 1418"/>
                  <a:gd name="T8" fmla="+- 0 5654 5500"/>
                  <a:gd name="T9" fmla="*/ T8 w 4933"/>
                  <a:gd name="T10" fmla="+- 0 5075 5060"/>
                  <a:gd name="T11" fmla="*/ 5075 h 1418"/>
                  <a:gd name="T12" fmla="+- 0 5596 5500"/>
                  <a:gd name="T13" fmla="*/ T12 w 4933"/>
                  <a:gd name="T14" fmla="+- 0 5106 5060"/>
                  <a:gd name="T15" fmla="*/ 5106 h 1418"/>
                  <a:gd name="T16" fmla="+- 0 5550 5500"/>
                  <a:gd name="T17" fmla="*/ T16 w 4933"/>
                  <a:gd name="T18" fmla="+- 0 5151 5060"/>
                  <a:gd name="T19" fmla="*/ 5151 h 1418"/>
                  <a:gd name="T20" fmla="+- 0 5517 5500"/>
                  <a:gd name="T21" fmla="*/ T20 w 4933"/>
                  <a:gd name="T22" fmla="+- 0 5208 5060"/>
                  <a:gd name="T23" fmla="*/ 5208 h 1418"/>
                  <a:gd name="T24" fmla="+- 0 5501 5500"/>
                  <a:gd name="T25" fmla="*/ T24 w 4933"/>
                  <a:gd name="T26" fmla="+- 0 5273 5060"/>
                  <a:gd name="T27" fmla="*/ 5273 h 1418"/>
                  <a:gd name="T28" fmla="+- 0 5500 5500"/>
                  <a:gd name="T29" fmla="*/ T28 w 4933"/>
                  <a:gd name="T30" fmla="+- 0 5296 5060"/>
                  <a:gd name="T31" fmla="*/ 5296 h 1418"/>
                  <a:gd name="T32" fmla="+- 0 5501 5500"/>
                  <a:gd name="T33" fmla="*/ T32 w 4933"/>
                  <a:gd name="T34" fmla="+- 0 6258 5060"/>
                  <a:gd name="T35" fmla="*/ 6258 h 1418"/>
                  <a:gd name="T36" fmla="+- 0 5515 5500"/>
                  <a:gd name="T37" fmla="*/ T36 w 4933"/>
                  <a:gd name="T38" fmla="+- 0 6324 5060"/>
                  <a:gd name="T39" fmla="*/ 6324 h 1418"/>
                  <a:gd name="T40" fmla="+- 0 5546 5500"/>
                  <a:gd name="T41" fmla="*/ T40 w 4933"/>
                  <a:gd name="T42" fmla="+- 0 6381 5060"/>
                  <a:gd name="T43" fmla="*/ 6381 h 1418"/>
                  <a:gd name="T44" fmla="+- 0 5591 5500"/>
                  <a:gd name="T45" fmla="*/ T44 w 4933"/>
                  <a:gd name="T46" fmla="+- 0 6428 5060"/>
                  <a:gd name="T47" fmla="*/ 6428 h 1418"/>
                  <a:gd name="T48" fmla="+- 0 5648 5500"/>
                  <a:gd name="T49" fmla="*/ T48 w 4933"/>
                  <a:gd name="T50" fmla="+- 0 6460 5060"/>
                  <a:gd name="T51" fmla="*/ 6460 h 1418"/>
                  <a:gd name="T52" fmla="+- 0 5713 5500"/>
                  <a:gd name="T53" fmla="*/ T52 w 4933"/>
                  <a:gd name="T54" fmla="+- 0 6476 5060"/>
                  <a:gd name="T55" fmla="*/ 6476 h 1418"/>
                  <a:gd name="T56" fmla="+- 0 5736 5500"/>
                  <a:gd name="T57" fmla="*/ T56 w 4933"/>
                  <a:gd name="T58" fmla="+- 0 6477 5060"/>
                  <a:gd name="T59" fmla="*/ 6477 h 1418"/>
                  <a:gd name="T60" fmla="+- 0 10213 5500"/>
                  <a:gd name="T61" fmla="*/ T60 w 4933"/>
                  <a:gd name="T62" fmla="+- 0 6477 5060"/>
                  <a:gd name="T63" fmla="*/ 6477 h 1418"/>
                  <a:gd name="T64" fmla="+- 0 10279 5500"/>
                  <a:gd name="T65" fmla="*/ T64 w 4933"/>
                  <a:gd name="T66" fmla="+- 0 6463 5060"/>
                  <a:gd name="T67" fmla="*/ 6463 h 1418"/>
                  <a:gd name="T68" fmla="+- 0 10336 5500"/>
                  <a:gd name="T69" fmla="*/ T68 w 4933"/>
                  <a:gd name="T70" fmla="+- 0 6432 5060"/>
                  <a:gd name="T71" fmla="*/ 6432 h 1418"/>
                  <a:gd name="T72" fmla="+- 0 10383 5500"/>
                  <a:gd name="T73" fmla="*/ T72 w 4933"/>
                  <a:gd name="T74" fmla="+- 0 6386 5060"/>
                  <a:gd name="T75" fmla="*/ 6386 h 1418"/>
                  <a:gd name="T76" fmla="+- 0 10415 5500"/>
                  <a:gd name="T77" fmla="*/ T76 w 4933"/>
                  <a:gd name="T78" fmla="+- 0 6330 5060"/>
                  <a:gd name="T79" fmla="*/ 6330 h 1418"/>
                  <a:gd name="T80" fmla="+- 0 10431 5500"/>
                  <a:gd name="T81" fmla="*/ T80 w 4933"/>
                  <a:gd name="T82" fmla="+- 0 6264 5060"/>
                  <a:gd name="T83" fmla="*/ 6264 h 1418"/>
                  <a:gd name="T84" fmla="+- 0 10433 5500"/>
                  <a:gd name="T85" fmla="*/ T84 w 4933"/>
                  <a:gd name="T86" fmla="+- 0 6241 5060"/>
                  <a:gd name="T87" fmla="*/ 6241 h 1418"/>
                  <a:gd name="T88" fmla="+- 0 10432 5500"/>
                  <a:gd name="T89" fmla="*/ T88 w 4933"/>
                  <a:gd name="T90" fmla="+- 0 5280 5060"/>
                  <a:gd name="T91" fmla="*/ 5280 h 1418"/>
                  <a:gd name="T92" fmla="+- 0 10418 5500"/>
                  <a:gd name="T93" fmla="*/ T92 w 4933"/>
                  <a:gd name="T94" fmla="+- 0 5214 5060"/>
                  <a:gd name="T95" fmla="*/ 5214 h 1418"/>
                  <a:gd name="T96" fmla="+- 0 10387 5500"/>
                  <a:gd name="T97" fmla="*/ T96 w 4933"/>
                  <a:gd name="T98" fmla="+- 0 5156 5060"/>
                  <a:gd name="T99" fmla="*/ 5156 h 1418"/>
                  <a:gd name="T100" fmla="+- 0 10341 5500"/>
                  <a:gd name="T101" fmla="*/ T100 w 4933"/>
                  <a:gd name="T102" fmla="+- 0 5110 5060"/>
                  <a:gd name="T103" fmla="*/ 5110 h 1418"/>
                  <a:gd name="T104" fmla="+- 0 10285 5500"/>
                  <a:gd name="T105" fmla="*/ T104 w 4933"/>
                  <a:gd name="T106" fmla="+- 0 5077 5060"/>
                  <a:gd name="T107" fmla="*/ 5077 h 1418"/>
                  <a:gd name="T108" fmla="+- 0 10219 5500"/>
                  <a:gd name="T109" fmla="*/ T108 w 4933"/>
                  <a:gd name="T110" fmla="+- 0 5061 5060"/>
                  <a:gd name="T111" fmla="*/ 5061 h 1418"/>
                  <a:gd name="T112" fmla="+- 0 10196 5500"/>
                  <a:gd name="T113" fmla="*/ T112 w 4933"/>
                  <a:gd name="T114" fmla="+- 0 5060 5060"/>
                  <a:gd name="T115" fmla="*/ 5060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20" y="1"/>
                    </a:lnTo>
                    <a:lnTo>
                      <a:pt x="154" y="15"/>
                    </a:lnTo>
                    <a:lnTo>
                      <a:pt x="96" y="46"/>
                    </a:lnTo>
                    <a:lnTo>
                      <a:pt x="50" y="91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6"/>
                    </a:lnTo>
                    <a:lnTo>
                      <a:pt x="1" y="1198"/>
                    </a:lnTo>
                    <a:lnTo>
                      <a:pt x="15" y="1264"/>
                    </a:lnTo>
                    <a:lnTo>
                      <a:pt x="46" y="1321"/>
                    </a:lnTo>
                    <a:lnTo>
                      <a:pt x="91" y="1368"/>
                    </a:lnTo>
                    <a:lnTo>
                      <a:pt x="148" y="1400"/>
                    </a:lnTo>
                    <a:lnTo>
                      <a:pt x="213" y="1416"/>
                    </a:lnTo>
                    <a:lnTo>
                      <a:pt x="236" y="1417"/>
                    </a:lnTo>
                    <a:lnTo>
                      <a:pt x="4713" y="1417"/>
                    </a:lnTo>
                    <a:lnTo>
                      <a:pt x="4779" y="1403"/>
                    </a:lnTo>
                    <a:lnTo>
                      <a:pt x="4836" y="1372"/>
                    </a:lnTo>
                    <a:lnTo>
                      <a:pt x="4883" y="1326"/>
                    </a:lnTo>
                    <a:lnTo>
                      <a:pt x="4915" y="1270"/>
                    </a:lnTo>
                    <a:lnTo>
                      <a:pt x="4931" y="1204"/>
                    </a:lnTo>
                    <a:lnTo>
                      <a:pt x="4933" y="1181"/>
                    </a:lnTo>
                    <a:lnTo>
                      <a:pt x="4932" y="220"/>
                    </a:lnTo>
                    <a:lnTo>
                      <a:pt x="4918" y="154"/>
                    </a:lnTo>
                    <a:lnTo>
                      <a:pt x="4887" y="96"/>
                    </a:lnTo>
                    <a:lnTo>
                      <a:pt x="4841" y="50"/>
                    </a:lnTo>
                    <a:lnTo>
                      <a:pt x="4785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6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【</a:t>
                </a:r>
                <a:r>
                  <a:rPr lang="ja-JP" altLang="en-US" sz="16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基礎点評価の観点</a:t>
                </a:r>
                <a:r>
                  <a:rPr lang="en-US" altLang="ja-JP" sz="16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】</a:t>
                </a:r>
              </a:p>
              <a:p>
                <a:r>
                  <a:rPr lang="ja-JP" altLang="en-US" sz="16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・研修の目的が、電力</a:t>
                </a:r>
                <a:r>
                  <a:rPr lang="ja-JP" altLang="en-US" sz="16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広域的運営推進機関</a:t>
                </a:r>
                <a:r>
                  <a:rPr lang="ja-JP" altLang="en-US" sz="16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の研修目的</a:t>
                </a:r>
                <a:r>
                  <a:rPr lang="ja-JP" altLang="en-US" sz="16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に</a:t>
                </a:r>
                <a:r>
                  <a:rPr lang="ja-JP" altLang="en-US" sz="16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合致</a:t>
                </a:r>
                <a:endParaRPr lang="en-US" altLang="ja-JP" sz="160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en-US" sz="16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</a:t>
                </a:r>
                <a:r>
                  <a:rPr lang="ja-JP" altLang="en-US" sz="16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して</a:t>
                </a:r>
                <a:r>
                  <a:rPr lang="ja-JP" altLang="en-US" sz="16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いるか。</a:t>
                </a:r>
              </a:p>
            </p:txBody>
          </p:sp>
        </p:grpSp>
        <p:grpSp>
          <p:nvGrpSpPr>
            <p:cNvPr id="21" name="Group 19"/>
            <p:cNvGrpSpPr>
              <a:grpSpLocks/>
            </p:cNvGrpSpPr>
            <p:nvPr/>
          </p:nvGrpSpPr>
          <p:grpSpPr bwMode="auto">
            <a:xfrm>
              <a:off x="5500" y="5060"/>
              <a:ext cx="4933" cy="1418"/>
              <a:chOff x="5500" y="5060"/>
              <a:chExt cx="4933" cy="1418"/>
            </a:xfrm>
          </p:grpSpPr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5500" y="5060"/>
                <a:ext cx="4933" cy="1418"/>
              </a:xfrm>
              <a:custGeom>
                <a:avLst/>
                <a:gdLst>
                  <a:gd name="T0" fmla="+- 0 5500 5500"/>
                  <a:gd name="T1" fmla="*/ T0 w 4933"/>
                  <a:gd name="T2" fmla="+- 0 5296 5060"/>
                  <a:gd name="T3" fmla="*/ 5296 h 1418"/>
                  <a:gd name="T4" fmla="+- 0 5510 5500"/>
                  <a:gd name="T5" fmla="*/ T4 w 4933"/>
                  <a:gd name="T6" fmla="+- 0 5229 5060"/>
                  <a:gd name="T7" fmla="*/ 5229 h 1418"/>
                  <a:gd name="T8" fmla="+- 0 5537 5500"/>
                  <a:gd name="T9" fmla="*/ T8 w 4933"/>
                  <a:gd name="T10" fmla="+- 0 5169 5060"/>
                  <a:gd name="T11" fmla="*/ 5169 h 1418"/>
                  <a:gd name="T12" fmla="+- 0 5579 5500"/>
                  <a:gd name="T13" fmla="*/ T12 w 4933"/>
                  <a:gd name="T14" fmla="+- 0 5120 5060"/>
                  <a:gd name="T15" fmla="*/ 5120 h 1418"/>
                  <a:gd name="T16" fmla="+- 0 5634 5500"/>
                  <a:gd name="T17" fmla="*/ T16 w 4933"/>
                  <a:gd name="T18" fmla="+- 0 5083 5060"/>
                  <a:gd name="T19" fmla="*/ 5083 h 1418"/>
                  <a:gd name="T20" fmla="+- 0 5697 5500"/>
                  <a:gd name="T21" fmla="*/ T20 w 4933"/>
                  <a:gd name="T22" fmla="+- 0 5063 5060"/>
                  <a:gd name="T23" fmla="*/ 5063 h 1418"/>
                  <a:gd name="T24" fmla="+- 0 10196 5500"/>
                  <a:gd name="T25" fmla="*/ T24 w 4933"/>
                  <a:gd name="T26" fmla="+- 0 5060 5060"/>
                  <a:gd name="T27" fmla="*/ 5060 h 1418"/>
                  <a:gd name="T28" fmla="+- 0 10219 5500"/>
                  <a:gd name="T29" fmla="*/ T28 w 4933"/>
                  <a:gd name="T30" fmla="+- 0 5061 5060"/>
                  <a:gd name="T31" fmla="*/ 5061 h 1418"/>
                  <a:gd name="T32" fmla="+- 0 10285 5500"/>
                  <a:gd name="T33" fmla="*/ T32 w 4933"/>
                  <a:gd name="T34" fmla="+- 0 5077 5060"/>
                  <a:gd name="T35" fmla="*/ 5077 h 1418"/>
                  <a:gd name="T36" fmla="+- 0 10341 5500"/>
                  <a:gd name="T37" fmla="*/ T36 w 4933"/>
                  <a:gd name="T38" fmla="+- 0 5110 5060"/>
                  <a:gd name="T39" fmla="*/ 5110 h 1418"/>
                  <a:gd name="T40" fmla="+- 0 10387 5500"/>
                  <a:gd name="T41" fmla="*/ T40 w 4933"/>
                  <a:gd name="T42" fmla="+- 0 5156 5060"/>
                  <a:gd name="T43" fmla="*/ 5156 h 1418"/>
                  <a:gd name="T44" fmla="+- 0 10418 5500"/>
                  <a:gd name="T45" fmla="*/ T44 w 4933"/>
                  <a:gd name="T46" fmla="+- 0 5214 5060"/>
                  <a:gd name="T47" fmla="*/ 5214 h 1418"/>
                  <a:gd name="T48" fmla="+- 0 10432 5500"/>
                  <a:gd name="T49" fmla="*/ T48 w 4933"/>
                  <a:gd name="T50" fmla="+- 0 5280 5060"/>
                  <a:gd name="T51" fmla="*/ 5280 h 1418"/>
                  <a:gd name="T52" fmla="+- 0 10433 5500"/>
                  <a:gd name="T53" fmla="*/ T52 w 4933"/>
                  <a:gd name="T54" fmla="+- 0 6241 5060"/>
                  <a:gd name="T55" fmla="*/ 6241 h 1418"/>
                  <a:gd name="T56" fmla="+- 0 10431 5500"/>
                  <a:gd name="T57" fmla="*/ T56 w 4933"/>
                  <a:gd name="T58" fmla="+- 0 6264 5060"/>
                  <a:gd name="T59" fmla="*/ 6264 h 1418"/>
                  <a:gd name="T60" fmla="+- 0 10415 5500"/>
                  <a:gd name="T61" fmla="*/ T60 w 4933"/>
                  <a:gd name="T62" fmla="+- 0 6330 5060"/>
                  <a:gd name="T63" fmla="*/ 6330 h 1418"/>
                  <a:gd name="T64" fmla="+- 0 10383 5500"/>
                  <a:gd name="T65" fmla="*/ T64 w 4933"/>
                  <a:gd name="T66" fmla="+- 0 6386 5060"/>
                  <a:gd name="T67" fmla="*/ 6386 h 1418"/>
                  <a:gd name="T68" fmla="+- 0 10336 5500"/>
                  <a:gd name="T69" fmla="*/ T68 w 4933"/>
                  <a:gd name="T70" fmla="+- 0 6432 5060"/>
                  <a:gd name="T71" fmla="*/ 6432 h 1418"/>
                  <a:gd name="T72" fmla="+- 0 10279 5500"/>
                  <a:gd name="T73" fmla="*/ T72 w 4933"/>
                  <a:gd name="T74" fmla="+- 0 6463 5060"/>
                  <a:gd name="T75" fmla="*/ 6463 h 1418"/>
                  <a:gd name="T76" fmla="+- 0 10213 5500"/>
                  <a:gd name="T77" fmla="*/ T76 w 4933"/>
                  <a:gd name="T78" fmla="+- 0 6477 5060"/>
                  <a:gd name="T79" fmla="*/ 6477 h 1418"/>
                  <a:gd name="T80" fmla="+- 0 5736 5500"/>
                  <a:gd name="T81" fmla="*/ T80 w 4933"/>
                  <a:gd name="T82" fmla="+- 0 6477 5060"/>
                  <a:gd name="T83" fmla="*/ 6477 h 1418"/>
                  <a:gd name="T84" fmla="+- 0 5713 5500"/>
                  <a:gd name="T85" fmla="*/ T84 w 4933"/>
                  <a:gd name="T86" fmla="+- 0 6476 5060"/>
                  <a:gd name="T87" fmla="*/ 6476 h 1418"/>
                  <a:gd name="T88" fmla="+- 0 5648 5500"/>
                  <a:gd name="T89" fmla="*/ T88 w 4933"/>
                  <a:gd name="T90" fmla="+- 0 6460 5060"/>
                  <a:gd name="T91" fmla="*/ 6460 h 1418"/>
                  <a:gd name="T92" fmla="+- 0 5591 5500"/>
                  <a:gd name="T93" fmla="*/ T92 w 4933"/>
                  <a:gd name="T94" fmla="+- 0 6428 5060"/>
                  <a:gd name="T95" fmla="*/ 6428 h 1418"/>
                  <a:gd name="T96" fmla="+- 0 5546 5500"/>
                  <a:gd name="T97" fmla="*/ T96 w 4933"/>
                  <a:gd name="T98" fmla="+- 0 6381 5060"/>
                  <a:gd name="T99" fmla="*/ 6381 h 1418"/>
                  <a:gd name="T100" fmla="+- 0 5515 5500"/>
                  <a:gd name="T101" fmla="*/ T100 w 4933"/>
                  <a:gd name="T102" fmla="+- 0 6324 5060"/>
                  <a:gd name="T103" fmla="*/ 6324 h 1418"/>
                  <a:gd name="T104" fmla="+- 0 5501 5500"/>
                  <a:gd name="T105" fmla="*/ T104 w 4933"/>
                  <a:gd name="T106" fmla="+- 0 6258 5060"/>
                  <a:gd name="T107" fmla="*/ 6258 h 1418"/>
                  <a:gd name="T108" fmla="+- 0 5500 5500"/>
                  <a:gd name="T109" fmla="*/ T108 w 4933"/>
                  <a:gd name="T110" fmla="+- 0 5296 5060"/>
                  <a:gd name="T111" fmla="*/ 5296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6"/>
                    </a:moveTo>
                    <a:lnTo>
                      <a:pt x="10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4" y="23"/>
                    </a:lnTo>
                    <a:lnTo>
                      <a:pt x="197" y="3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5" y="17"/>
                    </a:lnTo>
                    <a:lnTo>
                      <a:pt x="4841" y="50"/>
                    </a:lnTo>
                    <a:lnTo>
                      <a:pt x="4887" y="96"/>
                    </a:lnTo>
                    <a:lnTo>
                      <a:pt x="4918" y="154"/>
                    </a:lnTo>
                    <a:lnTo>
                      <a:pt x="4932" y="220"/>
                    </a:lnTo>
                    <a:lnTo>
                      <a:pt x="4933" y="1181"/>
                    </a:lnTo>
                    <a:lnTo>
                      <a:pt x="4931" y="1204"/>
                    </a:lnTo>
                    <a:lnTo>
                      <a:pt x="4915" y="1270"/>
                    </a:lnTo>
                    <a:lnTo>
                      <a:pt x="4883" y="1326"/>
                    </a:lnTo>
                    <a:lnTo>
                      <a:pt x="4836" y="1372"/>
                    </a:lnTo>
                    <a:lnTo>
                      <a:pt x="4779" y="1403"/>
                    </a:lnTo>
                    <a:lnTo>
                      <a:pt x="4713" y="1417"/>
                    </a:lnTo>
                    <a:lnTo>
                      <a:pt x="236" y="1417"/>
                    </a:lnTo>
                    <a:lnTo>
                      <a:pt x="213" y="1416"/>
                    </a:lnTo>
                    <a:lnTo>
                      <a:pt x="148" y="1400"/>
                    </a:lnTo>
                    <a:lnTo>
                      <a:pt x="91" y="1368"/>
                    </a:lnTo>
                    <a:lnTo>
                      <a:pt x="46" y="1321"/>
                    </a:lnTo>
                    <a:lnTo>
                      <a:pt x="15" y="1264"/>
                    </a:lnTo>
                    <a:lnTo>
                      <a:pt x="1" y="1198"/>
                    </a:lnTo>
                    <a:lnTo>
                      <a:pt x="0" y="236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60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sp>
        <p:nvSpPr>
          <p:cNvPr id="27" name="テキスト ボックス 26"/>
          <p:cNvSpPr txBox="1"/>
          <p:nvPr/>
        </p:nvSpPr>
        <p:spPr>
          <a:xfrm>
            <a:off x="6238874" y="132586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6722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108" y="28676"/>
            <a:ext cx="8858250" cy="432000"/>
          </a:xfrm>
        </p:spPr>
        <p:txBody>
          <a:bodyPr>
            <a:noAutofit/>
          </a:bodyPr>
          <a:lstStyle/>
          <a:p>
            <a:r>
              <a:rPr lang="en-US" altLang="ja-JP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【1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研修の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目的、内容及び実施方法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1.2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研修内容</a:t>
            </a:r>
            <a:endParaRPr lang="ja-JP" altLang="en-US" sz="1800" dirty="0">
              <a:solidFill>
                <a:srgbClr val="3399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r>
              <a:rPr lang="ja-JP" altLang="en-US" sz="2200" dirty="0" smtClean="0"/>
              <a:t>研修内容</a:t>
            </a:r>
            <a:endParaRPr lang="ja-JP" altLang="en-US" sz="2200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294967295"/>
          </p:nvPr>
        </p:nvSpPr>
        <p:spPr>
          <a:xfrm>
            <a:off x="0" y="6480175"/>
            <a:ext cx="358775" cy="360363"/>
          </a:xfrm>
          <a:prstGeom prst="rect">
            <a:avLst/>
          </a:prstGeo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・仕様書に記載された項目を基に、研修内容（何を講義、見学、実習させるのか）を具体的</a:t>
            </a:r>
            <a:r>
              <a:rPr lang="ja-JP" altLang="en-US" sz="1200" dirty="0">
                <a:solidFill>
                  <a:prstClr val="black"/>
                </a:solidFill>
              </a:rPr>
              <a:t>に記述する</a:t>
            </a:r>
            <a:r>
              <a:rPr lang="ja-JP" altLang="en-US" sz="1200" dirty="0" smtClean="0">
                <a:solidFill>
                  <a:prstClr val="black"/>
                </a:solidFill>
              </a:rPr>
              <a:t>。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ja-JP" altLang="en-US" sz="1200" dirty="0" smtClean="0">
                <a:solidFill>
                  <a:prstClr val="black"/>
                </a:solidFill>
              </a:rPr>
              <a:t>・単位は、各研修コースごととする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2377251" y="2291472"/>
            <a:ext cx="4270684" cy="950013"/>
            <a:chOff x="7358" y="1007"/>
            <a:chExt cx="5084" cy="1570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40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【</a:t>
                </a:r>
                <a:r>
                  <a:rPr lang="ja-JP" altLang="en-US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基礎点評価の観点</a:t>
                </a:r>
                <a:r>
                  <a:rPr lang="en-US" altLang="ja-JP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】</a:t>
                </a:r>
              </a:p>
              <a:p>
                <a:r>
                  <a:rPr lang="ja-JP" altLang="en-US" sz="14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・研修内容が、研修目的と</a:t>
                </a:r>
                <a:r>
                  <a:rPr lang="ja-JP" altLang="en-US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整合しているか。</a:t>
                </a: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1519844" y="3907188"/>
            <a:ext cx="5781151" cy="1962701"/>
            <a:chOff x="6780" y="1597"/>
            <a:chExt cx="6778" cy="1577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832" y="1597"/>
              <a:ext cx="6640" cy="1420"/>
              <a:chOff x="6832" y="1597"/>
              <a:chExt cx="6640" cy="1420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832" y="159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【</a:t>
                </a:r>
                <a:r>
                  <a:rPr lang="ja-JP" altLang="en-US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加点評価の観点</a:t>
                </a:r>
                <a:r>
                  <a:rPr lang="en-US" altLang="ja-JP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】</a:t>
                </a:r>
              </a:p>
              <a:p>
                <a:r>
                  <a:rPr lang="ja-JP" altLang="en-US" sz="14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・研修内容が、具体的かつ詳細か。</a:t>
                </a:r>
                <a:endParaRPr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en-US" sz="14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・電力広域的運営推進機関が指定する研修内容以外に、本研修目的に</a:t>
                </a:r>
                <a:endParaRPr lang="en-US" altLang="ja-JP" sz="140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en-US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</a:t>
                </a:r>
                <a:r>
                  <a:rPr lang="ja-JP" altLang="en-US" sz="14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対して有効な研修内容が提案されているか。（新規性・独創性）</a:t>
                </a:r>
                <a:endPara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40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6098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40708"/>
            <a:ext cx="8858250" cy="431833"/>
          </a:xfrm>
        </p:spPr>
        <p:txBody>
          <a:bodyPr wrap="none">
            <a:noAutofit/>
          </a:bodyPr>
          <a:lstStyle/>
          <a:p>
            <a:r>
              <a:rPr lang="en-US" altLang="ja-JP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【1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研修の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目的、内容及び実施方法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1.3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研修実施内容</a:t>
            </a:r>
            <a:endParaRPr lang="ja-JP" altLang="en-US" sz="1800" dirty="0">
              <a:solidFill>
                <a:srgbClr val="3399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r>
              <a:rPr lang="ja-JP" altLang="en-US" sz="2200" dirty="0" smtClean="0"/>
              <a:t>研修実施方法</a:t>
            </a:r>
            <a:endParaRPr lang="ja-JP" altLang="en-US" sz="220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4294967295"/>
          </p:nvPr>
        </p:nvSpPr>
        <p:spPr>
          <a:xfrm>
            <a:off x="0" y="6480175"/>
            <a:ext cx="360363" cy="360363"/>
          </a:xfrm>
          <a:prstGeom prst="rect">
            <a:avLst/>
          </a:prstGeo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・研修内容を、どのように実施していくのかに</a:t>
            </a:r>
            <a:r>
              <a:rPr lang="ja-JP" altLang="en-US" sz="1200" dirty="0">
                <a:solidFill>
                  <a:prstClr val="black"/>
                </a:solidFill>
              </a:rPr>
              <a:t>ついて具体的に記述する。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1574180" y="2411866"/>
            <a:ext cx="5619594" cy="1303162"/>
            <a:chOff x="7373" y="1022"/>
            <a:chExt cx="5069" cy="1555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40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【</a:t>
                </a:r>
                <a:r>
                  <a:rPr lang="ja-JP" altLang="en-US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基礎点評価の観点</a:t>
                </a:r>
                <a:r>
                  <a:rPr lang="en-US" altLang="ja-JP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】</a:t>
                </a:r>
              </a:p>
              <a:p>
                <a:r>
                  <a:rPr lang="ja-JP" altLang="en-US" sz="14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・研修実施方法が、研修目的</a:t>
                </a:r>
                <a:r>
                  <a:rPr lang="ja-JP" altLang="en-US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・内容と整合しているか</a:t>
                </a:r>
                <a:r>
                  <a:rPr lang="ja-JP" altLang="en-US" sz="14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。</a:t>
                </a:r>
                <a:endParaRPr lang="en-US" altLang="ja-JP" sz="140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en-US" sz="14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・研修実施方法が具体的かつ妥当で、実現性が認めら</a:t>
                </a:r>
                <a:endParaRPr lang="en-US" altLang="ja-JP" sz="140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en-US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</a:t>
                </a:r>
                <a:r>
                  <a:rPr lang="ja-JP" altLang="en-US" sz="14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れるか。</a:t>
                </a:r>
                <a:endPara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1405963" y="4215773"/>
            <a:ext cx="6008913" cy="1632177"/>
            <a:chOff x="6765" y="1602"/>
            <a:chExt cx="6793" cy="1573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【</a:t>
                </a:r>
                <a:r>
                  <a:rPr lang="ja-JP" altLang="en-US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加点評価の観点</a:t>
                </a:r>
                <a:r>
                  <a:rPr lang="en-US" altLang="ja-JP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】</a:t>
                </a:r>
              </a:p>
              <a:p>
                <a:r>
                  <a:rPr lang="ja-JP" altLang="en-US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・効率的・</a:t>
                </a:r>
                <a:r>
                  <a:rPr lang="ja-JP" altLang="en-US" sz="14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効果的な研修実施</a:t>
                </a:r>
                <a:r>
                  <a:rPr lang="ja-JP" altLang="en-US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方法が採られているか。</a:t>
                </a:r>
                <a:endParaRPr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en-US" sz="14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・研修実施</a:t>
                </a:r>
                <a:r>
                  <a:rPr lang="ja-JP" altLang="en-US" sz="14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方法について、創意工夫が見られるか</a:t>
                </a:r>
                <a:r>
                  <a:rPr lang="ja-JP" altLang="en-US" sz="14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。</a:t>
                </a:r>
                <a:endParaRPr lang="en-US" altLang="ja-JP" sz="140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en-US" sz="14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・ＶＥ案などあれば、具体的に説明（任意項目）</a:t>
                </a:r>
                <a:endParaRPr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40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7436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0428" y="11171"/>
            <a:ext cx="7886700" cy="432000"/>
          </a:xfrm>
        </p:spPr>
        <p:txBody>
          <a:bodyPr>
            <a:normAutofit/>
          </a:bodyPr>
          <a:lstStyle/>
          <a:p>
            <a:r>
              <a:rPr kumimoji="1"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en-US" altLang="ja-JP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研修実施計画</a:t>
            </a:r>
            <a:r>
              <a:rPr kumimoji="1"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2.1.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研修実施計画</a:t>
            </a:r>
            <a:endParaRPr kumimoji="1" lang="ja-JP" altLang="en-US" sz="1800" dirty="0">
              <a:solidFill>
                <a:srgbClr val="3399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4193" y="1378861"/>
            <a:ext cx="8594069" cy="434532"/>
          </a:xfrm>
        </p:spPr>
        <p:txBody>
          <a:bodyPr>
            <a:normAutofit/>
          </a:bodyPr>
          <a:lstStyle/>
          <a:p>
            <a:r>
              <a:rPr kumimoji="1" lang="ja-JP" altLang="en-US" sz="2200" dirty="0" smtClean="0"/>
              <a:t>作業内容、スケジュール</a:t>
            </a:r>
            <a:endParaRPr kumimoji="1" lang="ja-JP" altLang="en-US" sz="220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4294967295"/>
          </p:nvPr>
        </p:nvSpPr>
        <p:spPr>
          <a:xfrm>
            <a:off x="0" y="6480175"/>
            <a:ext cx="360363" cy="323850"/>
          </a:xfrm>
          <a:prstGeom prst="rect">
            <a:avLst/>
          </a:prstGeo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・三年度に跨るカリキュラムを、どのようなスケジュールで実施していくのかを具体的に記述する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ja-JP" altLang="en-US" sz="1200" dirty="0" smtClean="0">
                <a:solidFill>
                  <a:prstClr val="black"/>
                </a:solidFill>
              </a:rPr>
              <a:t>・一日単位のタイムスケジュールまで記載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sp>
        <p:nvSpPr>
          <p:cNvPr id="3405" name="Freeform 169"/>
          <p:cNvSpPr>
            <a:spLocks/>
          </p:cNvSpPr>
          <p:nvPr/>
        </p:nvSpPr>
        <p:spPr bwMode="auto">
          <a:xfrm>
            <a:off x="141971" y="1732146"/>
            <a:ext cx="8928100" cy="4886368"/>
          </a:xfrm>
          <a:custGeom>
            <a:avLst/>
            <a:gdLst>
              <a:gd name="T0" fmla="+- 0 780 780"/>
              <a:gd name="T1" fmla="*/ T0 w 14060"/>
              <a:gd name="T2" fmla="+- 0 109 109"/>
              <a:gd name="T3" fmla="*/ 109 h 7598"/>
              <a:gd name="T4" fmla="+- 0 14840 780"/>
              <a:gd name="T5" fmla="*/ T4 w 14060"/>
              <a:gd name="T6" fmla="+- 0 109 109"/>
              <a:gd name="T7" fmla="*/ 109 h 7598"/>
              <a:gd name="T8" fmla="+- 0 14840 780"/>
              <a:gd name="T9" fmla="*/ T8 w 14060"/>
              <a:gd name="T10" fmla="+- 0 7706 109"/>
              <a:gd name="T11" fmla="*/ 7706 h 7598"/>
              <a:gd name="T12" fmla="+- 0 780 780"/>
              <a:gd name="T13" fmla="*/ T12 w 14060"/>
              <a:gd name="T14" fmla="+- 0 7706 109"/>
              <a:gd name="T15" fmla="*/ 7706 h 7598"/>
              <a:gd name="T16" fmla="+- 0 780 780"/>
              <a:gd name="T17" fmla="*/ T16 w 14060"/>
              <a:gd name="T18" fmla="+- 0 109 109"/>
              <a:gd name="T19" fmla="*/ 109 h 7598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</a:cxnLst>
            <a:rect l="0" t="0" r="r" b="b"/>
            <a:pathLst>
              <a:path w="14060" h="7598">
                <a:moveTo>
                  <a:pt x="0" y="0"/>
                </a:moveTo>
                <a:lnTo>
                  <a:pt x="14060" y="0"/>
                </a:lnTo>
                <a:lnTo>
                  <a:pt x="14060" y="7597"/>
                </a:lnTo>
                <a:lnTo>
                  <a:pt x="0" y="7597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49263" indent="-187325">
              <a:buSzPct val="50000"/>
              <a:buFont typeface="Wingdings" panose="05000000000000000000" pitchFamily="2" charset="2"/>
              <a:buChar char="l"/>
            </a:pPr>
            <a:endParaRPr lang="en-US" altLang="ja-JP" sz="1400" dirty="0" smtClean="0"/>
          </a:p>
          <a:p>
            <a:pPr marL="449263" indent="-187325">
              <a:buSzPct val="50000"/>
              <a:buFont typeface="Wingdings" panose="05000000000000000000" pitchFamily="2" charset="2"/>
              <a:buChar char="l"/>
            </a:pPr>
            <a:endParaRPr lang="en-US" altLang="ja-JP" sz="1400" dirty="0"/>
          </a:p>
          <a:p>
            <a:pPr marL="449263" indent="-187325">
              <a:buSzPct val="50000"/>
              <a:buFont typeface="Wingdings" panose="05000000000000000000" pitchFamily="2" charset="2"/>
              <a:buChar char="l"/>
            </a:pPr>
            <a:endParaRPr lang="en-US" altLang="ja-JP" sz="1400" dirty="0" smtClean="0"/>
          </a:p>
          <a:p>
            <a:pPr marL="449263" indent="-187325">
              <a:buSzPct val="50000"/>
              <a:buFont typeface="Wingdings" panose="05000000000000000000" pitchFamily="2" charset="2"/>
              <a:buChar char="l"/>
            </a:pPr>
            <a:endParaRPr lang="en-US" altLang="ja-JP" sz="1400" dirty="0"/>
          </a:p>
          <a:p>
            <a:pPr marL="449263" indent="-187325">
              <a:buSzPct val="50000"/>
              <a:buFont typeface="Wingdings" panose="05000000000000000000" pitchFamily="2" charset="2"/>
              <a:buChar char="l"/>
            </a:pPr>
            <a:endParaRPr lang="en-US" altLang="ja-JP" sz="1400" dirty="0" smtClean="0"/>
          </a:p>
          <a:p>
            <a:pPr marL="449263" indent="-187325">
              <a:buSzPct val="50000"/>
              <a:buFont typeface="Wingdings" panose="05000000000000000000" pitchFamily="2" charset="2"/>
              <a:buChar char="l"/>
            </a:pPr>
            <a:endParaRPr lang="en-US" altLang="ja-JP" sz="1400" dirty="0"/>
          </a:p>
          <a:p>
            <a:pPr marL="449263" indent="-187325">
              <a:buSzPct val="50000"/>
              <a:buFont typeface="Wingdings" panose="05000000000000000000" pitchFamily="2" charset="2"/>
              <a:buChar char="l"/>
            </a:pPr>
            <a:endParaRPr lang="en-US" altLang="ja-JP" sz="1400" dirty="0" smtClean="0"/>
          </a:p>
          <a:p>
            <a:pPr marL="449263" indent="-187325">
              <a:buSzPct val="50000"/>
              <a:buFont typeface="Wingdings" panose="05000000000000000000" pitchFamily="2" charset="2"/>
              <a:buChar char="l"/>
            </a:pPr>
            <a:endParaRPr lang="en-US" altLang="ja-JP" sz="1400" dirty="0" smtClean="0"/>
          </a:p>
          <a:p>
            <a:pPr marL="449263" indent="-187325">
              <a:buSzPct val="50000"/>
              <a:buFont typeface="Wingdings" panose="05000000000000000000" pitchFamily="2" charset="2"/>
              <a:buChar char="l"/>
            </a:pPr>
            <a:endParaRPr lang="en-US" altLang="ja-JP" sz="1400" dirty="0"/>
          </a:p>
          <a:p>
            <a:pPr marL="449263" indent="-187325">
              <a:buSzPct val="50000"/>
              <a:buFont typeface="Wingdings" panose="05000000000000000000" pitchFamily="2" charset="2"/>
              <a:buChar char="l"/>
            </a:pPr>
            <a:endParaRPr lang="en-US" altLang="ja-JP" sz="1400" dirty="0" smtClean="0"/>
          </a:p>
        </p:txBody>
      </p:sp>
      <p:grpSp>
        <p:nvGrpSpPr>
          <p:cNvPr id="520" name="Group 20"/>
          <p:cNvGrpSpPr>
            <a:grpSpLocks/>
          </p:cNvGrpSpPr>
          <p:nvPr/>
        </p:nvGrpSpPr>
        <p:grpSpPr bwMode="auto">
          <a:xfrm>
            <a:off x="3399534" y="4845415"/>
            <a:ext cx="4517594" cy="1002243"/>
            <a:chOff x="6765" y="1602"/>
            <a:chExt cx="6793" cy="1573"/>
          </a:xfrm>
        </p:grpSpPr>
        <p:pic>
          <p:nvPicPr>
            <p:cNvPr id="521" name="Picture 2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2" name="Picture 2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3" name="Picture 2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4" name="Picture 2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5" name="Picture 25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6" name="Picture 26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27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30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・研修実施計画（スケジュール）に、具体性はあるか？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・研修実施手順について、効率的に実施するための工夫が示されて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いるか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28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29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5389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044" y="28676"/>
            <a:ext cx="8858250" cy="432000"/>
          </a:xfrm>
        </p:spPr>
        <p:txBody>
          <a:bodyPr>
            <a:noAutofit/>
          </a:bodyPr>
          <a:lstStyle/>
          <a:p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【3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研修実施体制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3.1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研修実施体制、役割分担</a:t>
            </a:r>
            <a:endParaRPr lang="ja-JP" altLang="en-US" sz="1800" dirty="0">
              <a:solidFill>
                <a:srgbClr val="3399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65" y="1741826"/>
            <a:ext cx="8516760" cy="4713513"/>
          </a:xfrm>
        </p:spPr>
        <p:txBody>
          <a:bodyPr>
            <a:normAutofit/>
          </a:bodyPr>
          <a:lstStyle/>
          <a:p>
            <a:r>
              <a:rPr lang="ja-JP" altLang="en-US" sz="2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業務実施体制</a:t>
            </a:r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役割分担</a:t>
            </a:r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indent="215900">
              <a:buSzPct val="50000"/>
              <a:buFont typeface="Wingdings" panose="05000000000000000000" pitchFamily="2" charset="2"/>
              <a:buChar char="Ø"/>
            </a:pP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各チームの主な役割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indent="215900">
              <a:buSzPct val="50000"/>
              <a:buFont typeface="Wingdings" panose="05000000000000000000" pitchFamily="2" charset="2"/>
              <a:buChar char="Ø"/>
            </a:pP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各チームの担当者数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indent="215900">
              <a:buSzPct val="50000"/>
              <a:buFont typeface="Wingdings" panose="05000000000000000000" pitchFamily="2" charset="2"/>
              <a:buChar char="Ø"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に別途含める、実務担当者の略歴への参照　等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294967295"/>
          </p:nvPr>
        </p:nvSpPr>
        <p:spPr>
          <a:xfrm>
            <a:off x="0" y="6480175"/>
            <a:ext cx="360363" cy="360363"/>
          </a:xfrm>
          <a:prstGeom prst="rect">
            <a:avLst/>
          </a:prstGeo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891582" cy="8279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・業務の実施体制や役割分担について、体制上の役割分担や担当者数がわかるように記述する。</a:t>
            </a:r>
            <a:endParaRPr lang="en-US" altLang="ja-JP" sz="11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・実施体制については、個々の業務の担当が分かるようにし、各チームのリーダークラス要員については、役職及び担当者　</a:t>
            </a:r>
            <a:endParaRPr lang="en-US" altLang="ja-JP" sz="11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名を記述する応札者が当該業務における実績を有する場合、その実績が当該業務の実施に当たり有益であることを具体的</a:t>
            </a:r>
            <a:endParaRPr lang="en-US" altLang="ja-JP" sz="11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・客観的に記述する。（例えば、「過去の実績における経験者を当該業務の各チームに重視させる」等</a:t>
            </a:r>
            <a:endParaRPr lang="ja-JP" altLang="en-US" sz="11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82795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1249362" y="1979245"/>
            <a:ext cx="7858453" cy="3830004"/>
            <a:chOff x="3340" y="2930"/>
            <a:chExt cx="12375" cy="6032"/>
          </a:xfrm>
        </p:grpSpPr>
        <p:grpSp>
          <p:nvGrpSpPr>
            <p:cNvPr id="9" name="Group 11"/>
            <p:cNvGrpSpPr>
              <a:grpSpLocks/>
            </p:cNvGrpSpPr>
            <p:nvPr/>
          </p:nvGrpSpPr>
          <p:grpSpPr bwMode="auto">
            <a:xfrm>
              <a:off x="9943" y="7430"/>
              <a:ext cx="4949" cy="1532"/>
              <a:chOff x="9943" y="7430"/>
              <a:chExt cx="4949" cy="1532"/>
            </a:xfrm>
          </p:grpSpPr>
          <p:pic>
            <p:nvPicPr>
              <p:cNvPr id="5133" name="Picture 13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943" y="8474"/>
                <a:ext cx="4949" cy="48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34" name="Picture 1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943" y="7430"/>
                <a:ext cx="226" cy="22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35" name="Picture 15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207" y="7728"/>
                <a:ext cx="452" cy="96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9" name="Group 16"/>
            <p:cNvGrpSpPr>
              <a:grpSpLocks/>
            </p:cNvGrpSpPr>
            <p:nvPr/>
          </p:nvGrpSpPr>
          <p:grpSpPr bwMode="auto">
            <a:xfrm>
              <a:off x="9875" y="7276"/>
              <a:ext cx="5192" cy="1527"/>
              <a:chOff x="9875" y="7276"/>
              <a:chExt cx="5192" cy="1527"/>
            </a:xfrm>
          </p:grpSpPr>
          <p:sp>
            <p:nvSpPr>
              <p:cNvPr id="5213" name="Freeform 17"/>
              <p:cNvSpPr>
                <a:spLocks/>
              </p:cNvSpPr>
              <p:nvPr/>
            </p:nvSpPr>
            <p:spPr bwMode="auto">
              <a:xfrm>
                <a:off x="9875" y="7276"/>
                <a:ext cx="5192" cy="1527"/>
              </a:xfrm>
              <a:custGeom>
                <a:avLst/>
                <a:gdLst>
                  <a:gd name="T0" fmla="+- 0 14098 9840"/>
                  <a:gd name="T1" fmla="*/ T0 w 4690"/>
                  <a:gd name="T2" fmla="+- 0 7328 7328"/>
                  <a:gd name="T3" fmla="*/ 7328 h 1475"/>
                  <a:gd name="T4" fmla="+- 0 10272 9840"/>
                  <a:gd name="T5" fmla="*/ T4 w 4690"/>
                  <a:gd name="T6" fmla="+- 0 7328 7328"/>
                  <a:gd name="T7" fmla="*/ 7328 h 1475"/>
                  <a:gd name="T8" fmla="+- 0 9840 9840"/>
                  <a:gd name="T9" fmla="*/ T8 w 4690"/>
                  <a:gd name="T10" fmla="+- 0 7759 7328"/>
                  <a:gd name="T11" fmla="*/ 7759 h 1475"/>
                  <a:gd name="T12" fmla="+- 0 9840 9840"/>
                  <a:gd name="T13" fmla="*/ T12 w 4690"/>
                  <a:gd name="T14" fmla="+- 0 8371 7328"/>
                  <a:gd name="T15" fmla="*/ 8371 h 1475"/>
                  <a:gd name="T16" fmla="+- 0 10272 9840"/>
                  <a:gd name="T17" fmla="*/ T16 w 4690"/>
                  <a:gd name="T18" fmla="+- 0 8803 7328"/>
                  <a:gd name="T19" fmla="*/ 8803 h 1475"/>
                  <a:gd name="T20" fmla="+- 0 14098 9840"/>
                  <a:gd name="T21" fmla="*/ T20 w 4690"/>
                  <a:gd name="T22" fmla="+- 0 8803 7328"/>
                  <a:gd name="T23" fmla="*/ 8803 h 1475"/>
                  <a:gd name="T24" fmla="+- 0 14530 9840"/>
                  <a:gd name="T25" fmla="*/ T24 w 4690"/>
                  <a:gd name="T26" fmla="+- 0 8371 7328"/>
                  <a:gd name="T27" fmla="*/ 8371 h 1475"/>
                  <a:gd name="T28" fmla="+- 0 14530 9840"/>
                  <a:gd name="T29" fmla="*/ T28 w 4690"/>
                  <a:gd name="T30" fmla="+- 0 7759 7328"/>
                  <a:gd name="T31" fmla="*/ 7759 h 1475"/>
                  <a:gd name="T32" fmla="+- 0 14098 9840"/>
                  <a:gd name="T33" fmla="*/ T32 w 4690"/>
                  <a:gd name="T34" fmla="+- 0 7328 7328"/>
                  <a:gd name="T35" fmla="*/ 7328 h 147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4690" h="1475">
                    <a:moveTo>
                      <a:pt x="4258" y="0"/>
                    </a:moveTo>
                    <a:lnTo>
                      <a:pt x="432" y="0"/>
                    </a:lnTo>
                    <a:lnTo>
                      <a:pt x="0" y="431"/>
                    </a:lnTo>
                    <a:lnTo>
                      <a:pt x="0" y="1043"/>
                    </a:lnTo>
                    <a:lnTo>
                      <a:pt x="432" y="1475"/>
                    </a:lnTo>
                    <a:lnTo>
                      <a:pt x="4258" y="1475"/>
                    </a:lnTo>
                    <a:lnTo>
                      <a:pt x="4690" y="1043"/>
                    </a:lnTo>
                    <a:lnTo>
                      <a:pt x="4690" y="431"/>
                    </a:lnTo>
                    <a:lnTo>
                      <a:pt x="425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5200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・電力広域的運営推進機関からの要望等に迅速・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柔軟に対応できる体制が備わっているか。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・責任の所在が明確になっているか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0" name="Group 18"/>
            <p:cNvGrpSpPr>
              <a:grpSpLocks/>
            </p:cNvGrpSpPr>
            <p:nvPr/>
          </p:nvGrpSpPr>
          <p:grpSpPr bwMode="auto">
            <a:xfrm>
              <a:off x="9840" y="7328"/>
              <a:ext cx="5227" cy="1475"/>
              <a:chOff x="9840" y="7328"/>
              <a:chExt cx="5227" cy="1475"/>
            </a:xfrm>
          </p:grpSpPr>
          <p:sp>
            <p:nvSpPr>
              <p:cNvPr id="5212" name="Freeform 19"/>
              <p:cNvSpPr>
                <a:spLocks/>
              </p:cNvSpPr>
              <p:nvPr/>
            </p:nvSpPr>
            <p:spPr bwMode="auto">
              <a:xfrm>
                <a:off x="9840" y="7328"/>
                <a:ext cx="5227" cy="1475"/>
              </a:xfrm>
              <a:custGeom>
                <a:avLst/>
                <a:gdLst>
                  <a:gd name="T0" fmla="+- 0 9840 9840"/>
                  <a:gd name="T1" fmla="*/ T0 w 4690"/>
                  <a:gd name="T2" fmla="+- 0 7759 7328"/>
                  <a:gd name="T3" fmla="*/ 7759 h 1475"/>
                  <a:gd name="T4" fmla="+- 0 10272 9840"/>
                  <a:gd name="T5" fmla="*/ T4 w 4690"/>
                  <a:gd name="T6" fmla="+- 0 7328 7328"/>
                  <a:gd name="T7" fmla="*/ 7328 h 1475"/>
                  <a:gd name="T8" fmla="+- 0 14098 9840"/>
                  <a:gd name="T9" fmla="*/ T8 w 4690"/>
                  <a:gd name="T10" fmla="+- 0 7328 7328"/>
                  <a:gd name="T11" fmla="*/ 7328 h 1475"/>
                  <a:gd name="T12" fmla="+- 0 14530 9840"/>
                  <a:gd name="T13" fmla="*/ T12 w 4690"/>
                  <a:gd name="T14" fmla="+- 0 7759 7328"/>
                  <a:gd name="T15" fmla="*/ 7759 h 1475"/>
                  <a:gd name="T16" fmla="+- 0 14530 9840"/>
                  <a:gd name="T17" fmla="*/ T16 w 4690"/>
                  <a:gd name="T18" fmla="+- 0 8371 7328"/>
                  <a:gd name="T19" fmla="*/ 8371 h 1475"/>
                  <a:gd name="T20" fmla="+- 0 14098 9840"/>
                  <a:gd name="T21" fmla="*/ T20 w 4690"/>
                  <a:gd name="T22" fmla="+- 0 8803 7328"/>
                  <a:gd name="T23" fmla="*/ 8803 h 1475"/>
                  <a:gd name="T24" fmla="+- 0 10272 9840"/>
                  <a:gd name="T25" fmla="*/ T24 w 4690"/>
                  <a:gd name="T26" fmla="+- 0 8803 7328"/>
                  <a:gd name="T27" fmla="*/ 8803 h 1475"/>
                  <a:gd name="T28" fmla="+- 0 9840 9840"/>
                  <a:gd name="T29" fmla="*/ T28 w 4690"/>
                  <a:gd name="T30" fmla="+- 0 8371 7328"/>
                  <a:gd name="T31" fmla="*/ 8371 h 1475"/>
                  <a:gd name="T32" fmla="+- 0 9840 9840"/>
                  <a:gd name="T33" fmla="*/ T32 w 4690"/>
                  <a:gd name="T34" fmla="+- 0 7759 7328"/>
                  <a:gd name="T35" fmla="*/ 7759 h 147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4690" h="1475">
                    <a:moveTo>
                      <a:pt x="0" y="431"/>
                    </a:moveTo>
                    <a:lnTo>
                      <a:pt x="432" y="0"/>
                    </a:lnTo>
                    <a:lnTo>
                      <a:pt x="4258" y="0"/>
                    </a:lnTo>
                    <a:lnTo>
                      <a:pt x="4690" y="431"/>
                    </a:lnTo>
                    <a:lnTo>
                      <a:pt x="4690" y="1043"/>
                    </a:lnTo>
                    <a:lnTo>
                      <a:pt x="4258" y="1475"/>
                    </a:lnTo>
                    <a:lnTo>
                      <a:pt x="432" y="1475"/>
                    </a:lnTo>
                    <a:lnTo>
                      <a:pt x="0" y="1043"/>
                    </a:lnTo>
                    <a:lnTo>
                      <a:pt x="0" y="431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1" name="Group 20"/>
            <p:cNvGrpSpPr>
              <a:grpSpLocks/>
            </p:cNvGrpSpPr>
            <p:nvPr/>
          </p:nvGrpSpPr>
          <p:grpSpPr bwMode="auto">
            <a:xfrm>
              <a:off x="5320" y="2930"/>
              <a:ext cx="1603" cy="728"/>
              <a:chOff x="5320" y="2930"/>
              <a:chExt cx="1603" cy="728"/>
            </a:xfrm>
          </p:grpSpPr>
          <p:sp>
            <p:nvSpPr>
              <p:cNvPr id="5211" name="Freeform 21"/>
              <p:cNvSpPr>
                <a:spLocks/>
              </p:cNvSpPr>
              <p:nvPr/>
            </p:nvSpPr>
            <p:spPr bwMode="auto">
              <a:xfrm>
                <a:off x="5320" y="2930"/>
                <a:ext cx="1603" cy="728"/>
              </a:xfrm>
              <a:custGeom>
                <a:avLst/>
                <a:gdLst>
                  <a:gd name="T0" fmla="+- 0 5320 5320"/>
                  <a:gd name="T1" fmla="*/ T0 w 1603"/>
                  <a:gd name="T2" fmla="+- 0 2930 2930"/>
                  <a:gd name="T3" fmla="*/ 2930 h 728"/>
                  <a:gd name="T4" fmla="+- 0 6923 5320"/>
                  <a:gd name="T5" fmla="*/ T4 w 1603"/>
                  <a:gd name="T6" fmla="+- 0 2930 2930"/>
                  <a:gd name="T7" fmla="*/ 2930 h 728"/>
                  <a:gd name="T8" fmla="+- 0 6923 5320"/>
                  <a:gd name="T9" fmla="*/ T8 w 1603"/>
                  <a:gd name="T10" fmla="+- 0 3657 2930"/>
                  <a:gd name="T11" fmla="*/ 3657 h 728"/>
                  <a:gd name="T12" fmla="+- 0 5320 5320"/>
                  <a:gd name="T13" fmla="*/ T12 w 1603"/>
                  <a:gd name="T14" fmla="+- 0 3657 2930"/>
                  <a:gd name="T15" fmla="*/ 3657 h 728"/>
                  <a:gd name="T16" fmla="+- 0 5320 5320"/>
                  <a:gd name="T17" fmla="*/ T16 w 1603"/>
                  <a:gd name="T18" fmla="+- 0 2930 2930"/>
                  <a:gd name="T19" fmla="*/ 2930 h 72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603" h="728">
                    <a:moveTo>
                      <a:pt x="0" y="0"/>
                    </a:moveTo>
                    <a:lnTo>
                      <a:pt x="1603" y="0"/>
                    </a:lnTo>
                    <a:lnTo>
                      <a:pt x="1603" y="727"/>
                    </a:lnTo>
                    <a:lnTo>
                      <a:pt x="0" y="7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800" dirty="0" smtClean="0"/>
                  <a:t>XXXXX</a:t>
                </a:r>
                <a:r>
                  <a:rPr lang="ja-JP" altLang="en-US" sz="800" dirty="0" smtClean="0"/>
                  <a:t>リーダー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役職　　　　名前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</a:t>
                </a:r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　　　　</a:t>
                </a:r>
                <a:r>
                  <a:rPr lang="en-US" altLang="ja-JP" sz="800" dirty="0" smtClean="0"/>
                  <a:t>XXXXX</a:t>
                </a:r>
                <a:endParaRPr lang="ja-JP" altLang="en-US" sz="800" dirty="0"/>
              </a:p>
            </p:txBody>
          </p:sp>
        </p:grpSp>
        <p:grpSp>
          <p:nvGrpSpPr>
            <p:cNvPr id="22" name="Group 22"/>
            <p:cNvGrpSpPr>
              <a:grpSpLocks/>
            </p:cNvGrpSpPr>
            <p:nvPr/>
          </p:nvGrpSpPr>
          <p:grpSpPr bwMode="auto">
            <a:xfrm>
              <a:off x="5320" y="2930"/>
              <a:ext cx="1603" cy="728"/>
              <a:chOff x="5320" y="2930"/>
              <a:chExt cx="1603" cy="728"/>
            </a:xfrm>
          </p:grpSpPr>
          <p:sp>
            <p:nvSpPr>
              <p:cNvPr id="5210" name="Freeform 23"/>
              <p:cNvSpPr>
                <a:spLocks/>
              </p:cNvSpPr>
              <p:nvPr/>
            </p:nvSpPr>
            <p:spPr bwMode="auto">
              <a:xfrm>
                <a:off x="5320" y="2930"/>
                <a:ext cx="1603" cy="728"/>
              </a:xfrm>
              <a:custGeom>
                <a:avLst/>
                <a:gdLst>
                  <a:gd name="T0" fmla="+- 0 5320 5320"/>
                  <a:gd name="T1" fmla="*/ T0 w 1603"/>
                  <a:gd name="T2" fmla="+- 0 2930 2930"/>
                  <a:gd name="T3" fmla="*/ 2930 h 728"/>
                  <a:gd name="T4" fmla="+- 0 6923 5320"/>
                  <a:gd name="T5" fmla="*/ T4 w 1603"/>
                  <a:gd name="T6" fmla="+- 0 2930 2930"/>
                  <a:gd name="T7" fmla="*/ 2930 h 728"/>
                  <a:gd name="T8" fmla="+- 0 6923 5320"/>
                  <a:gd name="T9" fmla="*/ T8 w 1603"/>
                  <a:gd name="T10" fmla="+- 0 3657 2930"/>
                  <a:gd name="T11" fmla="*/ 3657 h 728"/>
                  <a:gd name="T12" fmla="+- 0 5320 5320"/>
                  <a:gd name="T13" fmla="*/ T12 w 1603"/>
                  <a:gd name="T14" fmla="+- 0 3657 2930"/>
                  <a:gd name="T15" fmla="*/ 3657 h 728"/>
                  <a:gd name="T16" fmla="+- 0 5320 5320"/>
                  <a:gd name="T17" fmla="*/ T16 w 1603"/>
                  <a:gd name="T18" fmla="+- 0 2930 2930"/>
                  <a:gd name="T19" fmla="*/ 2930 h 72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603" h="728">
                    <a:moveTo>
                      <a:pt x="0" y="0"/>
                    </a:moveTo>
                    <a:lnTo>
                      <a:pt x="1603" y="0"/>
                    </a:lnTo>
                    <a:lnTo>
                      <a:pt x="1603" y="727"/>
                    </a:lnTo>
                    <a:lnTo>
                      <a:pt x="0" y="72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3" name="Group 24"/>
            <p:cNvGrpSpPr>
              <a:grpSpLocks/>
            </p:cNvGrpSpPr>
            <p:nvPr/>
          </p:nvGrpSpPr>
          <p:grpSpPr bwMode="auto">
            <a:xfrm>
              <a:off x="7300" y="3957"/>
              <a:ext cx="1523" cy="968"/>
              <a:chOff x="7300" y="3957"/>
              <a:chExt cx="1523" cy="968"/>
            </a:xfrm>
          </p:grpSpPr>
          <p:sp>
            <p:nvSpPr>
              <p:cNvPr id="5209" name="Freeform 25"/>
              <p:cNvSpPr>
                <a:spLocks/>
              </p:cNvSpPr>
              <p:nvPr/>
            </p:nvSpPr>
            <p:spPr bwMode="auto">
              <a:xfrm>
                <a:off x="7300" y="3957"/>
                <a:ext cx="1523" cy="968"/>
              </a:xfrm>
              <a:custGeom>
                <a:avLst/>
                <a:gdLst>
                  <a:gd name="T0" fmla="+- 0 7300 7300"/>
                  <a:gd name="T1" fmla="*/ T0 w 1523"/>
                  <a:gd name="T2" fmla="+- 0 3957 3957"/>
                  <a:gd name="T3" fmla="*/ 3957 h 968"/>
                  <a:gd name="T4" fmla="+- 0 8823 7300"/>
                  <a:gd name="T5" fmla="*/ T4 w 1523"/>
                  <a:gd name="T6" fmla="+- 0 3957 3957"/>
                  <a:gd name="T7" fmla="*/ 3957 h 968"/>
                  <a:gd name="T8" fmla="+- 0 8823 7300"/>
                  <a:gd name="T9" fmla="*/ T8 w 1523"/>
                  <a:gd name="T10" fmla="+- 0 4925 3957"/>
                  <a:gd name="T11" fmla="*/ 4925 h 968"/>
                  <a:gd name="T12" fmla="+- 0 7300 7300"/>
                  <a:gd name="T13" fmla="*/ T12 w 1523"/>
                  <a:gd name="T14" fmla="+- 0 4925 3957"/>
                  <a:gd name="T15" fmla="*/ 4925 h 968"/>
                  <a:gd name="T16" fmla="+- 0 7300 730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lvl="0"/>
                <a:r>
                  <a:rPr lang="en-US" altLang="ja-JP" sz="800" dirty="0" smtClean="0">
                    <a:solidFill>
                      <a:prstClr val="black"/>
                    </a:solidFill>
                  </a:rPr>
                  <a:t>XXX</a:t>
                </a:r>
                <a:r>
                  <a:rPr lang="ja-JP" altLang="en-US" sz="800" dirty="0" smtClean="0">
                    <a:solidFill>
                      <a:prstClr val="black"/>
                    </a:solidFill>
                  </a:rPr>
                  <a:t>チーム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ja-JP" altLang="en-US" sz="800" dirty="0">
                    <a:solidFill>
                      <a:prstClr val="black"/>
                    </a:solidFill>
                  </a:rPr>
                  <a:t>　役職　　　　名前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ja-JP" altLang="en-US" sz="800" dirty="0">
                    <a:solidFill>
                      <a:prstClr val="black"/>
                    </a:solidFill>
                  </a:rPr>
                  <a:t>　</a:t>
                </a:r>
                <a:r>
                  <a:rPr lang="en-US" altLang="ja-JP" sz="800" dirty="0">
                    <a:solidFill>
                      <a:prstClr val="black"/>
                    </a:solidFill>
                  </a:rPr>
                  <a:t>XXX</a:t>
                </a:r>
                <a:r>
                  <a:rPr lang="ja-JP" altLang="en-US" sz="800" dirty="0">
                    <a:solidFill>
                      <a:prstClr val="black"/>
                    </a:solidFill>
                  </a:rPr>
                  <a:t>　　　　</a:t>
                </a:r>
                <a:r>
                  <a:rPr lang="en-US" altLang="ja-JP" sz="800" dirty="0" smtClean="0">
                    <a:solidFill>
                      <a:prstClr val="black"/>
                    </a:solidFill>
                  </a:rPr>
                  <a:t>XXXXX</a:t>
                </a:r>
                <a:endParaRPr lang="ja-JP" altLang="en-US" sz="8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7" name="Group 26"/>
            <p:cNvGrpSpPr>
              <a:grpSpLocks/>
            </p:cNvGrpSpPr>
            <p:nvPr/>
          </p:nvGrpSpPr>
          <p:grpSpPr bwMode="auto">
            <a:xfrm>
              <a:off x="7300" y="3957"/>
              <a:ext cx="1523" cy="968"/>
              <a:chOff x="7300" y="3957"/>
              <a:chExt cx="1523" cy="968"/>
            </a:xfrm>
          </p:grpSpPr>
          <p:sp>
            <p:nvSpPr>
              <p:cNvPr id="5208" name="Freeform 27"/>
              <p:cNvSpPr>
                <a:spLocks/>
              </p:cNvSpPr>
              <p:nvPr/>
            </p:nvSpPr>
            <p:spPr bwMode="auto">
              <a:xfrm>
                <a:off x="7300" y="3957"/>
                <a:ext cx="1523" cy="968"/>
              </a:xfrm>
              <a:custGeom>
                <a:avLst/>
                <a:gdLst>
                  <a:gd name="T0" fmla="+- 0 7300 7300"/>
                  <a:gd name="T1" fmla="*/ T0 w 1523"/>
                  <a:gd name="T2" fmla="+- 0 3957 3957"/>
                  <a:gd name="T3" fmla="*/ 3957 h 968"/>
                  <a:gd name="T4" fmla="+- 0 8823 7300"/>
                  <a:gd name="T5" fmla="*/ T4 w 1523"/>
                  <a:gd name="T6" fmla="+- 0 3957 3957"/>
                  <a:gd name="T7" fmla="*/ 3957 h 968"/>
                  <a:gd name="T8" fmla="+- 0 8823 7300"/>
                  <a:gd name="T9" fmla="*/ T8 w 1523"/>
                  <a:gd name="T10" fmla="+- 0 4925 3957"/>
                  <a:gd name="T11" fmla="*/ 4925 h 968"/>
                  <a:gd name="T12" fmla="+- 0 7300 7300"/>
                  <a:gd name="T13" fmla="*/ T12 w 1523"/>
                  <a:gd name="T14" fmla="+- 0 4925 3957"/>
                  <a:gd name="T15" fmla="*/ 4925 h 968"/>
                  <a:gd name="T16" fmla="+- 0 7300 730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8" name="Group 28"/>
            <p:cNvGrpSpPr>
              <a:grpSpLocks/>
            </p:cNvGrpSpPr>
            <p:nvPr/>
          </p:nvGrpSpPr>
          <p:grpSpPr bwMode="auto">
            <a:xfrm>
              <a:off x="6123" y="3672"/>
              <a:ext cx="1940" cy="270"/>
              <a:chOff x="6123" y="3672"/>
              <a:chExt cx="1940" cy="270"/>
            </a:xfrm>
          </p:grpSpPr>
          <p:sp>
            <p:nvSpPr>
              <p:cNvPr id="5207" name="Freeform 29"/>
              <p:cNvSpPr>
                <a:spLocks/>
              </p:cNvSpPr>
              <p:nvPr/>
            </p:nvSpPr>
            <p:spPr bwMode="auto">
              <a:xfrm>
                <a:off x="6123" y="3672"/>
                <a:ext cx="1940" cy="270"/>
              </a:xfrm>
              <a:custGeom>
                <a:avLst/>
                <a:gdLst>
                  <a:gd name="T0" fmla="+- 0 6123 6123"/>
                  <a:gd name="T1" fmla="*/ T0 w 1940"/>
                  <a:gd name="T2" fmla="+- 0 3672 3672"/>
                  <a:gd name="T3" fmla="*/ 3672 h 270"/>
                  <a:gd name="T4" fmla="+- 0 6123 6123"/>
                  <a:gd name="T5" fmla="*/ T4 w 1940"/>
                  <a:gd name="T6" fmla="+- 0 3807 3672"/>
                  <a:gd name="T7" fmla="*/ 3807 h 270"/>
                  <a:gd name="T8" fmla="+- 0 8063 6123"/>
                  <a:gd name="T9" fmla="*/ T8 w 1940"/>
                  <a:gd name="T10" fmla="+- 0 3807 3672"/>
                  <a:gd name="T11" fmla="*/ 3807 h 270"/>
                  <a:gd name="T12" fmla="+- 0 8063 6123"/>
                  <a:gd name="T13" fmla="*/ T12 w 1940"/>
                  <a:gd name="T14" fmla="+- 0 3942 3672"/>
                  <a:gd name="T15" fmla="*/ 3942 h 27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1940" h="270">
                    <a:moveTo>
                      <a:pt x="0" y="0"/>
                    </a:moveTo>
                    <a:lnTo>
                      <a:pt x="0" y="135"/>
                    </a:lnTo>
                    <a:lnTo>
                      <a:pt x="1940" y="135"/>
                    </a:lnTo>
                    <a:lnTo>
                      <a:pt x="1940" y="27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9" name="Group 30"/>
            <p:cNvGrpSpPr>
              <a:grpSpLocks/>
            </p:cNvGrpSpPr>
            <p:nvPr/>
          </p:nvGrpSpPr>
          <p:grpSpPr bwMode="auto">
            <a:xfrm>
              <a:off x="5360" y="3937"/>
              <a:ext cx="1523" cy="968"/>
              <a:chOff x="5360" y="3937"/>
              <a:chExt cx="1523" cy="968"/>
            </a:xfrm>
          </p:grpSpPr>
          <p:sp>
            <p:nvSpPr>
              <p:cNvPr id="5206" name="Freeform 31"/>
              <p:cNvSpPr>
                <a:spLocks/>
              </p:cNvSpPr>
              <p:nvPr/>
            </p:nvSpPr>
            <p:spPr bwMode="auto">
              <a:xfrm>
                <a:off x="5360" y="3937"/>
                <a:ext cx="1523" cy="968"/>
              </a:xfrm>
              <a:custGeom>
                <a:avLst/>
                <a:gdLst>
                  <a:gd name="T0" fmla="+- 0 5360 5360"/>
                  <a:gd name="T1" fmla="*/ T0 w 1523"/>
                  <a:gd name="T2" fmla="+- 0 3937 3937"/>
                  <a:gd name="T3" fmla="*/ 3937 h 968"/>
                  <a:gd name="T4" fmla="+- 0 6883 5360"/>
                  <a:gd name="T5" fmla="*/ T4 w 1523"/>
                  <a:gd name="T6" fmla="+- 0 3937 3937"/>
                  <a:gd name="T7" fmla="*/ 3937 h 968"/>
                  <a:gd name="T8" fmla="+- 0 6883 5360"/>
                  <a:gd name="T9" fmla="*/ T8 w 1523"/>
                  <a:gd name="T10" fmla="+- 0 4905 3937"/>
                  <a:gd name="T11" fmla="*/ 4905 h 968"/>
                  <a:gd name="T12" fmla="+- 0 5360 5360"/>
                  <a:gd name="T13" fmla="*/ T12 w 1523"/>
                  <a:gd name="T14" fmla="+- 0 4905 3937"/>
                  <a:gd name="T15" fmla="*/ 4905 h 968"/>
                  <a:gd name="T16" fmla="+- 0 5360 5360"/>
                  <a:gd name="T17" fmla="*/ T16 w 1523"/>
                  <a:gd name="T18" fmla="+- 0 3937 3937"/>
                  <a:gd name="T19" fmla="*/ 393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800" dirty="0" smtClean="0"/>
                  <a:t>XXX</a:t>
                </a:r>
                <a:r>
                  <a:rPr lang="ja-JP" altLang="en-US" sz="800" dirty="0"/>
                  <a:t>研究</a:t>
                </a:r>
                <a:r>
                  <a:rPr lang="ja-JP" altLang="en-US" sz="800" dirty="0" smtClean="0"/>
                  <a:t>チーム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役職　　　　名前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</a:t>
                </a:r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　　　　</a:t>
                </a:r>
                <a:r>
                  <a:rPr lang="en-US" altLang="ja-JP" sz="800" dirty="0" smtClean="0"/>
                  <a:t>XXXXX</a:t>
                </a:r>
                <a:endParaRPr lang="ja-JP" altLang="en-US" sz="800" dirty="0" smtClean="0"/>
              </a:p>
            </p:txBody>
          </p:sp>
        </p:grpSp>
        <p:grpSp>
          <p:nvGrpSpPr>
            <p:cNvPr id="30" name="Group 32"/>
            <p:cNvGrpSpPr>
              <a:grpSpLocks/>
            </p:cNvGrpSpPr>
            <p:nvPr/>
          </p:nvGrpSpPr>
          <p:grpSpPr bwMode="auto">
            <a:xfrm>
              <a:off x="5360" y="3937"/>
              <a:ext cx="1523" cy="968"/>
              <a:chOff x="5360" y="3937"/>
              <a:chExt cx="1523" cy="968"/>
            </a:xfrm>
          </p:grpSpPr>
          <p:sp>
            <p:nvSpPr>
              <p:cNvPr id="5205" name="Freeform 33"/>
              <p:cNvSpPr>
                <a:spLocks/>
              </p:cNvSpPr>
              <p:nvPr/>
            </p:nvSpPr>
            <p:spPr bwMode="auto">
              <a:xfrm>
                <a:off x="5360" y="3937"/>
                <a:ext cx="1523" cy="968"/>
              </a:xfrm>
              <a:custGeom>
                <a:avLst/>
                <a:gdLst>
                  <a:gd name="T0" fmla="+- 0 5360 5360"/>
                  <a:gd name="T1" fmla="*/ T0 w 1523"/>
                  <a:gd name="T2" fmla="+- 0 3937 3937"/>
                  <a:gd name="T3" fmla="*/ 3937 h 968"/>
                  <a:gd name="T4" fmla="+- 0 6883 5360"/>
                  <a:gd name="T5" fmla="*/ T4 w 1523"/>
                  <a:gd name="T6" fmla="+- 0 3937 3937"/>
                  <a:gd name="T7" fmla="*/ 3937 h 968"/>
                  <a:gd name="T8" fmla="+- 0 6883 5360"/>
                  <a:gd name="T9" fmla="*/ T8 w 1523"/>
                  <a:gd name="T10" fmla="+- 0 4905 3937"/>
                  <a:gd name="T11" fmla="*/ 4905 h 968"/>
                  <a:gd name="T12" fmla="+- 0 5360 5360"/>
                  <a:gd name="T13" fmla="*/ T12 w 1523"/>
                  <a:gd name="T14" fmla="+- 0 4905 3937"/>
                  <a:gd name="T15" fmla="*/ 4905 h 968"/>
                  <a:gd name="T16" fmla="+- 0 5360 5360"/>
                  <a:gd name="T17" fmla="*/ T16 w 1523"/>
                  <a:gd name="T18" fmla="+- 0 3937 3937"/>
                  <a:gd name="T19" fmla="*/ 393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31" name="Group 34"/>
            <p:cNvGrpSpPr>
              <a:grpSpLocks/>
            </p:cNvGrpSpPr>
            <p:nvPr/>
          </p:nvGrpSpPr>
          <p:grpSpPr bwMode="auto">
            <a:xfrm>
              <a:off x="6123" y="3672"/>
              <a:ext cx="2" cy="250"/>
              <a:chOff x="6123" y="3672"/>
              <a:chExt cx="2" cy="250"/>
            </a:xfrm>
          </p:grpSpPr>
          <p:sp>
            <p:nvSpPr>
              <p:cNvPr id="5204" name="Freeform 35"/>
              <p:cNvSpPr>
                <a:spLocks/>
              </p:cNvSpPr>
              <p:nvPr/>
            </p:nvSpPr>
            <p:spPr bwMode="auto">
              <a:xfrm>
                <a:off x="6123" y="3672"/>
                <a:ext cx="2" cy="250"/>
              </a:xfrm>
              <a:custGeom>
                <a:avLst/>
                <a:gdLst>
                  <a:gd name="T0" fmla="+- 0 3672 3672"/>
                  <a:gd name="T1" fmla="*/ 3672 h 250"/>
                  <a:gd name="T2" fmla="+- 0 3922 3672"/>
                  <a:gd name="T3" fmla="*/ 3922 h 250"/>
                </a:gdLst>
                <a:ahLst/>
                <a:cxnLst>
                  <a:cxn ang="0">
                    <a:pos x="0" y="T1"/>
                  </a:cxn>
                  <a:cxn ang="0">
                    <a:pos x="0" y="T3"/>
                  </a:cxn>
                </a:cxnLst>
                <a:rect l="0" t="0" r="r" b="b"/>
                <a:pathLst>
                  <a:path h="250">
                    <a:moveTo>
                      <a:pt x="0" y="0"/>
                    </a:moveTo>
                    <a:lnTo>
                      <a:pt x="0" y="25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48" name="Group 36"/>
            <p:cNvGrpSpPr>
              <a:grpSpLocks/>
            </p:cNvGrpSpPr>
            <p:nvPr/>
          </p:nvGrpSpPr>
          <p:grpSpPr bwMode="auto">
            <a:xfrm>
              <a:off x="3340" y="3957"/>
              <a:ext cx="1523" cy="968"/>
              <a:chOff x="3340" y="3957"/>
              <a:chExt cx="1523" cy="968"/>
            </a:xfrm>
          </p:grpSpPr>
          <p:sp>
            <p:nvSpPr>
              <p:cNvPr id="5203" name="Freeform 37"/>
              <p:cNvSpPr>
                <a:spLocks/>
              </p:cNvSpPr>
              <p:nvPr/>
            </p:nvSpPr>
            <p:spPr bwMode="auto">
              <a:xfrm>
                <a:off x="3340" y="3957"/>
                <a:ext cx="1523" cy="968"/>
              </a:xfrm>
              <a:custGeom>
                <a:avLst/>
                <a:gdLst>
                  <a:gd name="T0" fmla="+- 0 3340 3340"/>
                  <a:gd name="T1" fmla="*/ T0 w 1523"/>
                  <a:gd name="T2" fmla="+- 0 3957 3957"/>
                  <a:gd name="T3" fmla="*/ 3957 h 968"/>
                  <a:gd name="T4" fmla="+- 0 4863 3340"/>
                  <a:gd name="T5" fmla="*/ T4 w 1523"/>
                  <a:gd name="T6" fmla="+- 0 3957 3957"/>
                  <a:gd name="T7" fmla="*/ 3957 h 968"/>
                  <a:gd name="T8" fmla="+- 0 4863 3340"/>
                  <a:gd name="T9" fmla="*/ T8 w 1523"/>
                  <a:gd name="T10" fmla="+- 0 4925 3957"/>
                  <a:gd name="T11" fmla="*/ 4925 h 968"/>
                  <a:gd name="T12" fmla="+- 0 3340 3340"/>
                  <a:gd name="T13" fmla="*/ T12 w 1523"/>
                  <a:gd name="T14" fmla="+- 0 4925 3957"/>
                  <a:gd name="T15" fmla="*/ 4925 h 968"/>
                  <a:gd name="T16" fmla="+- 0 3340 334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開発チーム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役職　　　　名前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</a:t>
                </a:r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　　　　</a:t>
                </a:r>
                <a:r>
                  <a:rPr lang="en-US" altLang="ja-JP" sz="800" dirty="0" smtClean="0"/>
                  <a:t>XXXXX</a:t>
                </a:r>
                <a:endParaRPr lang="ja-JP" altLang="en-US" sz="800" dirty="0" smtClean="0"/>
              </a:p>
            </p:txBody>
          </p:sp>
        </p:grpSp>
        <p:grpSp>
          <p:nvGrpSpPr>
            <p:cNvPr id="2049" name="Group 38"/>
            <p:cNvGrpSpPr>
              <a:grpSpLocks/>
            </p:cNvGrpSpPr>
            <p:nvPr/>
          </p:nvGrpSpPr>
          <p:grpSpPr bwMode="auto">
            <a:xfrm>
              <a:off x="3340" y="3957"/>
              <a:ext cx="1523" cy="968"/>
              <a:chOff x="3340" y="3957"/>
              <a:chExt cx="1523" cy="968"/>
            </a:xfrm>
          </p:grpSpPr>
          <p:sp>
            <p:nvSpPr>
              <p:cNvPr id="5202" name="Freeform 39"/>
              <p:cNvSpPr>
                <a:spLocks/>
              </p:cNvSpPr>
              <p:nvPr/>
            </p:nvSpPr>
            <p:spPr bwMode="auto">
              <a:xfrm>
                <a:off x="3340" y="3957"/>
                <a:ext cx="1523" cy="968"/>
              </a:xfrm>
              <a:custGeom>
                <a:avLst/>
                <a:gdLst>
                  <a:gd name="T0" fmla="+- 0 3340 3340"/>
                  <a:gd name="T1" fmla="*/ T0 w 1523"/>
                  <a:gd name="T2" fmla="+- 0 3957 3957"/>
                  <a:gd name="T3" fmla="*/ 3957 h 968"/>
                  <a:gd name="T4" fmla="+- 0 4863 3340"/>
                  <a:gd name="T5" fmla="*/ T4 w 1523"/>
                  <a:gd name="T6" fmla="+- 0 3957 3957"/>
                  <a:gd name="T7" fmla="*/ 3957 h 968"/>
                  <a:gd name="T8" fmla="+- 0 4863 3340"/>
                  <a:gd name="T9" fmla="*/ T8 w 1523"/>
                  <a:gd name="T10" fmla="+- 0 4925 3957"/>
                  <a:gd name="T11" fmla="*/ 4925 h 968"/>
                  <a:gd name="T12" fmla="+- 0 3340 3340"/>
                  <a:gd name="T13" fmla="*/ T12 w 1523"/>
                  <a:gd name="T14" fmla="+- 0 4925 3957"/>
                  <a:gd name="T15" fmla="*/ 4925 h 968"/>
                  <a:gd name="T16" fmla="+- 0 3340 334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0" name="Group 40"/>
            <p:cNvGrpSpPr>
              <a:grpSpLocks/>
            </p:cNvGrpSpPr>
            <p:nvPr/>
          </p:nvGrpSpPr>
          <p:grpSpPr bwMode="auto">
            <a:xfrm>
              <a:off x="4103" y="3672"/>
              <a:ext cx="2020" cy="270"/>
              <a:chOff x="4103" y="3672"/>
              <a:chExt cx="2020" cy="270"/>
            </a:xfrm>
          </p:grpSpPr>
          <p:sp>
            <p:nvSpPr>
              <p:cNvPr id="5201" name="Freeform 41"/>
              <p:cNvSpPr>
                <a:spLocks/>
              </p:cNvSpPr>
              <p:nvPr/>
            </p:nvSpPr>
            <p:spPr bwMode="auto">
              <a:xfrm>
                <a:off x="4103" y="3672"/>
                <a:ext cx="2020" cy="270"/>
              </a:xfrm>
              <a:custGeom>
                <a:avLst/>
                <a:gdLst>
                  <a:gd name="T0" fmla="+- 0 6123 4103"/>
                  <a:gd name="T1" fmla="*/ T0 w 2020"/>
                  <a:gd name="T2" fmla="+- 0 3672 3672"/>
                  <a:gd name="T3" fmla="*/ 3672 h 270"/>
                  <a:gd name="T4" fmla="+- 0 6123 4103"/>
                  <a:gd name="T5" fmla="*/ T4 w 2020"/>
                  <a:gd name="T6" fmla="+- 0 3807 3672"/>
                  <a:gd name="T7" fmla="*/ 3807 h 270"/>
                  <a:gd name="T8" fmla="+- 0 4103 4103"/>
                  <a:gd name="T9" fmla="*/ T8 w 2020"/>
                  <a:gd name="T10" fmla="+- 0 3807 3672"/>
                  <a:gd name="T11" fmla="*/ 3807 h 270"/>
                  <a:gd name="T12" fmla="+- 0 4103 4103"/>
                  <a:gd name="T13" fmla="*/ T12 w 2020"/>
                  <a:gd name="T14" fmla="+- 0 3942 3672"/>
                  <a:gd name="T15" fmla="*/ 3942 h 27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020" h="270">
                    <a:moveTo>
                      <a:pt x="2020" y="0"/>
                    </a:moveTo>
                    <a:lnTo>
                      <a:pt x="2020" y="135"/>
                    </a:lnTo>
                    <a:lnTo>
                      <a:pt x="0" y="135"/>
                    </a:lnTo>
                    <a:lnTo>
                      <a:pt x="0" y="27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1" name="Group 42"/>
            <p:cNvGrpSpPr>
              <a:grpSpLocks/>
            </p:cNvGrpSpPr>
            <p:nvPr/>
          </p:nvGrpSpPr>
          <p:grpSpPr bwMode="auto">
            <a:xfrm>
              <a:off x="6153" y="3728"/>
              <a:ext cx="3820" cy="285"/>
              <a:chOff x="6153" y="3728"/>
              <a:chExt cx="3820" cy="285"/>
            </a:xfrm>
          </p:grpSpPr>
          <p:sp>
            <p:nvSpPr>
              <p:cNvPr id="5200" name="Freeform 43"/>
              <p:cNvSpPr>
                <a:spLocks/>
              </p:cNvSpPr>
              <p:nvPr/>
            </p:nvSpPr>
            <p:spPr bwMode="auto">
              <a:xfrm>
                <a:off x="6153" y="3728"/>
                <a:ext cx="3820" cy="285"/>
              </a:xfrm>
              <a:custGeom>
                <a:avLst/>
                <a:gdLst>
                  <a:gd name="T0" fmla="+- 0 6153 6153"/>
                  <a:gd name="T1" fmla="*/ T0 w 3820"/>
                  <a:gd name="T2" fmla="+- 0 3728 3728"/>
                  <a:gd name="T3" fmla="*/ 3728 h 285"/>
                  <a:gd name="T4" fmla="+- 0 6153 6153"/>
                  <a:gd name="T5" fmla="*/ T4 w 3820"/>
                  <a:gd name="T6" fmla="+- 0 3863 3728"/>
                  <a:gd name="T7" fmla="*/ 3863 h 285"/>
                  <a:gd name="T8" fmla="+- 0 9973 6153"/>
                  <a:gd name="T9" fmla="*/ T8 w 3820"/>
                  <a:gd name="T10" fmla="+- 0 3863 3728"/>
                  <a:gd name="T11" fmla="*/ 3863 h 285"/>
                  <a:gd name="T12" fmla="+- 0 9973 6153"/>
                  <a:gd name="T13" fmla="*/ T12 w 3820"/>
                  <a:gd name="T14" fmla="+- 0 4013 3728"/>
                  <a:gd name="T15" fmla="*/ 4013 h 28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3820" h="285">
                    <a:moveTo>
                      <a:pt x="0" y="0"/>
                    </a:moveTo>
                    <a:lnTo>
                      <a:pt x="0" y="135"/>
                    </a:lnTo>
                    <a:lnTo>
                      <a:pt x="3820" y="135"/>
                    </a:lnTo>
                    <a:lnTo>
                      <a:pt x="3820" y="285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2" name="Group 44"/>
            <p:cNvGrpSpPr>
              <a:grpSpLocks/>
            </p:cNvGrpSpPr>
            <p:nvPr/>
          </p:nvGrpSpPr>
          <p:grpSpPr bwMode="auto">
            <a:xfrm>
              <a:off x="7440" y="5318"/>
              <a:ext cx="1243" cy="748"/>
              <a:chOff x="7440" y="5318"/>
              <a:chExt cx="1243" cy="748"/>
            </a:xfrm>
          </p:grpSpPr>
          <p:sp>
            <p:nvSpPr>
              <p:cNvPr id="5199" name="Freeform 45"/>
              <p:cNvSpPr>
                <a:spLocks/>
              </p:cNvSpPr>
              <p:nvPr/>
            </p:nvSpPr>
            <p:spPr bwMode="auto">
              <a:xfrm>
                <a:off x="7440" y="5318"/>
                <a:ext cx="1243" cy="748"/>
              </a:xfrm>
              <a:custGeom>
                <a:avLst/>
                <a:gdLst>
                  <a:gd name="T0" fmla="+- 0 7440 7440"/>
                  <a:gd name="T1" fmla="*/ T0 w 1243"/>
                  <a:gd name="T2" fmla="+- 0 5318 5318"/>
                  <a:gd name="T3" fmla="*/ 5318 h 748"/>
                  <a:gd name="T4" fmla="+- 0 8683 7440"/>
                  <a:gd name="T5" fmla="*/ T4 w 1243"/>
                  <a:gd name="T6" fmla="+- 0 5318 5318"/>
                  <a:gd name="T7" fmla="*/ 5318 h 748"/>
                  <a:gd name="T8" fmla="+- 0 8683 7440"/>
                  <a:gd name="T9" fmla="*/ T8 w 1243"/>
                  <a:gd name="T10" fmla="+- 0 6065 5318"/>
                  <a:gd name="T11" fmla="*/ 6065 h 748"/>
                  <a:gd name="T12" fmla="+- 0 7440 7440"/>
                  <a:gd name="T13" fmla="*/ T12 w 1243"/>
                  <a:gd name="T14" fmla="+- 0 6065 5318"/>
                  <a:gd name="T15" fmla="*/ 6065 h 748"/>
                  <a:gd name="T16" fmla="+- 0 7440 74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lvl="0"/>
                <a:r>
                  <a:rPr lang="en-US" altLang="ja-JP" sz="800" dirty="0" smtClean="0">
                    <a:solidFill>
                      <a:prstClr val="black"/>
                    </a:solidFill>
                  </a:rPr>
                  <a:t>XX</a:t>
                </a:r>
                <a:r>
                  <a:rPr lang="ja-JP" altLang="en-US" sz="800" dirty="0" smtClean="0">
                    <a:solidFill>
                      <a:prstClr val="black"/>
                    </a:solidFill>
                  </a:rPr>
                  <a:t>担当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053" name="Group 46"/>
            <p:cNvGrpSpPr>
              <a:grpSpLocks/>
            </p:cNvGrpSpPr>
            <p:nvPr/>
          </p:nvGrpSpPr>
          <p:grpSpPr bwMode="auto">
            <a:xfrm>
              <a:off x="7440" y="5318"/>
              <a:ext cx="1243" cy="748"/>
              <a:chOff x="7440" y="5318"/>
              <a:chExt cx="1243" cy="748"/>
            </a:xfrm>
          </p:grpSpPr>
          <p:sp>
            <p:nvSpPr>
              <p:cNvPr id="5198" name="Freeform 47"/>
              <p:cNvSpPr>
                <a:spLocks/>
              </p:cNvSpPr>
              <p:nvPr/>
            </p:nvSpPr>
            <p:spPr bwMode="auto">
              <a:xfrm>
                <a:off x="7440" y="5318"/>
                <a:ext cx="1243" cy="748"/>
              </a:xfrm>
              <a:custGeom>
                <a:avLst/>
                <a:gdLst>
                  <a:gd name="T0" fmla="+- 0 7440 7440"/>
                  <a:gd name="T1" fmla="*/ T0 w 1243"/>
                  <a:gd name="T2" fmla="+- 0 5318 5318"/>
                  <a:gd name="T3" fmla="*/ 5318 h 748"/>
                  <a:gd name="T4" fmla="+- 0 8683 7440"/>
                  <a:gd name="T5" fmla="*/ T4 w 1243"/>
                  <a:gd name="T6" fmla="+- 0 5318 5318"/>
                  <a:gd name="T7" fmla="*/ 5318 h 748"/>
                  <a:gd name="T8" fmla="+- 0 8683 7440"/>
                  <a:gd name="T9" fmla="*/ T8 w 1243"/>
                  <a:gd name="T10" fmla="+- 0 6065 5318"/>
                  <a:gd name="T11" fmla="*/ 6065 h 748"/>
                  <a:gd name="T12" fmla="+- 0 7440 7440"/>
                  <a:gd name="T13" fmla="*/ T12 w 1243"/>
                  <a:gd name="T14" fmla="+- 0 6065 5318"/>
                  <a:gd name="T15" fmla="*/ 6065 h 748"/>
                  <a:gd name="T16" fmla="+- 0 7440 74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4" name="Group 48"/>
            <p:cNvGrpSpPr>
              <a:grpSpLocks/>
            </p:cNvGrpSpPr>
            <p:nvPr/>
          </p:nvGrpSpPr>
          <p:grpSpPr bwMode="auto">
            <a:xfrm>
              <a:off x="8063" y="4940"/>
              <a:ext cx="2" cy="363"/>
              <a:chOff x="8063" y="4940"/>
              <a:chExt cx="2" cy="363"/>
            </a:xfrm>
          </p:grpSpPr>
          <p:sp>
            <p:nvSpPr>
              <p:cNvPr id="5195" name="Freeform 49"/>
              <p:cNvSpPr>
                <a:spLocks/>
              </p:cNvSpPr>
              <p:nvPr/>
            </p:nvSpPr>
            <p:spPr bwMode="auto">
              <a:xfrm>
                <a:off x="8063" y="4940"/>
                <a:ext cx="2" cy="363"/>
              </a:xfrm>
              <a:custGeom>
                <a:avLst/>
                <a:gdLst>
                  <a:gd name="T0" fmla="+- 0 4940 4940"/>
                  <a:gd name="T1" fmla="*/ 4940 h 363"/>
                  <a:gd name="T2" fmla="+- 0 5303 4940"/>
                  <a:gd name="T3" fmla="*/ 5303 h 363"/>
                </a:gdLst>
                <a:ahLst/>
                <a:cxnLst>
                  <a:cxn ang="0">
                    <a:pos x="0" y="T1"/>
                  </a:cxn>
                  <a:cxn ang="0">
                    <a:pos x="0" y="T3"/>
                  </a:cxn>
                </a:cxnLst>
                <a:rect l="0" t="0" r="r" b="b"/>
                <a:pathLst>
                  <a:path h="363">
                    <a:moveTo>
                      <a:pt x="0" y="0"/>
                    </a:moveTo>
                    <a:lnTo>
                      <a:pt x="0" y="363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5" name="Group 50"/>
            <p:cNvGrpSpPr>
              <a:grpSpLocks/>
            </p:cNvGrpSpPr>
            <p:nvPr/>
          </p:nvGrpSpPr>
          <p:grpSpPr bwMode="auto">
            <a:xfrm>
              <a:off x="8940" y="5318"/>
              <a:ext cx="1243" cy="748"/>
              <a:chOff x="8940" y="5318"/>
              <a:chExt cx="1243" cy="748"/>
            </a:xfrm>
          </p:grpSpPr>
          <p:sp>
            <p:nvSpPr>
              <p:cNvPr id="5194" name="Freeform 51"/>
              <p:cNvSpPr>
                <a:spLocks/>
              </p:cNvSpPr>
              <p:nvPr/>
            </p:nvSpPr>
            <p:spPr bwMode="auto">
              <a:xfrm>
                <a:off x="8940" y="5318"/>
                <a:ext cx="1243" cy="748"/>
              </a:xfrm>
              <a:custGeom>
                <a:avLst/>
                <a:gdLst>
                  <a:gd name="T0" fmla="+- 0 8940 8940"/>
                  <a:gd name="T1" fmla="*/ T0 w 1243"/>
                  <a:gd name="T2" fmla="+- 0 5318 5318"/>
                  <a:gd name="T3" fmla="*/ 5318 h 748"/>
                  <a:gd name="T4" fmla="+- 0 10183 8940"/>
                  <a:gd name="T5" fmla="*/ T4 w 1243"/>
                  <a:gd name="T6" fmla="+- 0 5318 5318"/>
                  <a:gd name="T7" fmla="*/ 5318 h 748"/>
                  <a:gd name="T8" fmla="+- 0 10183 8940"/>
                  <a:gd name="T9" fmla="*/ T8 w 1243"/>
                  <a:gd name="T10" fmla="+- 0 6065 5318"/>
                  <a:gd name="T11" fmla="*/ 6065 h 748"/>
                  <a:gd name="T12" fmla="+- 0 8940 8940"/>
                  <a:gd name="T13" fmla="*/ T12 w 1243"/>
                  <a:gd name="T14" fmla="+- 0 6065 5318"/>
                  <a:gd name="T15" fmla="*/ 6065 h 748"/>
                  <a:gd name="T16" fmla="+- 0 8940 89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lvl="0"/>
                <a:r>
                  <a:rPr lang="en-US" altLang="ja-JP" sz="800" dirty="0">
                    <a:solidFill>
                      <a:prstClr val="black"/>
                    </a:solidFill>
                  </a:rPr>
                  <a:t>XX</a:t>
                </a:r>
                <a:r>
                  <a:rPr lang="ja-JP" altLang="en-US" sz="800" dirty="0" smtClean="0">
                    <a:solidFill>
                      <a:prstClr val="black"/>
                    </a:solidFill>
                  </a:rPr>
                  <a:t>担当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056" name="Group 52"/>
            <p:cNvGrpSpPr>
              <a:grpSpLocks/>
            </p:cNvGrpSpPr>
            <p:nvPr/>
          </p:nvGrpSpPr>
          <p:grpSpPr bwMode="auto">
            <a:xfrm>
              <a:off x="8940" y="5318"/>
              <a:ext cx="1243" cy="748"/>
              <a:chOff x="8940" y="5318"/>
              <a:chExt cx="1243" cy="748"/>
            </a:xfrm>
          </p:grpSpPr>
          <p:sp>
            <p:nvSpPr>
              <p:cNvPr id="5193" name="Freeform 53"/>
              <p:cNvSpPr>
                <a:spLocks/>
              </p:cNvSpPr>
              <p:nvPr/>
            </p:nvSpPr>
            <p:spPr bwMode="auto">
              <a:xfrm>
                <a:off x="8940" y="5318"/>
                <a:ext cx="1243" cy="748"/>
              </a:xfrm>
              <a:custGeom>
                <a:avLst/>
                <a:gdLst>
                  <a:gd name="T0" fmla="+- 0 8940 8940"/>
                  <a:gd name="T1" fmla="*/ T0 w 1243"/>
                  <a:gd name="T2" fmla="+- 0 5318 5318"/>
                  <a:gd name="T3" fmla="*/ 5318 h 748"/>
                  <a:gd name="T4" fmla="+- 0 10183 8940"/>
                  <a:gd name="T5" fmla="*/ T4 w 1243"/>
                  <a:gd name="T6" fmla="+- 0 5318 5318"/>
                  <a:gd name="T7" fmla="*/ 5318 h 748"/>
                  <a:gd name="T8" fmla="+- 0 10183 8940"/>
                  <a:gd name="T9" fmla="*/ T8 w 1243"/>
                  <a:gd name="T10" fmla="+- 0 6065 5318"/>
                  <a:gd name="T11" fmla="*/ 6065 h 748"/>
                  <a:gd name="T12" fmla="+- 0 8940 8940"/>
                  <a:gd name="T13" fmla="*/ T12 w 1243"/>
                  <a:gd name="T14" fmla="+- 0 6065 5318"/>
                  <a:gd name="T15" fmla="*/ 6065 h 748"/>
                  <a:gd name="T16" fmla="+- 0 8940 89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5192" name="Freeform 55"/>
            <p:cNvSpPr>
              <a:spLocks/>
            </p:cNvSpPr>
            <p:nvPr/>
          </p:nvSpPr>
          <p:spPr bwMode="auto">
            <a:xfrm>
              <a:off x="8063" y="4940"/>
              <a:ext cx="1500" cy="363"/>
            </a:xfrm>
            <a:custGeom>
              <a:avLst/>
              <a:gdLst>
                <a:gd name="T0" fmla="+- 0 8063 8063"/>
                <a:gd name="T1" fmla="*/ T0 w 1500"/>
                <a:gd name="T2" fmla="+- 0 4940 4940"/>
                <a:gd name="T3" fmla="*/ 4940 h 363"/>
                <a:gd name="T4" fmla="+- 0 8063 8063"/>
                <a:gd name="T5" fmla="*/ T4 w 1500"/>
                <a:gd name="T6" fmla="+- 0 5120 4940"/>
                <a:gd name="T7" fmla="*/ 5120 h 363"/>
                <a:gd name="T8" fmla="+- 0 9563 8063"/>
                <a:gd name="T9" fmla="*/ T8 w 1500"/>
                <a:gd name="T10" fmla="+- 0 5120 4940"/>
                <a:gd name="T11" fmla="*/ 5120 h 363"/>
                <a:gd name="T12" fmla="+- 0 9563 8063"/>
                <a:gd name="T13" fmla="*/ T12 w 1500"/>
                <a:gd name="T14" fmla="+- 0 5303 4940"/>
                <a:gd name="T15" fmla="*/ 5303 h 36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500" h="363">
                  <a:moveTo>
                    <a:pt x="0" y="0"/>
                  </a:moveTo>
                  <a:lnTo>
                    <a:pt x="0" y="180"/>
                  </a:lnTo>
                  <a:lnTo>
                    <a:pt x="1500" y="180"/>
                  </a:lnTo>
                  <a:lnTo>
                    <a:pt x="1500" y="36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grpSp>
          <p:nvGrpSpPr>
            <p:cNvPr id="2061" name="Group 64"/>
            <p:cNvGrpSpPr>
              <a:grpSpLocks/>
            </p:cNvGrpSpPr>
            <p:nvPr/>
          </p:nvGrpSpPr>
          <p:grpSpPr bwMode="auto">
            <a:xfrm>
              <a:off x="10578" y="4433"/>
              <a:ext cx="5137" cy="2072"/>
              <a:chOff x="10578" y="4433"/>
              <a:chExt cx="5137" cy="2072"/>
            </a:xfrm>
          </p:grpSpPr>
          <p:pic>
            <p:nvPicPr>
              <p:cNvPr id="5187" name="Picture 66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578" y="6295"/>
                <a:ext cx="4966" cy="21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88" name="Picture 67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208" y="4433"/>
                <a:ext cx="507" cy="194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064" name="Group 68"/>
            <p:cNvGrpSpPr>
              <a:grpSpLocks/>
            </p:cNvGrpSpPr>
            <p:nvPr/>
          </p:nvGrpSpPr>
          <p:grpSpPr bwMode="auto">
            <a:xfrm>
              <a:off x="10339" y="4205"/>
              <a:ext cx="5163" cy="2103"/>
              <a:chOff x="10339" y="4205"/>
              <a:chExt cx="5163" cy="2103"/>
            </a:xfrm>
          </p:grpSpPr>
          <p:sp>
            <p:nvSpPr>
              <p:cNvPr id="5185" name="Freeform 69"/>
              <p:cNvSpPr>
                <a:spLocks/>
              </p:cNvSpPr>
              <p:nvPr/>
            </p:nvSpPr>
            <p:spPr bwMode="auto">
              <a:xfrm>
                <a:off x="10339" y="4205"/>
                <a:ext cx="5163" cy="2103"/>
              </a:xfrm>
              <a:custGeom>
                <a:avLst/>
                <a:gdLst>
                  <a:gd name="T0" fmla="+- 0 15065 10433"/>
                  <a:gd name="T1" fmla="*/ T0 w 4933"/>
                  <a:gd name="T2" fmla="+- 0 4265 4265"/>
                  <a:gd name="T3" fmla="*/ 4265 h 1800"/>
                  <a:gd name="T4" fmla="+- 0 10733 10433"/>
                  <a:gd name="T5" fmla="*/ T4 w 4933"/>
                  <a:gd name="T6" fmla="+- 0 4265 4265"/>
                  <a:gd name="T7" fmla="*/ 4265 h 1800"/>
                  <a:gd name="T8" fmla="+- 0 10708 10433"/>
                  <a:gd name="T9" fmla="*/ T8 w 4933"/>
                  <a:gd name="T10" fmla="+- 0 4266 4265"/>
                  <a:gd name="T11" fmla="*/ 4266 h 1800"/>
                  <a:gd name="T12" fmla="+- 0 10638 10433"/>
                  <a:gd name="T13" fmla="*/ T12 w 4933"/>
                  <a:gd name="T14" fmla="+- 0 4280 4265"/>
                  <a:gd name="T15" fmla="*/ 4280 h 1800"/>
                  <a:gd name="T16" fmla="+- 0 10574 10433"/>
                  <a:gd name="T17" fmla="*/ T16 w 4933"/>
                  <a:gd name="T18" fmla="+- 0 4310 4265"/>
                  <a:gd name="T19" fmla="*/ 4310 h 1800"/>
                  <a:gd name="T20" fmla="+- 0 10520 10433"/>
                  <a:gd name="T21" fmla="*/ T20 w 4933"/>
                  <a:gd name="T22" fmla="+- 0 4353 4265"/>
                  <a:gd name="T23" fmla="*/ 4353 h 1800"/>
                  <a:gd name="T24" fmla="+- 0 10477 10433"/>
                  <a:gd name="T25" fmla="*/ T24 w 4933"/>
                  <a:gd name="T26" fmla="+- 0 4407 4265"/>
                  <a:gd name="T27" fmla="*/ 4407 h 1800"/>
                  <a:gd name="T28" fmla="+- 0 10448 10433"/>
                  <a:gd name="T29" fmla="*/ T28 w 4933"/>
                  <a:gd name="T30" fmla="+- 0 4470 4265"/>
                  <a:gd name="T31" fmla="*/ 4470 h 1800"/>
                  <a:gd name="T32" fmla="+- 0 10433 10433"/>
                  <a:gd name="T33" fmla="*/ T32 w 4933"/>
                  <a:gd name="T34" fmla="+- 0 4540 4265"/>
                  <a:gd name="T35" fmla="*/ 4540 h 1800"/>
                  <a:gd name="T36" fmla="+- 0 10433 10433"/>
                  <a:gd name="T37" fmla="*/ T36 w 4933"/>
                  <a:gd name="T38" fmla="+- 0 4565 4265"/>
                  <a:gd name="T39" fmla="*/ 4565 h 1800"/>
                  <a:gd name="T40" fmla="+- 0 10433 10433"/>
                  <a:gd name="T41" fmla="*/ T40 w 4933"/>
                  <a:gd name="T42" fmla="+- 0 5765 4265"/>
                  <a:gd name="T43" fmla="*/ 5765 h 1800"/>
                  <a:gd name="T44" fmla="+- 0 10441 10433"/>
                  <a:gd name="T45" fmla="*/ T44 w 4933"/>
                  <a:gd name="T46" fmla="+- 0 5837 4265"/>
                  <a:gd name="T47" fmla="*/ 5837 h 1800"/>
                  <a:gd name="T48" fmla="+- 0 10466 10433"/>
                  <a:gd name="T49" fmla="*/ T48 w 4933"/>
                  <a:gd name="T50" fmla="+- 0 5903 4265"/>
                  <a:gd name="T51" fmla="*/ 5903 h 1800"/>
                  <a:gd name="T52" fmla="+- 0 10505 10433"/>
                  <a:gd name="T53" fmla="*/ T52 w 4933"/>
                  <a:gd name="T54" fmla="+- 0 5960 4265"/>
                  <a:gd name="T55" fmla="*/ 5960 h 1800"/>
                  <a:gd name="T56" fmla="+- 0 10555 10433"/>
                  <a:gd name="T57" fmla="*/ T56 w 4933"/>
                  <a:gd name="T58" fmla="+- 0 6007 4265"/>
                  <a:gd name="T59" fmla="*/ 6007 h 1800"/>
                  <a:gd name="T60" fmla="+- 0 10616 10433"/>
                  <a:gd name="T61" fmla="*/ T60 w 4933"/>
                  <a:gd name="T62" fmla="+- 0 6041 4265"/>
                  <a:gd name="T63" fmla="*/ 6041 h 1800"/>
                  <a:gd name="T64" fmla="+- 0 10684 10433"/>
                  <a:gd name="T65" fmla="*/ T64 w 4933"/>
                  <a:gd name="T66" fmla="+- 0 6061 4265"/>
                  <a:gd name="T67" fmla="*/ 6061 h 1800"/>
                  <a:gd name="T68" fmla="+- 0 10733 10433"/>
                  <a:gd name="T69" fmla="*/ T68 w 4933"/>
                  <a:gd name="T70" fmla="+- 0 6065 4265"/>
                  <a:gd name="T71" fmla="*/ 6065 h 1800"/>
                  <a:gd name="T72" fmla="+- 0 15065 10433"/>
                  <a:gd name="T73" fmla="*/ T72 w 4933"/>
                  <a:gd name="T74" fmla="+- 0 6065 4265"/>
                  <a:gd name="T75" fmla="*/ 6065 h 1800"/>
                  <a:gd name="T76" fmla="+- 0 15137 10433"/>
                  <a:gd name="T77" fmla="*/ T76 w 4933"/>
                  <a:gd name="T78" fmla="+- 0 6056 4265"/>
                  <a:gd name="T79" fmla="*/ 6056 h 1800"/>
                  <a:gd name="T80" fmla="+- 0 15203 10433"/>
                  <a:gd name="T81" fmla="*/ T80 w 4933"/>
                  <a:gd name="T82" fmla="+- 0 6032 4265"/>
                  <a:gd name="T83" fmla="*/ 6032 h 1800"/>
                  <a:gd name="T84" fmla="+- 0 15260 10433"/>
                  <a:gd name="T85" fmla="*/ T84 w 4933"/>
                  <a:gd name="T86" fmla="+- 0 5993 4265"/>
                  <a:gd name="T87" fmla="*/ 5993 h 1800"/>
                  <a:gd name="T88" fmla="+- 0 15307 10433"/>
                  <a:gd name="T89" fmla="*/ T88 w 4933"/>
                  <a:gd name="T90" fmla="+- 0 5942 4265"/>
                  <a:gd name="T91" fmla="*/ 5942 h 1800"/>
                  <a:gd name="T92" fmla="+- 0 15341 10433"/>
                  <a:gd name="T93" fmla="*/ T92 w 4933"/>
                  <a:gd name="T94" fmla="+- 0 5882 4265"/>
                  <a:gd name="T95" fmla="*/ 5882 h 1800"/>
                  <a:gd name="T96" fmla="+- 0 15361 10433"/>
                  <a:gd name="T97" fmla="*/ T96 w 4933"/>
                  <a:gd name="T98" fmla="+- 0 5814 4265"/>
                  <a:gd name="T99" fmla="*/ 5814 h 1800"/>
                  <a:gd name="T100" fmla="+- 0 15365 10433"/>
                  <a:gd name="T101" fmla="*/ T100 w 4933"/>
                  <a:gd name="T102" fmla="+- 0 5765 4265"/>
                  <a:gd name="T103" fmla="*/ 5765 h 1800"/>
                  <a:gd name="T104" fmla="+- 0 15365 10433"/>
                  <a:gd name="T105" fmla="*/ T104 w 4933"/>
                  <a:gd name="T106" fmla="+- 0 4565 4265"/>
                  <a:gd name="T107" fmla="*/ 4565 h 1800"/>
                  <a:gd name="T108" fmla="+- 0 15356 10433"/>
                  <a:gd name="T109" fmla="*/ T108 w 4933"/>
                  <a:gd name="T110" fmla="+- 0 4493 4265"/>
                  <a:gd name="T111" fmla="*/ 4493 h 1800"/>
                  <a:gd name="T112" fmla="+- 0 15332 10433"/>
                  <a:gd name="T113" fmla="*/ T112 w 4933"/>
                  <a:gd name="T114" fmla="+- 0 4427 4265"/>
                  <a:gd name="T115" fmla="*/ 4427 h 1800"/>
                  <a:gd name="T116" fmla="+- 0 15293 10433"/>
                  <a:gd name="T117" fmla="*/ T116 w 4933"/>
                  <a:gd name="T118" fmla="+- 0 4370 4265"/>
                  <a:gd name="T119" fmla="*/ 4370 h 1800"/>
                  <a:gd name="T120" fmla="+- 0 15242 10433"/>
                  <a:gd name="T121" fmla="*/ T120 w 4933"/>
                  <a:gd name="T122" fmla="+- 0 4323 4265"/>
                  <a:gd name="T123" fmla="*/ 4323 h 1800"/>
                  <a:gd name="T124" fmla="+- 0 15182 10433"/>
                  <a:gd name="T125" fmla="*/ T124 w 4933"/>
                  <a:gd name="T126" fmla="+- 0 4289 4265"/>
                  <a:gd name="T127" fmla="*/ 4289 h 1800"/>
                  <a:gd name="T128" fmla="+- 0 15114 10433"/>
                  <a:gd name="T129" fmla="*/ T128 w 4933"/>
                  <a:gd name="T130" fmla="+- 0 4269 4265"/>
                  <a:gd name="T131" fmla="*/ 4269 h 1800"/>
                  <a:gd name="T132" fmla="+- 0 15065 10433"/>
                  <a:gd name="T133" fmla="*/ T132 w 4933"/>
                  <a:gd name="T134" fmla="+- 0 4265 4265"/>
                  <a:gd name="T135" fmla="*/ 4265 h 18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  <a:cxn ang="0">
                    <a:pos x="T133" y="T135"/>
                  </a:cxn>
                </a:cxnLst>
                <a:rect l="0" t="0" r="r" b="b"/>
                <a:pathLst>
                  <a:path w="4933" h="1800">
                    <a:moveTo>
                      <a:pt x="4632" y="0"/>
                    </a:moveTo>
                    <a:lnTo>
                      <a:pt x="300" y="0"/>
                    </a:lnTo>
                    <a:lnTo>
                      <a:pt x="275" y="1"/>
                    </a:lnTo>
                    <a:lnTo>
                      <a:pt x="205" y="15"/>
                    </a:lnTo>
                    <a:lnTo>
                      <a:pt x="141" y="45"/>
                    </a:lnTo>
                    <a:lnTo>
                      <a:pt x="87" y="88"/>
                    </a:lnTo>
                    <a:lnTo>
                      <a:pt x="44" y="142"/>
                    </a:lnTo>
                    <a:lnTo>
                      <a:pt x="15" y="205"/>
                    </a:lnTo>
                    <a:lnTo>
                      <a:pt x="0" y="275"/>
                    </a:lnTo>
                    <a:lnTo>
                      <a:pt x="0" y="300"/>
                    </a:lnTo>
                    <a:lnTo>
                      <a:pt x="0" y="1500"/>
                    </a:lnTo>
                    <a:lnTo>
                      <a:pt x="8" y="1572"/>
                    </a:lnTo>
                    <a:lnTo>
                      <a:pt x="33" y="1638"/>
                    </a:lnTo>
                    <a:lnTo>
                      <a:pt x="72" y="1695"/>
                    </a:lnTo>
                    <a:lnTo>
                      <a:pt x="122" y="1742"/>
                    </a:lnTo>
                    <a:lnTo>
                      <a:pt x="183" y="1776"/>
                    </a:lnTo>
                    <a:lnTo>
                      <a:pt x="251" y="1796"/>
                    </a:lnTo>
                    <a:lnTo>
                      <a:pt x="300" y="1800"/>
                    </a:lnTo>
                    <a:lnTo>
                      <a:pt x="4632" y="1800"/>
                    </a:lnTo>
                    <a:lnTo>
                      <a:pt x="4704" y="1791"/>
                    </a:lnTo>
                    <a:lnTo>
                      <a:pt x="4770" y="1767"/>
                    </a:lnTo>
                    <a:lnTo>
                      <a:pt x="4827" y="1728"/>
                    </a:lnTo>
                    <a:lnTo>
                      <a:pt x="4874" y="1677"/>
                    </a:lnTo>
                    <a:lnTo>
                      <a:pt x="4908" y="1617"/>
                    </a:lnTo>
                    <a:lnTo>
                      <a:pt x="4928" y="1549"/>
                    </a:lnTo>
                    <a:lnTo>
                      <a:pt x="4932" y="1500"/>
                    </a:lnTo>
                    <a:lnTo>
                      <a:pt x="4932" y="300"/>
                    </a:lnTo>
                    <a:lnTo>
                      <a:pt x="4923" y="228"/>
                    </a:lnTo>
                    <a:lnTo>
                      <a:pt x="4899" y="162"/>
                    </a:lnTo>
                    <a:lnTo>
                      <a:pt x="4860" y="105"/>
                    </a:lnTo>
                    <a:lnTo>
                      <a:pt x="4809" y="58"/>
                    </a:lnTo>
                    <a:lnTo>
                      <a:pt x="4749" y="24"/>
                    </a:lnTo>
                    <a:lnTo>
                      <a:pt x="4681" y="4"/>
                    </a:lnTo>
                    <a:lnTo>
                      <a:pt x="463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・研修の実施体制図及び役割が、研修内容と整合し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・要員数、体制、役割分担が明確にされているか。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・研修を遂行可能な人数が確保されているか。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・契約後、研修を速やかに開始する体制が確保され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ているか。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065" name="Group 70"/>
            <p:cNvGrpSpPr>
              <a:grpSpLocks/>
            </p:cNvGrpSpPr>
            <p:nvPr/>
          </p:nvGrpSpPr>
          <p:grpSpPr bwMode="auto">
            <a:xfrm>
              <a:off x="10412" y="4263"/>
              <a:ext cx="5116" cy="2117"/>
              <a:chOff x="10412" y="4263"/>
              <a:chExt cx="5116" cy="2117"/>
            </a:xfrm>
          </p:grpSpPr>
          <p:sp>
            <p:nvSpPr>
              <p:cNvPr id="5184" name="Freeform 71"/>
              <p:cNvSpPr>
                <a:spLocks/>
              </p:cNvSpPr>
              <p:nvPr/>
            </p:nvSpPr>
            <p:spPr bwMode="auto">
              <a:xfrm>
                <a:off x="10412" y="4263"/>
                <a:ext cx="5116" cy="2117"/>
              </a:xfrm>
              <a:custGeom>
                <a:avLst/>
                <a:gdLst>
                  <a:gd name="T0" fmla="+- 0 10433 10433"/>
                  <a:gd name="T1" fmla="*/ T0 w 4933"/>
                  <a:gd name="T2" fmla="+- 0 4565 4265"/>
                  <a:gd name="T3" fmla="*/ 4565 h 1800"/>
                  <a:gd name="T4" fmla="+- 0 10441 10433"/>
                  <a:gd name="T5" fmla="*/ T4 w 4933"/>
                  <a:gd name="T6" fmla="+- 0 4493 4265"/>
                  <a:gd name="T7" fmla="*/ 4493 h 1800"/>
                  <a:gd name="T8" fmla="+- 0 10466 10433"/>
                  <a:gd name="T9" fmla="*/ T8 w 4933"/>
                  <a:gd name="T10" fmla="+- 0 4427 4265"/>
                  <a:gd name="T11" fmla="*/ 4427 h 1800"/>
                  <a:gd name="T12" fmla="+- 0 10505 10433"/>
                  <a:gd name="T13" fmla="*/ T12 w 4933"/>
                  <a:gd name="T14" fmla="+- 0 4370 4265"/>
                  <a:gd name="T15" fmla="*/ 4370 h 1800"/>
                  <a:gd name="T16" fmla="+- 0 10555 10433"/>
                  <a:gd name="T17" fmla="*/ T16 w 4933"/>
                  <a:gd name="T18" fmla="+- 0 4323 4265"/>
                  <a:gd name="T19" fmla="*/ 4323 h 1800"/>
                  <a:gd name="T20" fmla="+- 0 10616 10433"/>
                  <a:gd name="T21" fmla="*/ T20 w 4933"/>
                  <a:gd name="T22" fmla="+- 0 4289 4265"/>
                  <a:gd name="T23" fmla="*/ 4289 h 1800"/>
                  <a:gd name="T24" fmla="+- 0 10684 10433"/>
                  <a:gd name="T25" fmla="*/ T24 w 4933"/>
                  <a:gd name="T26" fmla="+- 0 4269 4265"/>
                  <a:gd name="T27" fmla="*/ 4269 h 1800"/>
                  <a:gd name="T28" fmla="+- 0 10733 10433"/>
                  <a:gd name="T29" fmla="*/ T28 w 4933"/>
                  <a:gd name="T30" fmla="+- 0 4265 4265"/>
                  <a:gd name="T31" fmla="*/ 4265 h 1800"/>
                  <a:gd name="T32" fmla="+- 0 15065 10433"/>
                  <a:gd name="T33" fmla="*/ T32 w 4933"/>
                  <a:gd name="T34" fmla="+- 0 4265 4265"/>
                  <a:gd name="T35" fmla="*/ 4265 h 1800"/>
                  <a:gd name="T36" fmla="+- 0 15137 10433"/>
                  <a:gd name="T37" fmla="*/ T36 w 4933"/>
                  <a:gd name="T38" fmla="+- 0 4274 4265"/>
                  <a:gd name="T39" fmla="*/ 4274 h 1800"/>
                  <a:gd name="T40" fmla="+- 0 15203 10433"/>
                  <a:gd name="T41" fmla="*/ T40 w 4933"/>
                  <a:gd name="T42" fmla="+- 0 4298 4265"/>
                  <a:gd name="T43" fmla="*/ 4298 h 1800"/>
                  <a:gd name="T44" fmla="+- 0 15260 10433"/>
                  <a:gd name="T45" fmla="*/ T44 w 4933"/>
                  <a:gd name="T46" fmla="+- 0 4337 4265"/>
                  <a:gd name="T47" fmla="*/ 4337 h 1800"/>
                  <a:gd name="T48" fmla="+- 0 15307 10433"/>
                  <a:gd name="T49" fmla="*/ T48 w 4933"/>
                  <a:gd name="T50" fmla="+- 0 4388 4265"/>
                  <a:gd name="T51" fmla="*/ 4388 h 1800"/>
                  <a:gd name="T52" fmla="+- 0 15341 10433"/>
                  <a:gd name="T53" fmla="*/ T52 w 4933"/>
                  <a:gd name="T54" fmla="+- 0 4448 4265"/>
                  <a:gd name="T55" fmla="*/ 4448 h 1800"/>
                  <a:gd name="T56" fmla="+- 0 15361 10433"/>
                  <a:gd name="T57" fmla="*/ T56 w 4933"/>
                  <a:gd name="T58" fmla="+- 0 4516 4265"/>
                  <a:gd name="T59" fmla="*/ 4516 h 1800"/>
                  <a:gd name="T60" fmla="+- 0 15365 10433"/>
                  <a:gd name="T61" fmla="*/ T60 w 4933"/>
                  <a:gd name="T62" fmla="+- 0 4565 4265"/>
                  <a:gd name="T63" fmla="*/ 4565 h 1800"/>
                  <a:gd name="T64" fmla="+- 0 15365 10433"/>
                  <a:gd name="T65" fmla="*/ T64 w 4933"/>
                  <a:gd name="T66" fmla="+- 0 5765 4265"/>
                  <a:gd name="T67" fmla="*/ 5765 h 1800"/>
                  <a:gd name="T68" fmla="+- 0 15356 10433"/>
                  <a:gd name="T69" fmla="*/ T68 w 4933"/>
                  <a:gd name="T70" fmla="+- 0 5837 4265"/>
                  <a:gd name="T71" fmla="*/ 5837 h 1800"/>
                  <a:gd name="T72" fmla="+- 0 15332 10433"/>
                  <a:gd name="T73" fmla="*/ T72 w 4933"/>
                  <a:gd name="T74" fmla="+- 0 5903 4265"/>
                  <a:gd name="T75" fmla="*/ 5903 h 1800"/>
                  <a:gd name="T76" fmla="+- 0 15293 10433"/>
                  <a:gd name="T77" fmla="*/ T76 w 4933"/>
                  <a:gd name="T78" fmla="+- 0 5960 4265"/>
                  <a:gd name="T79" fmla="*/ 5960 h 1800"/>
                  <a:gd name="T80" fmla="+- 0 15242 10433"/>
                  <a:gd name="T81" fmla="*/ T80 w 4933"/>
                  <a:gd name="T82" fmla="+- 0 6007 4265"/>
                  <a:gd name="T83" fmla="*/ 6007 h 1800"/>
                  <a:gd name="T84" fmla="+- 0 15182 10433"/>
                  <a:gd name="T85" fmla="*/ T84 w 4933"/>
                  <a:gd name="T86" fmla="+- 0 6041 4265"/>
                  <a:gd name="T87" fmla="*/ 6041 h 1800"/>
                  <a:gd name="T88" fmla="+- 0 15114 10433"/>
                  <a:gd name="T89" fmla="*/ T88 w 4933"/>
                  <a:gd name="T90" fmla="+- 0 6061 4265"/>
                  <a:gd name="T91" fmla="*/ 6061 h 1800"/>
                  <a:gd name="T92" fmla="+- 0 15065 10433"/>
                  <a:gd name="T93" fmla="*/ T92 w 4933"/>
                  <a:gd name="T94" fmla="+- 0 6065 4265"/>
                  <a:gd name="T95" fmla="*/ 6065 h 1800"/>
                  <a:gd name="T96" fmla="+- 0 10733 10433"/>
                  <a:gd name="T97" fmla="*/ T96 w 4933"/>
                  <a:gd name="T98" fmla="+- 0 6065 4265"/>
                  <a:gd name="T99" fmla="*/ 6065 h 1800"/>
                  <a:gd name="T100" fmla="+- 0 10660 10433"/>
                  <a:gd name="T101" fmla="*/ T100 w 4933"/>
                  <a:gd name="T102" fmla="+- 0 6056 4265"/>
                  <a:gd name="T103" fmla="*/ 6056 h 1800"/>
                  <a:gd name="T104" fmla="+- 0 10595 10433"/>
                  <a:gd name="T105" fmla="*/ T104 w 4933"/>
                  <a:gd name="T106" fmla="+- 0 6032 4265"/>
                  <a:gd name="T107" fmla="*/ 6032 h 1800"/>
                  <a:gd name="T108" fmla="+- 0 10537 10433"/>
                  <a:gd name="T109" fmla="*/ T108 w 4933"/>
                  <a:gd name="T110" fmla="+- 0 5993 4265"/>
                  <a:gd name="T111" fmla="*/ 5993 h 1800"/>
                  <a:gd name="T112" fmla="+- 0 10490 10433"/>
                  <a:gd name="T113" fmla="*/ T112 w 4933"/>
                  <a:gd name="T114" fmla="+- 0 5942 4265"/>
                  <a:gd name="T115" fmla="*/ 5942 h 1800"/>
                  <a:gd name="T116" fmla="+- 0 10456 10433"/>
                  <a:gd name="T117" fmla="*/ T116 w 4933"/>
                  <a:gd name="T118" fmla="+- 0 5882 4265"/>
                  <a:gd name="T119" fmla="*/ 5882 h 1800"/>
                  <a:gd name="T120" fmla="+- 0 10436 10433"/>
                  <a:gd name="T121" fmla="*/ T120 w 4933"/>
                  <a:gd name="T122" fmla="+- 0 5814 4265"/>
                  <a:gd name="T123" fmla="*/ 5814 h 1800"/>
                  <a:gd name="T124" fmla="+- 0 10433 10433"/>
                  <a:gd name="T125" fmla="*/ T124 w 4933"/>
                  <a:gd name="T126" fmla="+- 0 5765 4265"/>
                  <a:gd name="T127" fmla="*/ 5765 h 1800"/>
                  <a:gd name="T128" fmla="+- 0 10433 10433"/>
                  <a:gd name="T129" fmla="*/ T128 w 4933"/>
                  <a:gd name="T130" fmla="+- 0 4565 4265"/>
                  <a:gd name="T131" fmla="*/ 4565 h 18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</a:cxnLst>
                <a:rect l="0" t="0" r="r" b="b"/>
                <a:pathLst>
                  <a:path w="4933" h="1800">
                    <a:moveTo>
                      <a:pt x="0" y="300"/>
                    </a:moveTo>
                    <a:lnTo>
                      <a:pt x="8" y="228"/>
                    </a:lnTo>
                    <a:lnTo>
                      <a:pt x="33" y="162"/>
                    </a:lnTo>
                    <a:lnTo>
                      <a:pt x="72" y="105"/>
                    </a:lnTo>
                    <a:lnTo>
                      <a:pt x="122" y="58"/>
                    </a:lnTo>
                    <a:lnTo>
                      <a:pt x="183" y="24"/>
                    </a:lnTo>
                    <a:lnTo>
                      <a:pt x="251" y="4"/>
                    </a:lnTo>
                    <a:lnTo>
                      <a:pt x="300" y="0"/>
                    </a:lnTo>
                    <a:lnTo>
                      <a:pt x="4632" y="0"/>
                    </a:lnTo>
                    <a:lnTo>
                      <a:pt x="4704" y="9"/>
                    </a:lnTo>
                    <a:lnTo>
                      <a:pt x="4770" y="33"/>
                    </a:lnTo>
                    <a:lnTo>
                      <a:pt x="4827" y="72"/>
                    </a:lnTo>
                    <a:lnTo>
                      <a:pt x="4874" y="123"/>
                    </a:lnTo>
                    <a:lnTo>
                      <a:pt x="4908" y="183"/>
                    </a:lnTo>
                    <a:lnTo>
                      <a:pt x="4928" y="251"/>
                    </a:lnTo>
                    <a:lnTo>
                      <a:pt x="4932" y="300"/>
                    </a:lnTo>
                    <a:lnTo>
                      <a:pt x="4932" y="1500"/>
                    </a:lnTo>
                    <a:lnTo>
                      <a:pt x="4923" y="1572"/>
                    </a:lnTo>
                    <a:lnTo>
                      <a:pt x="4899" y="1638"/>
                    </a:lnTo>
                    <a:lnTo>
                      <a:pt x="4860" y="1695"/>
                    </a:lnTo>
                    <a:lnTo>
                      <a:pt x="4809" y="1742"/>
                    </a:lnTo>
                    <a:lnTo>
                      <a:pt x="4749" y="1776"/>
                    </a:lnTo>
                    <a:lnTo>
                      <a:pt x="4681" y="1796"/>
                    </a:lnTo>
                    <a:lnTo>
                      <a:pt x="4632" y="1800"/>
                    </a:lnTo>
                    <a:lnTo>
                      <a:pt x="300" y="1800"/>
                    </a:lnTo>
                    <a:lnTo>
                      <a:pt x="227" y="1791"/>
                    </a:lnTo>
                    <a:lnTo>
                      <a:pt x="162" y="1767"/>
                    </a:lnTo>
                    <a:lnTo>
                      <a:pt x="104" y="1728"/>
                    </a:lnTo>
                    <a:lnTo>
                      <a:pt x="57" y="1677"/>
                    </a:lnTo>
                    <a:lnTo>
                      <a:pt x="23" y="1617"/>
                    </a:lnTo>
                    <a:lnTo>
                      <a:pt x="3" y="1549"/>
                    </a:lnTo>
                    <a:lnTo>
                      <a:pt x="0" y="1500"/>
                    </a:lnTo>
                    <a:lnTo>
                      <a:pt x="0" y="3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68" name="Group 78"/>
            <p:cNvGrpSpPr>
              <a:grpSpLocks/>
            </p:cNvGrpSpPr>
            <p:nvPr/>
          </p:nvGrpSpPr>
          <p:grpSpPr bwMode="auto">
            <a:xfrm>
              <a:off x="4303" y="6308"/>
              <a:ext cx="5158" cy="400"/>
              <a:chOff x="4303" y="6308"/>
              <a:chExt cx="5158" cy="400"/>
            </a:xfrm>
          </p:grpSpPr>
          <p:sp>
            <p:nvSpPr>
              <p:cNvPr id="2077" name="Freeform 79"/>
              <p:cNvSpPr>
                <a:spLocks/>
              </p:cNvSpPr>
              <p:nvPr/>
            </p:nvSpPr>
            <p:spPr bwMode="auto">
              <a:xfrm>
                <a:off x="4303" y="6308"/>
                <a:ext cx="5158" cy="400"/>
              </a:xfrm>
              <a:custGeom>
                <a:avLst/>
                <a:gdLst>
                  <a:gd name="T0" fmla="+- 0 4303 4303"/>
                  <a:gd name="T1" fmla="*/ T0 w 5158"/>
                  <a:gd name="T2" fmla="+- 0 6308 6308"/>
                  <a:gd name="T3" fmla="*/ 6308 h 400"/>
                  <a:gd name="T4" fmla="+- 0 9460 4303"/>
                  <a:gd name="T5" fmla="*/ T4 w 5158"/>
                  <a:gd name="T6" fmla="+- 0 6308 6308"/>
                  <a:gd name="T7" fmla="*/ 6308 h 400"/>
                  <a:gd name="T8" fmla="+- 0 9460 4303"/>
                  <a:gd name="T9" fmla="*/ T8 w 5158"/>
                  <a:gd name="T10" fmla="+- 0 6708 6308"/>
                  <a:gd name="T11" fmla="*/ 6708 h 400"/>
                  <a:gd name="T12" fmla="+- 0 4303 4303"/>
                  <a:gd name="T13" fmla="*/ T12 w 5158"/>
                  <a:gd name="T14" fmla="+- 0 6708 6308"/>
                  <a:gd name="T15" fmla="*/ 6708 h 400"/>
                  <a:gd name="T16" fmla="+- 0 4303 4303"/>
                  <a:gd name="T17" fmla="*/ T16 w 5158"/>
                  <a:gd name="T18" fmla="+- 0 6308 6308"/>
                  <a:gd name="T19" fmla="*/ 6308 h 4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5158" h="400">
                    <a:moveTo>
                      <a:pt x="0" y="0"/>
                    </a:moveTo>
                    <a:lnTo>
                      <a:pt x="5157" y="0"/>
                    </a:lnTo>
                    <a:lnTo>
                      <a:pt x="5157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ja-JP" altLang="en-US" sz="1000" dirty="0" smtClean="0"/>
                  <a:t>さらに追加的な内容がある場合は「添付資料」として添付。</a:t>
                </a:r>
                <a:endParaRPr lang="ja-JP" altLang="en-US" sz="1000" dirty="0"/>
              </a:p>
            </p:txBody>
          </p:sp>
        </p:grpSp>
        <p:grpSp>
          <p:nvGrpSpPr>
            <p:cNvPr id="2075" name="Group 80"/>
            <p:cNvGrpSpPr>
              <a:grpSpLocks/>
            </p:cNvGrpSpPr>
            <p:nvPr/>
          </p:nvGrpSpPr>
          <p:grpSpPr bwMode="auto">
            <a:xfrm>
              <a:off x="4303" y="6308"/>
              <a:ext cx="5158" cy="400"/>
              <a:chOff x="4303" y="6308"/>
              <a:chExt cx="5158" cy="400"/>
            </a:xfrm>
          </p:grpSpPr>
          <p:sp>
            <p:nvSpPr>
              <p:cNvPr id="2076" name="Freeform 81"/>
              <p:cNvSpPr>
                <a:spLocks/>
              </p:cNvSpPr>
              <p:nvPr/>
            </p:nvSpPr>
            <p:spPr bwMode="auto">
              <a:xfrm>
                <a:off x="4303" y="6308"/>
                <a:ext cx="5158" cy="400"/>
              </a:xfrm>
              <a:custGeom>
                <a:avLst/>
                <a:gdLst>
                  <a:gd name="T0" fmla="+- 0 4303 4303"/>
                  <a:gd name="T1" fmla="*/ T0 w 5158"/>
                  <a:gd name="T2" fmla="+- 0 6308 6308"/>
                  <a:gd name="T3" fmla="*/ 6308 h 400"/>
                  <a:gd name="T4" fmla="+- 0 9460 4303"/>
                  <a:gd name="T5" fmla="*/ T4 w 5158"/>
                  <a:gd name="T6" fmla="+- 0 6308 6308"/>
                  <a:gd name="T7" fmla="*/ 6308 h 400"/>
                  <a:gd name="T8" fmla="+- 0 9460 4303"/>
                  <a:gd name="T9" fmla="*/ T8 w 5158"/>
                  <a:gd name="T10" fmla="+- 0 6708 6308"/>
                  <a:gd name="T11" fmla="*/ 6708 h 400"/>
                  <a:gd name="T12" fmla="+- 0 4303 4303"/>
                  <a:gd name="T13" fmla="*/ T12 w 5158"/>
                  <a:gd name="T14" fmla="+- 0 6708 6308"/>
                  <a:gd name="T15" fmla="*/ 6708 h 400"/>
                  <a:gd name="T16" fmla="+- 0 4303 4303"/>
                  <a:gd name="T17" fmla="*/ T16 w 5158"/>
                  <a:gd name="T18" fmla="+- 0 6308 6308"/>
                  <a:gd name="T19" fmla="*/ 6308 h 4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5158" h="400">
                    <a:moveTo>
                      <a:pt x="0" y="0"/>
                    </a:moveTo>
                    <a:lnTo>
                      <a:pt x="5157" y="0"/>
                    </a:lnTo>
                    <a:lnTo>
                      <a:pt x="5157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</p:grpSp>
      <p:cxnSp>
        <p:nvCxnSpPr>
          <p:cNvPr id="5155" name="直線コネクタ 5154"/>
          <p:cNvCxnSpPr/>
          <p:nvPr/>
        </p:nvCxnSpPr>
        <p:spPr>
          <a:xfrm flipH="1" flipV="1">
            <a:off x="4437945" y="5207000"/>
            <a:ext cx="934155" cy="0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/>
          <p:cNvCxnSpPr/>
          <p:nvPr/>
        </p:nvCxnSpPr>
        <p:spPr>
          <a:xfrm flipH="1" flipV="1">
            <a:off x="5514198" y="4270787"/>
            <a:ext cx="304812" cy="500957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直線コネクタ 109"/>
          <p:cNvCxnSpPr/>
          <p:nvPr/>
        </p:nvCxnSpPr>
        <p:spPr>
          <a:xfrm flipH="1">
            <a:off x="5200177" y="3235567"/>
            <a:ext cx="566126" cy="873926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直線コネクタ 111"/>
          <p:cNvCxnSpPr/>
          <p:nvPr/>
        </p:nvCxnSpPr>
        <p:spPr>
          <a:xfrm flipH="1">
            <a:off x="5136357" y="3033036"/>
            <a:ext cx="629946" cy="222454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正方形/長方形 113"/>
          <p:cNvSpPr/>
          <p:nvPr/>
        </p:nvSpPr>
        <p:spPr>
          <a:xfrm>
            <a:off x="7013812" y="1845054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記述例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397125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044" y="40708"/>
            <a:ext cx="8858250" cy="432000"/>
          </a:xfrm>
        </p:spPr>
        <p:txBody>
          <a:bodyPr>
            <a:noAutofit/>
          </a:bodyPr>
          <a:lstStyle/>
          <a:p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【3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研修実施体制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3.2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組織としての専門性、類似事業実績</a:t>
            </a:r>
            <a:endParaRPr lang="ja-JP" altLang="en-US" sz="1800" dirty="0">
              <a:solidFill>
                <a:srgbClr val="3399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専門知識、ノウハウ</a:t>
            </a:r>
            <a:endParaRPr lang="en-US" altLang="ja-JP" sz="19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XXXXXXXXXX</a:t>
            </a:r>
          </a:p>
          <a:p>
            <a:pPr marL="444500" indent="-266700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に別途含める、</a:t>
            </a:r>
            <a:r>
              <a:rPr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XXXXXXXXXX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の参照　等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過去の実績</a:t>
            </a:r>
            <a:endParaRPr lang="en-US" altLang="ja-JP" sz="19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（以下の項目等を含めて記述）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提供先（</a:t>
            </a:r>
            <a:r>
              <a:rPr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実名が記述できない場合は、必ずしも実名を記述する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80975" indent="0">
              <a:spcBef>
                <a:spcPts val="400"/>
              </a:spcBef>
              <a:buSzPct val="70000"/>
              <a:buNone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必要はない。その場合、例えば「中央府省Ａ」といった形式で記述する）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実施概要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実施時期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主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たる業務実施担当者　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4294967295"/>
          </p:nvPr>
        </p:nvSpPr>
        <p:spPr>
          <a:xfrm>
            <a:off x="0" y="6480175"/>
            <a:ext cx="360363" cy="360363"/>
          </a:xfrm>
          <a:prstGeom prst="rect">
            <a:avLst/>
          </a:prstGeo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・組織として、</a:t>
            </a:r>
            <a:r>
              <a:rPr lang="ja-JP" altLang="en-US" sz="12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本研修に</a:t>
            </a:r>
            <a:r>
              <a:rPr lang="ja-JP" altLang="en-US" sz="12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関する専門知識、ノウハウ、過去の経験等について記述する。</a:t>
            </a:r>
            <a:endParaRPr lang="ja-JP" altLang="en-US" sz="12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5577347" y="2255254"/>
            <a:ext cx="3521104" cy="940936"/>
            <a:chOff x="7373" y="1022"/>
            <a:chExt cx="5069" cy="1555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・組織として研修内容に関する専門知識・ノウハウ等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の蓄積はあるか</a:t>
                </a:r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。</a:t>
                </a:r>
                <a:endParaRPr lang="ja-JP" altLang="en-US" sz="10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5603875" y="4283190"/>
            <a:ext cx="3540125" cy="1379787"/>
            <a:chOff x="6780" y="1617"/>
            <a:chExt cx="6778" cy="1557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882" y="1617"/>
              <a:ext cx="6512" cy="1420"/>
              <a:chOff x="6882" y="1617"/>
              <a:chExt cx="6512" cy="1420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882" y="1617"/>
                <a:ext cx="6512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組織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として類似事業の実績があるか。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組織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として研修内容に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かされる専門知識、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ノウハウ等の蓄積があるか。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7" name="正方形/長方形 26"/>
          <p:cNvSpPr/>
          <p:nvPr/>
        </p:nvSpPr>
        <p:spPr>
          <a:xfrm>
            <a:off x="6890224" y="1602476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記述例</a:t>
            </a:r>
            <a:endParaRPr kumimoji="1" lang="ja-JP" altLang="en-US" b="1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4389120" y="2307102"/>
            <a:ext cx="1214755" cy="314531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4389120" y="2466509"/>
            <a:ext cx="1397559" cy="1881041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>
            <a:off x="4410420" y="3854171"/>
            <a:ext cx="1193455" cy="982993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/>
          <p:cNvSpPr/>
          <p:nvPr/>
        </p:nvSpPr>
        <p:spPr>
          <a:xfrm>
            <a:off x="512040" y="6095651"/>
            <a:ext cx="4749800" cy="38434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さらに追加的な内容がある場合は「添付資料」として添付。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77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12" y="40708"/>
            <a:ext cx="8858250" cy="432000"/>
          </a:xfrm>
        </p:spPr>
        <p:txBody>
          <a:bodyPr>
            <a:noAutofit/>
          </a:bodyPr>
          <a:lstStyle/>
          <a:p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【3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研修実施体制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】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　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3.3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Himalaya" panose="01010100010101010101" pitchFamily="2" charset="0"/>
              </a:rPr>
              <a:t>研修従事予定者の専門性、類似事業実績</a:t>
            </a:r>
            <a:endParaRPr lang="ja-JP" altLang="en-US" sz="1800" dirty="0">
              <a:solidFill>
                <a:srgbClr val="3399FF"/>
              </a:solidFill>
              <a:latin typeface="Meiryo UI" panose="020B0604030504040204" pitchFamily="50" charset="-128"/>
              <a:ea typeface="Meiryo UI" panose="020B0604030504040204" pitchFamily="50" charset="-128"/>
              <a:cs typeface="Microsoft Himalaya" panose="01010100010101010101" pitchFamily="2" charset="0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547234"/>
            <a:ext cx="8516760" cy="5083979"/>
          </a:xfrm>
        </p:spPr>
        <p:txBody>
          <a:bodyPr>
            <a:normAutofit/>
          </a:bodyPr>
          <a:lstStyle/>
          <a:p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業務担当者名</a:t>
            </a:r>
            <a:endParaRPr lang="en-US" altLang="ja-JP" sz="1900" u="sng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77800" indent="0">
              <a:lnSpc>
                <a:spcPct val="100000"/>
              </a:lnSpc>
              <a:spcBef>
                <a:spcPts val="400"/>
              </a:spcBef>
              <a:buSzPct val="60000"/>
              <a:buNone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（以下の項目等を含めて記述）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部署・役職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予定担当業務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役割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業務経験（顧客の業種、実施業務やその内容、体制内での位置づけ、実施期間）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略歴・保有スキル・専門知識等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過去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の実績</a:t>
            </a:r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業務担当者</a:t>
            </a:r>
            <a:r>
              <a:rPr lang="ja-JP" altLang="en-US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名</a:t>
            </a:r>
            <a:endParaRPr lang="en-US" altLang="ja-JP" sz="1900" u="sng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（以下の項目等を含めて記述）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部署・役職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予定担当業務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役割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業務経験（顧客の業種、実施業務やその内容、体制内での位置づけ、実施期間）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略歴・保有スキル・専門知識等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過去の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実績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・本事業分野に従事する予定の者の、本事業分野に関する専門知識、ノウハウ等の蓄積、過去の経験について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ja-JP" altLang="en-US" sz="1200" dirty="0">
                <a:solidFill>
                  <a:prstClr val="black"/>
                </a:solidFill>
              </a:rPr>
              <a:t>　</a:t>
            </a:r>
            <a:r>
              <a:rPr lang="ja-JP" altLang="en-US" sz="1200" dirty="0" smtClean="0">
                <a:solidFill>
                  <a:prstClr val="black"/>
                </a:solidFill>
              </a:rPr>
              <a:t>記述する。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5586476" y="1802282"/>
            <a:ext cx="3521104" cy="820717"/>
            <a:chOff x="7373" y="1022"/>
            <a:chExt cx="5069" cy="1555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・研修従事予定者に、研修内容に関する専門知識・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ノウハウ等の蓄積があるか。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5378646" y="3149817"/>
            <a:ext cx="3765354" cy="1414612"/>
            <a:chOff x="6780" y="1617"/>
            <a:chExt cx="6778" cy="1557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882" y="1617"/>
              <a:ext cx="6512" cy="1354"/>
              <a:chOff x="6882" y="1617"/>
              <a:chExt cx="6512" cy="1354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882" y="1617"/>
                <a:ext cx="6512" cy="1354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・研修従事予定者に、類似の事業の実績があるか。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・研修従事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予定者に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、研修内容に活かされる専門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知識、ノウハウ等の蓄積があるか。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7" name="正方形/長方形 26"/>
          <p:cNvSpPr/>
          <p:nvPr/>
        </p:nvSpPr>
        <p:spPr>
          <a:xfrm>
            <a:off x="3493538" y="1544927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prstClr val="white"/>
                </a:solidFill>
              </a:rPr>
              <a:t>記述例</a:t>
            </a:r>
          </a:p>
        </p:txBody>
      </p:sp>
      <p:cxnSp>
        <p:nvCxnSpPr>
          <p:cNvPr id="6" name="直線コネクタ 5"/>
          <p:cNvCxnSpPr/>
          <p:nvPr/>
        </p:nvCxnSpPr>
        <p:spPr>
          <a:xfrm flipV="1">
            <a:off x="4123451" y="2095766"/>
            <a:ext cx="1462331" cy="503063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/>
          <p:cNvSpPr/>
          <p:nvPr/>
        </p:nvSpPr>
        <p:spPr>
          <a:xfrm>
            <a:off x="4226751" y="6126259"/>
            <a:ext cx="4749800" cy="38434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prstClr val="black"/>
                </a:solidFill>
              </a:rPr>
              <a:t>さらに追加的な内容がある場合は「添付資料」として添付。</a:t>
            </a:r>
          </a:p>
        </p:txBody>
      </p:sp>
      <p:cxnSp>
        <p:nvCxnSpPr>
          <p:cNvPr id="31" name="直線コネクタ 30"/>
          <p:cNvCxnSpPr/>
          <p:nvPr/>
        </p:nvCxnSpPr>
        <p:spPr>
          <a:xfrm flipV="1">
            <a:off x="3854548" y="2357632"/>
            <a:ext cx="1752889" cy="1886713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>
            <a:off x="4123451" y="3084746"/>
            <a:ext cx="1254917" cy="576525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V="1">
            <a:off x="3853992" y="3845246"/>
            <a:ext cx="1524376" cy="593803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708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5668" y="23203"/>
            <a:ext cx="7886700" cy="432000"/>
          </a:xfrm>
        </p:spPr>
        <p:txBody>
          <a:bodyPr>
            <a:normAutofit/>
          </a:bodyPr>
          <a:lstStyle/>
          <a:p>
            <a:r>
              <a:rPr kumimoji="1"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</a:t>
            </a:r>
            <a:r>
              <a:rPr kumimoji="1"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実施体制</a:t>
            </a:r>
            <a:r>
              <a:rPr kumimoji="1"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3.4.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研修遂行のための経営基盤・管理体制</a:t>
            </a:r>
            <a:endParaRPr kumimoji="1" lang="ja-JP" altLang="en-US" sz="1800" dirty="0">
              <a:solidFill>
                <a:srgbClr val="3399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4193" y="1378861"/>
            <a:ext cx="8594069" cy="434532"/>
          </a:xfrm>
        </p:spPr>
        <p:txBody>
          <a:bodyPr>
            <a:normAutofit/>
          </a:bodyPr>
          <a:lstStyle/>
          <a:p>
            <a:r>
              <a:rPr kumimoji="1" lang="ja-JP" altLang="en-US" sz="2200" dirty="0" smtClean="0"/>
              <a:t>経営基盤について</a:t>
            </a:r>
            <a:endParaRPr kumimoji="1" lang="ja-JP" altLang="en-US" sz="220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4294967295"/>
          </p:nvPr>
        </p:nvSpPr>
        <p:spPr>
          <a:xfrm>
            <a:off x="0" y="6480175"/>
            <a:ext cx="360363" cy="360363"/>
          </a:xfrm>
          <a:prstGeom prst="rect">
            <a:avLst/>
          </a:prstGeo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・事業を円滑に行うための経営基盤、管理体制（経理処理体制等）について記述する。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3150" name="Group 168"/>
          <p:cNvGrpSpPr>
            <a:grpSpLocks/>
          </p:cNvGrpSpPr>
          <p:nvPr/>
        </p:nvGrpSpPr>
        <p:grpSpPr bwMode="auto">
          <a:xfrm>
            <a:off x="141971" y="1732146"/>
            <a:ext cx="8928100" cy="4886368"/>
            <a:chOff x="780" y="109"/>
            <a:chExt cx="14060" cy="7598"/>
          </a:xfrm>
        </p:grpSpPr>
        <p:sp>
          <p:nvSpPr>
            <p:cNvPr id="3405" name="Freeform 169"/>
            <p:cNvSpPr>
              <a:spLocks/>
            </p:cNvSpPr>
            <p:nvPr/>
          </p:nvSpPr>
          <p:spPr bwMode="auto">
            <a:xfrm>
              <a:off x="780" y="109"/>
              <a:ext cx="14060" cy="7598"/>
            </a:xfrm>
            <a:custGeom>
              <a:avLst/>
              <a:gdLst>
                <a:gd name="T0" fmla="+- 0 780 780"/>
                <a:gd name="T1" fmla="*/ T0 w 14060"/>
                <a:gd name="T2" fmla="+- 0 109 109"/>
                <a:gd name="T3" fmla="*/ 109 h 7598"/>
                <a:gd name="T4" fmla="+- 0 14840 780"/>
                <a:gd name="T5" fmla="*/ T4 w 14060"/>
                <a:gd name="T6" fmla="+- 0 109 109"/>
                <a:gd name="T7" fmla="*/ 109 h 7598"/>
                <a:gd name="T8" fmla="+- 0 14840 780"/>
                <a:gd name="T9" fmla="*/ T8 w 14060"/>
                <a:gd name="T10" fmla="+- 0 7706 109"/>
                <a:gd name="T11" fmla="*/ 7706 h 7598"/>
                <a:gd name="T12" fmla="+- 0 780 780"/>
                <a:gd name="T13" fmla="*/ T12 w 14060"/>
                <a:gd name="T14" fmla="+- 0 7706 109"/>
                <a:gd name="T15" fmla="*/ 7706 h 7598"/>
                <a:gd name="T16" fmla="+- 0 780 780"/>
                <a:gd name="T17" fmla="*/ T16 w 14060"/>
                <a:gd name="T18" fmla="+- 0 109 109"/>
                <a:gd name="T19" fmla="*/ 109 h 759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4060" h="7598">
                  <a:moveTo>
                    <a:pt x="0" y="0"/>
                  </a:moveTo>
                  <a:lnTo>
                    <a:pt x="14060" y="0"/>
                  </a:lnTo>
                  <a:lnTo>
                    <a:pt x="14060" y="7597"/>
                  </a:lnTo>
                  <a:lnTo>
                    <a:pt x="0" y="759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85750" indent="-285750">
                <a:buFont typeface="Wingdings" panose="05000000000000000000" pitchFamily="2" charset="2"/>
                <a:buChar char="n"/>
              </a:pPr>
              <a:r>
                <a:rPr lang="ja-JP" altLang="en-US" sz="1600" b="1" u="sng" dirty="0" smtClean="0">
                  <a:solidFill>
                    <a:prstClr val="black"/>
                  </a:solidFill>
                </a:rPr>
                <a:t>資金・設備の状況</a:t>
              </a:r>
              <a:endParaRPr lang="ja-JP" altLang="ja-JP" sz="1600" b="1" dirty="0">
                <a:solidFill>
                  <a:prstClr val="black"/>
                </a:solidFill>
              </a:endParaRPr>
            </a:p>
            <a:p>
              <a:pPr marL="444500" indent="-266700">
                <a:buSzPct val="70000"/>
                <a:buFont typeface="Wingdings" panose="05000000000000000000" pitchFamily="2" charset="2"/>
                <a:buChar char="ü"/>
              </a:pPr>
              <a:r>
                <a:rPr lang="en-US" altLang="ja-JP" sz="14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XXXXXXXXXXX</a:t>
              </a: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444500" indent="-266700">
                <a:buSzPct val="70000"/>
                <a:buFont typeface="Wingdings" panose="05000000000000000000" pitchFamily="2" charset="2"/>
                <a:buChar char="ü"/>
              </a:pPr>
              <a:r>
                <a:rPr lang="en-US" altLang="ja-JP" sz="14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XXXXXXXXXXX</a:t>
              </a:r>
            </a:p>
            <a:p>
              <a:pPr marL="444500" indent="-266700">
                <a:buSzPct val="70000"/>
                <a:buFont typeface="Wingdings" panose="05000000000000000000" pitchFamily="2" charset="2"/>
                <a:buChar char="ü"/>
              </a:pPr>
              <a:r>
                <a:rPr lang="en-US" altLang="ja-JP" sz="14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XXXX</a:t>
              </a:r>
              <a:r>
                <a:rPr lang="en-US" altLang="ja-JP" sz="14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</a:t>
              </a:r>
              <a:endParaRPr lang="en-US" altLang="ja-JP" sz="1400" dirty="0">
                <a:solidFill>
                  <a:prstClr val="black"/>
                </a:solidFill>
              </a:endParaRP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>
                <a:solidFill>
                  <a:prstClr val="black"/>
                </a:solidFill>
              </a:endParaRP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>
                <a:solidFill>
                  <a:prstClr val="black"/>
                </a:solidFill>
              </a:endParaRPr>
            </a:p>
            <a:p>
              <a:pPr marL="261938">
                <a:buSzPct val="50000"/>
              </a:pPr>
              <a:endParaRPr lang="en-US" altLang="ja-JP" sz="1400" dirty="0">
                <a:solidFill>
                  <a:prstClr val="black"/>
                </a:solidFill>
              </a:endParaRPr>
            </a:p>
            <a:p>
              <a:pPr marL="285750" indent="-285750">
                <a:buSzPct val="100000"/>
                <a:buFont typeface="Wingdings" panose="05000000000000000000" pitchFamily="2" charset="2"/>
                <a:buChar char="n"/>
              </a:pPr>
              <a:r>
                <a:rPr lang="ja-JP" altLang="en-US" sz="1600" b="1" u="sng" dirty="0" smtClean="0">
                  <a:solidFill>
                    <a:prstClr val="black"/>
                  </a:solidFill>
                </a:rPr>
                <a:t>管理</a:t>
              </a:r>
              <a:r>
                <a:rPr lang="ja-JP" altLang="en-US" sz="1600" b="1" u="sng" dirty="0">
                  <a:solidFill>
                    <a:prstClr val="black"/>
                  </a:solidFill>
                </a:rPr>
                <a:t>体制</a:t>
              </a:r>
              <a:r>
                <a:rPr lang="ja-JP" altLang="en-US" sz="1600" b="1" u="sng" dirty="0" smtClean="0">
                  <a:solidFill>
                    <a:prstClr val="black"/>
                  </a:solidFill>
                </a:rPr>
                <a:t>につい</a:t>
              </a:r>
              <a:r>
                <a:rPr lang="ja-JP" altLang="en-US" sz="1600" b="1" u="sng" dirty="0">
                  <a:solidFill>
                    <a:prstClr val="black"/>
                  </a:solidFill>
                </a:rPr>
                <a:t>て</a:t>
              </a:r>
              <a:endParaRPr lang="en-US" altLang="ja-JP" sz="1600" b="1" u="sng" dirty="0">
                <a:solidFill>
                  <a:prstClr val="black"/>
                </a:solidFill>
              </a:endParaRP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en-US" altLang="ja-JP" sz="1400" dirty="0" smtClean="0">
                  <a:solidFill>
                    <a:prstClr val="black"/>
                  </a:solidFill>
                </a:rPr>
                <a:t>XXXXXXXXXX</a:t>
              </a: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en-US" altLang="ja-JP" sz="1400" dirty="0" smtClean="0">
                  <a:solidFill>
                    <a:prstClr val="black"/>
                  </a:solidFill>
                </a:rPr>
                <a:t>XXXXXXXXXX</a:t>
              </a:r>
              <a:endParaRPr lang="en-US" altLang="ja-JP" sz="16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509" name="Group 13"/>
          <p:cNvGrpSpPr>
            <a:grpSpLocks/>
          </p:cNvGrpSpPr>
          <p:nvPr/>
        </p:nvGrpSpPr>
        <p:grpSpPr bwMode="auto">
          <a:xfrm>
            <a:off x="4606021" y="2574587"/>
            <a:ext cx="3229054" cy="709826"/>
            <a:chOff x="7358" y="1007"/>
            <a:chExt cx="5084" cy="1570"/>
          </a:xfrm>
        </p:grpSpPr>
        <p:pic>
          <p:nvPicPr>
            <p:cNvPr id="510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1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12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5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13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4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研修遂行</a:t>
                </a:r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のための経営基盤を有しているか。</a:t>
                </a:r>
                <a:endParaRPr lang="ja-JP" altLang="en-US" sz="10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520" name="Group 20"/>
          <p:cNvGrpSpPr>
            <a:grpSpLocks/>
          </p:cNvGrpSpPr>
          <p:nvPr/>
        </p:nvGrpSpPr>
        <p:grpSpPr bwMode="auto">
          <a:xfrm>
            <a:off x="4513841" y="3798472"/>
            <a:ext cx="4369398" cy="1158269"/>
            <a:chOff x="6765" y="1602"/>
            <a:chExt cx="6793" cy="1573"/>
          </a:xfrm>
        </p:grpSpPr>
        <p:pic>
          <p:nvPicPr>
            <p:cNvPr id="521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2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3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4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5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6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27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30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・一定以上の資金・設備を有しており、管理体制について</a:t>
                </a:r>
                <a:endParaRPr lang="en-US" altLang="ja-JP" sz="105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優れているか。</a:t>
                </a:r>
                <a:endParaRPr lang="en-US" altLang="ja-JP" sz="105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（支出に係る証拠書類等の整理・保管体制等を有しているか。）</a:t>
                </a:r>
                <a:endParaRPr lang="ja-JP" altLang="en-US" sz="10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28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29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0463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432000"/>
          </a:xfrm>
        </p:spPr>
        <p:txBody>
          <a:bodyPr>
            <a:noAutofit/>
          </a:bodyPr>
          <a:lstStyle/>
          <a:p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【4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添付資料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4.1</a:t>
            </a:r>
            <a:r>
              <a:rPr lang="ja-JP" altLang="en-US" sz="1800" dirty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800" dirty="0" smtClean="0">
                <a:solidFill>
                  <a:srgbClr val="3399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研修実施に係る工数</a:t>
            </a:r>
            <a:endParaRPr lang="ja-JP" altLang="en-US" sz="1800" dirty="0">
              <a:solidFill>
                <a:srgbClr val="3399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547234"/>
            <a:ext cx="8516760" cy="5083979"/>
          </a:xfrm>
        </p:spPr>
        <p:txBody>
          <a:bodyPr>
            <a:normAutofit/>
          </a:bodyPr>
          <a:lstStyle/>
          <a:p>
            <a:r>
              <a:rPr lang="en-US" altLang="ja-JP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契約件名</a:t>
            </a:r>
            <a:r>
              <a:rPr lang="en-US" altLang="ja-JP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見積り詳細</a:t>
            </a:r>
            <a:endParaRPr lang="en-US" altLang="ja-JP" sz="1900" u="sng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294967295"/>
          </p:nvPr>
        </p:nvSpPr>
        <p:spPr>
          <a:xfrm>
            <a:off x="0" y="6480175"/>
            <a:ext cx="360363" cy="360363"/>
          </a:xfrm>
          <a:prstGeom prst="rect">
            <a:avLst/>
          </a:prstGeo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7"/>
            <a:ext cx="7637922" cy="631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・「</a:t>
            </a:r>
            <a:r>
              <a:rPr lang="en-US" altLang="ja-JP" sz="1200" dirty="0" smtClean="0">
                <a:solidFill>
                  <a:prstClr val="black"/>
                </a:solidFill>
              </a:rPr>
              <a:t>2</a:t>
            </a:r>
            <a:r>
              <a:rPr lang="en-US" altLang="ja-JP" sz="1200" dirty="0" smtClean="0">
                <a:solidFill>
                  <a:schemeClr val="tx1"/>
                </a:solidFill>
              </a:rPr>
              <a:t>.</a:t>
            </a:r>
            <a:r>
              <a:rPr lang="ja-JP" altLang="en-US" sz="1200" dirty="0" smtClean="0">
                <a:solidFill>
                  <a:schemeClr val="tx1"/>
                </a:solidFill>
              </a:rPr>
              <a:t>研修実施計画」にて提案した研修実施方法を実現するために必要な工数を、入札仕様書における業務の単位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</a:rPr>
              <a:t>（又はそれを細分化した業務の単位）で研修従事者のクラス別（課長、課長補佐等）の工数を記述する。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※</a:t>
            </a:r>
            <a:r>
              <a:rPr lang="ja-JP" altLang="en-US" sz="1200" dirty="0" smtClean="0">
                <a:solidFill>
                  <a:schemeClr val="tx1"/>
                </a:solidFill>
              </a:rPr>
              <a:t>「</a:t>
            </a:r>
            <a:r>
              <a:rPr lang="en-US" altLang="ja-JP" sz="1200" dirty="0" smtClean="0">
                <a:solidFill>
                  <a:schemeClr val="tx1"/>
                </a:solidFill>
              </a:rPr>
              <a:t>2.</a:t>
            </a:r>
            <a:r>
              <a:rPr lang="ja-JP" altLang="en-US" sz="1200" dirty="0" smtClean="0">
                <a:solidFill>
                  <a:schemeClr val="tx1"/>
                </a:solidFill>
              </a:rPr>
              <a:t>研修実施計画」の内容と整合性があること。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6310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7030284" y="1546582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prstClr val="white"/>
                </a:solidFill>
              </a:rPr>
              <a:t>記述例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389961"/>
              </p:ext>
            </p:extLst>
          </p:nvPr>
        </p:nvGraphicFramePr>
        <p:xfrm>
          <a:off x="114300" y="2218404"/>
          <a:ext cx="8750660" cy="371166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57560"/>
                <a:gridCol w="1435054"/>
                <a:gridCol w="609646"/>
                <a:gridCol w="1282968"/>
                <a:gridCol w="946307"/>
                <a:gridCol w="946307"/>
                <a:gridCol w="946307"/>
                <a:gridCol w="831111"/>
                <a:gridCol w="1295400"/>
              </a:tblGrid>
              <a:tr h="77794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業務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担当者のクラス別工数（人月）</a:t>
                      </a:r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/</a:t>
                      </a:r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工数</a:t>
                      </a:r>
                      <a:endParaRPr kumimoji="1" lang="en-US" altLang="ja-JP" sz="1400" dirty="0" smtClean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（業務中項目</a:t>
                      </a:r>
                      <a:endParaRPr kumimoji="1" lang="en-US" altLang="ja-JP" sz="1400" dirty="0" smtClean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単位）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939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大項目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中項目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(1)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●●●に係るもの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××××</a:t>
                      </a:r>
                      <a:endParaRPr kumimoji="1" lang="ja-JP" altLang="en-US" sz="14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××××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(2)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○○○に係るもの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 gridSpan="3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合計（工数）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122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テーマ1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テーマ1" id="{12433573-A6EF-4B7E-A635-652A9A7CCFC8}" vid="{BA38309F-17DF-4F78-B7B9-DF050E73D7DD}"/>
    </a:ext>
  </a:extLst>
</a:theme>
</file>

<file path=ppt/theme/theme10.xml><?xml version="1.0" encoding="utf-8"?>
<a:theme xmlns:a="http://schemas.openxmlformats.org/drawingml/2006/main" name="9_Office テーマ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テーマ3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テーマ3" id="{9EFD7F3E-043F-4977-B8AB-573E97A4A498}" vid="{91DCF34C-AED1-46A1-BAA4-F22BF3ADC1F4}"/>
    </a:ext>
  </a:extLst>
</a:theme>
</file>

<file path=ppt/theme/theme3.xml><?xml version="1.0" encoding="utf-8"?>
<a:theme xmlns:a="http://schemas.openxmlformats.org/drawingml/2006/main" name="2_Office テーマ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テーマ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Office テーマ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Office テーマ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Office テーマ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7_Office テーマ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8_Office テーマ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テーマ1</Template>
  <TotalTime>625</TotalTime>
  <Words>1110</Words>
  <PresentationFormat>画面に合わせる (4:3)</PresentationFormat>
  <Paragraphs>253</Paragraphs>
  <Slides>9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10</vt:i4>
      </vt:variant>
      <vt:variant>
        <vt:lpstr>スライド タイトル</vt:lpstr>
      </vt:variant>
      <vt:variant>
        <vt:i4>9</vt:i4>
      </vt:variant>
    </vt:vector>
  </HeadingPairs>
  <TitlesOfParts>
    <vt:vector size="28" baseType="lpstr">
      <vt:lpstr>Meiryo UI</vt:lpstr>
      <vt:lpstr>ＭＳ Ｐゴシック</vt:lpstr>
      <vt:lpstr>ＭＳ ゴシック</vt:lpstr>
      <vt:lpstr>Arial</vt:lpstr>
      <vt:lpstr>Calibri</vt:lpstr>
      <vt:lpstr>Calibri Light</vt:lpstr>
      <vt:lpstr>Microsoft Himalaya</vt:lpstr>
      <vt:lpstr>Times New Roman</vt:lpstr>
      <vt:lpstr>Wingdings</vt:lpstr>
      <vt:lpstr>テーマ1</vt:lpstr>
      <vt:lpstr>テーマ3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【1　研修の目的、内容及び実施方法】　1.1　研修目的</vt:lpstr>
      <vt:lpstr>【1　研修の目的、内容及び実施方法】　1.2　研修内容</vt:lpstr>
      <vt:lpstr>【1　研修の目的、内容及び実施方法】　1.3　研修実施内容</vt:lpstr>
      <vt:lpstr>【2　研修実施計画】　2.1.研修実施計画</vt:lpstr>
      <vt:lpstr>【3　研修実施体制】　3.1　研修実施体制、役割分担</vt:lpstr>
      <vt:lpstr>【3　研修実施体制】　3.2　組織としての専門性、類似事業実績</vt:lpstr>
      <vt:lpstr>【3　研修実施体制】　3.3　研修従事予定者の専門性、類似事業実績</vt:lpstr>
      <vt:lpstr>【3　研修実施体制】　3.4.研修遂行のための経営基盤・管理体制</vt:lpstr>
      <vt:lpstr>【4　添付資料】　4.1　研修実施に係る工数</vt:lpstr>
    </vt:vector>
  </TitlesOfParts>
  <Company>電力広域的運営推進機関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2017-12-05T04:41:38Z</cp:lastPrinted>
  <dcterms:created xsi:type="dcterms:W3CDTF">2015-06-01T10:38:53Z</dcterms:created>
  <dcterms:modified xsi:type="dcterms:W3CDTF">2017-12-18T02:29:15Z</dcterms:modified>
</cp:coreProperties>
</file>