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73" r:id="rId2"/>
    <p:sldId id="274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9BD76BDE-CB2E-4DF0-B3F6-02736A0AC315}" type="datetimeFigureOut">
              <a:rPr kumimoji="1" lang="ja-JP" altLang="en-US" smtClean="0"/>
              <a:t>2017/11/14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644" tIns="45322" rIns="90644" bIns="45322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949E26DF-EA88-4A45-8890-88FF0D02395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62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2123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1754-DC1E-47FE-85BD-657A0634C894}" type="datetime1">
              <a:rPr kumimoji="1" lang="ja-JP" altLang="en-US" smtClean="0"/>
              <a:t>2017/11/14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382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D253-D09F-4C68-B17D-E672320AA5C4}" type="datetime1">
              <a:rPr kumimoji="1" lang="ja-JP" altLang="en-US" smtClean="0"/>
              <a:t>2017/11/14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13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F2F4-1B3A-4463-9865-3E9B60DF8CED}" type="datetime1">
              <a:rPr kumimoji="1" lang="ja-JP" altLang="en-US" smtClean="0"/>
              <a:t>2017/11/14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8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94" y="29028"/>
            <a:ext cx="7886700" cy="642993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B0F0"/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94" y="1611086"/>
            <a:ext cx="8351156" cy="4565877"/>
          </a:xfrm>
        </p:spPr>
        <p:txBody>
          <a:bodyPr/>
          <a:lstStyle>
            <a:lvl1pPr>
              <a:buClr>
                <a:schemeClr val="accent1">
                  <a:lumMod val="60000"/>
                  <a:lumOff val="40000"/>
                </a:schemeClr>
              </a:buClr>
              <a:defRPr sz="2400"/>
            </a:lvl1pPr>
            <a:lvl2pPr>
              <a:buClr>
                <a:schemeClr val="accent1">
                  <a:lumMod val="60000"/>
                  <a:lumOff val="40000"/>
                </a:schemeClr>
              </a:buClr>
              <a:defRPr sz="2000"/>
            </a:lvl2pPr>
            <a:lvl3pPr>
              <a:buClr>
                <a:schemeClr val="accent1">
                  <a:lumMod val="60000"/>
                  <a:lumOff val="40000"/>
                </a:schemeClr>
              </a:buClr>
              <a:defRPr sz="1800"/>
            </a:lvl3pPr>
            <a:lvl4pPr>
              <a:buClr>
                <a:schemeClr val="accent1">
                  <a:lumMod val="60000"/>
                  <a:lumOff val="40000"/>
                </a:schemeClr>
              </a:buClr>
              <a:defRPr sz="1600"/>
            </a:lvl4pPr>
            <a:lvl5pPr>
              <a:buClr>
                <a:schemeClr val="accent1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95F1-312A-48DA-8073-727BE9C4704B}" type="datetime1">
              <a:rPr kumimoji="1" lang="ja-JP" altLang="en-US" smtClean="0"/>
              <a:t>2017/11/14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 userDrawn="1"/>
        </p:nvSpPr>
        <p:spPr>
          <a:xfrm>
            <a:off x="395657" y="6590254"/>
            <a:ext cx="64579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システム監査計画案策定支援業務委託</a:t>
            </a:r>
            <a:endParaRPr kumimoji="1" lang="ja-JP" altLang="en-US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5685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84AC-963E-468C-A574-AC080DFAC531}" type="datetime1">
              <a:rPr kumimoji="1" lang="ja-JP" altLang="en-US" smtClean="0"/>
              <a:t>2017/11/14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922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1794-89C9-4D8C-8F68-68A08607A147}" type="datetime1">
              <a:rPr kumimoji="1" lang="ja-JP" altLang="en-US" smtClean="0"/>
              <a:t>2017/11/14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141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F8DF-84D0-48A7-AE7E-1630E95D9050}" type="datetime1">
              <a:rPr kumimoji="1" lang="ja-JP" altLang="en-US" smtClean="0"/>
              <a:t>2017/11/14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240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458A-D51F-4716-BC4E-B4FFFDBB7059}" type="datetime1">
              <a:rPr kumimoji="1" lang="ja-JP" altLang="en-US" smtClean="0"/>
              <a:t>2017/11/14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47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F4F91-6EC1-4095-B247-278FCAD4460D}" type="datetime1">
              <a:rPr kumimoji="1" lang="ja-JP" altLang="en-US" smtClean="0"/>
              <a:t>2017/11/14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17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E7CDB-0D3E-442D-8F48-2AF36E4D1386}" type="datetime1">
              <a:rPr kumimoji="1" lang="ja-JP" altLang="en-US" smtClean="0"/>
              <a:t>2017/11/14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44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949-1049-423B-B76C-09A49A7AC94E}" type="datetime1">
              <a:rPr kumimoji="1" lang="ja-JP" altLang="en-US" smtClean="0"/>
              <a:t>2017/11/14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951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F8BE-291E-4E1B-B342-FFB791D41906}" type="datetime1">
              <a:rPr kumimoji="1" lang="ja-JP" altLang="en-US" smtClean="0"/>
              <a:t>2017/11/14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6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90422"/>
            <a:ext cx="8858250" cy="591749"/>
          </a:xfrm>
        </p:spPr>
        <p:txBody>
          <a:bodyPr>
            <a:noAutofit/>
          </a:bodyPr>
          <a:lstStyle/>
          <a:p>
            <a:r>
              <a:rPr lang="ja-JP" altLang="en-US" sz="2000" dirty="0">
                <a:solidFill>
                  <a:srgbClr val="3399FF"/>
                </a:solidFill>
              </a:rPr>
              <a:t>（スライドタイトル）</a:t>
            </a:r>
            <a:r>
              <a:rPr lang="en-US" altLang="ja-JP" sz="2000" dirty="0">
                <a:solidFill>
                  <a:srgbClr val="3399FF"/>
                </a:solidFill>
              </a:rPr>
              <a:t/>
            </a:r>
            <a:br>
              <a:rPr lang="en-US" altLang="ja-JP" sz="2000" dirty="0">
                <a:solidFill>
                  <a:srgbClr val="3399FF"/>
                </a:solidFill>
              </a:rPr>
            </a:b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680" y="1433603"/>
            <a:ext cx="8808356" cy="4996225"/>
          </a:xfrm>
        </p:spPr>
        <p:txBody>
          <a:bodyPr>
            <a:normAutofit/>
          </a:bodyPr>
          <a:lstStyle/>
          <a:p>
            <a:r>
              <a:rPr lang="ja-JP" altLang="en-US" sz="2200" dirty="0" smtClean="0"/>
              <a:t>○○○について</a:t>
            </a:r>
            <a:endParaRPr lang="en-US" altLang="ja-JP" sz="2200" dirty="0" smtClean="0"/>
          </a:p>
          <a:p>
            <a:endParaRPr lang="en-US" altLang="ja-JP" sz="2200" dirty="0"/>
          </a:p>
          <a:p>
            <a:endParaRPr lang="en-US" altLang="ja-JP" sz="2200" dirty="0" smtClean="0"/>
          </a:p>
          <a:p>
            <a:endParaRPr lang="en-US" altLang="ja-JP" sz="2200" dirty="0"/>
          </a:p>
          <a:p>
            <a:endParaRPr lang="en-US" altLang="ja-JP" sz="2200" dirty="0" smtClean="0"/>
          </a:p>
          <a:p>
            <a:endParaRPr lang="en-US" altLang="ja-JP" sz="2200" dirty="0"/>
          </a:p>
          <a:p>
            <a:endParaRPr lang="en-US" altLang="ja-JP" sz="2200" dirty="0" smtClean="0"/>
          </a:p>
          <a:p>
            <a:endParaRPr lang="en-US" altLang="ja-JP" sz="2200" dirty="0"/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Char char="n"/>
              <a:defRPr/>
            </a:pPr>
            <a:r>
              <a:rPr kumimoji="0" lang="ja-JP" altLang="en-US" sz="1800" b="1" u="sng" dirty="0" smtClean="0"/>
              <a:t>連絡先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担当者名　</a:t>
            </a:r>
            <a:r>
              <a:rPr kumimoji="0" lang="en-US" altLang="ja-JP" sz="1800" dirty="0"/>
              <a:t>XX</a:t>
            </a:r>
            <a:r>
              <a:rPr kumimoji="0" lang="ja-JP" altLang="en-US" sz="1800" dirty="0"/>
              <a:t>　</a:t>
            </a:r>
            <a:r>
              <a:rPr kumimoji="0" lang="en-US" altLang="ja-JP" sz="1800" dirty="0"/>
              <a:t>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 smtClean="0"/>
              <a:t>電話</a:t>
            </a:r>
            <a:r>
              <a:rPr kumimoji="0" lang="ja-JP" altLang="en-US" sz="1800" dirty="0"/>
              <a:t>（ＦＡＸ）　</a:t>
            </a:r>
            <a:r>
              <a:rPr kumimoji="0" lang="en-US" altLang="ja-JP" sz="1800" dirty="0" smtClean="0"/>
              <a:t>XX-XXXX</a:t>
            </a:r>
            <a:endParaRPr kumimoji="0" lang="en-US" altLang="ja-JP" sz="1800" dirty="0"/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メールアドレス　</a:t>
            </a:r>
            <a:r>
              <a:rPr kumimoji="0" lang="en-US" altLang="ja-JP" sz="1800" dirty="0"/>
              <a:t>XXX</a:t>
            </a:r>
            <a:r>
              <a:rPr kumimoji="0" lang="ja-JP" altLang="en-US" sz="1800" dirty="0"/>
              <a:t>＠</a:t>
            </a:r>
            <a:r>
              <a:rPr kumimoji="0" lang="en-US" altLang="ja-JP" sz="1800" dirty="0"/>
              <a:t>XXXXXX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endParaRPr kumimoji="0" lang="en-US" altLang="ja-JP" dirty="0"/>
          </a:p>
          <a:p>
            <a:endParaRPr lang="ja-JP" altLang="en-US" sz="2200" dirty="0"/>
          </a:p>
        </p:txBody>
      </p:sp>
      <p:sp>
        <p:nvSpPr>
          <p:cNvPr id="12" name="正方形/長方形 11"/>
          <p:cNvSpPr/>
          <p:nvPr/>
        </p:nvSpPr>
        <p:spPr>
          <a:xfrm>
            <a:off x="1120340" y="796169"/>
            <a:ext cx="7704345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schemeClr val="tx1"/>
                </a:solidFill>
              </a:rPr>
              <a:t>・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7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記述内容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3122840" y="576203"/>
            <a:ext cx="5975350" cy="7286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2000" dirty="0">
                <a:solidFill>
                  <a:srgbClr val="3399FF"/>
                </a:solidFill>
              </a:rPr>
              <a:t>評価項目一覧（提案要求事項一覧及び添付資料</a:t>
            </a:r>
            <a:r>
              <a:rPr kumimoji="0" lang="ja-JP" altLang="en-US" sz="2000" dirty="0" smtClean="0">
                <a:solidFill>
                  <a:srgbClr val="3399FF"/>
                </a:solidFill>
              </a:rPr>
              <a:t>）の提案要求</a:t>
            </a:r>
            <a:r>
              <a:rPr kumimoji="0" lang="ja-JP" altLang="en-US" sz="2000" dirty="0">
                <a:solidFill>
                  <a:srgbClr val="3399FF"/>
                </a:solidFill>
              </a:rPr>
              <a:t>事項</a:t>
            </a:r>
            <a:r>
              <a:rPr kumimoji="0" lang="ja-JP" altLang="en-US" sz="2000" dirty="0" smtClean="0">
                <a:solidFill>
                  <a:srgbClr val="3399FF"/>
                </a:solidFill>
              </a:rPr>
              <a:t>と</a:t>
            </a:r>
            <a:r>
              <a:rPr kumimoji="0" lang="ja-JP" altLang="en-US" sz="2000" dirty="0">
                <a:solidFill>
                  <a:srgbClr val="3399FF"/>
                </a:solidFill>
              </a:rPr>
              <a:t>整合させる</a:t>
            </a:r>
          </a:p>
        </p:txBody>
      </p:sp>
      <p:cxnSp>
        <p:nvCxnSpPr>
          <p:cNvPr id="15" name="直線矢印コネクタ 32"/>
          <p:cNvCxnSpPr>
            <a:cxnSpLocks noChangeShapeType="1"/>
          </p:cNvCxnSpPr>
          <p:nvPr/>
        </p:nvCxnSpPr>
        <p:spPr bwMode="auto">
          <a:xfrm flipH="1" flipV="1">
            <a:off x="2038027" y="281719"/>
            <a:ext cx="1084813" cy="36871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AutoShape 9"/>
          <p:cNvSpPr>
            <a:spLocks noChangeArrowheads="1"/>
          </p:cNvSpPr>
          <p:nvPr/>
        </p:nvSpPr>
        <p:spPr bwMode="auto">
          <a:xfrm>
            <a:off x="3928819" y="1650477"/>
            <a:ext cx="4895865" cy="4562475"/>
          </a:xfrm>
          <a:prstGeom prst="roundRect">
            <a:avLst>
              <a:gd name="adj" fmla="val 9694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評価項目一覧を参照して提案書を作成する。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ア．提案要求事項欄で求められている内容　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について具体的に記述する。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イ．</a:t>
            </a:r>
            <a:r>
              <a:rPr kumimoji="0" lang="ja-JP" altLang="en-US" sz="1800" dirty="0" smtClean="0">
                <a:solidFill>
                  <a:srgbClr val="3399FF"/>
                </a:solidFill>
              </a:rPr>
              <a:t>評価基準欄に</a:t>
            </a:r>
            <a:r>
              <a:rPr kumimoji="0" lang="ja-JP" altLang="en-US" sz="1800" dirty="0">
                <a:solidFill>
                  <a:srgbClr val="3399FF"/>
                </a:solidFill>
              </a:rPr>
              <a:t>記載の基礎点及び加点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のポイントに対応した提案を記述する。特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に、評価区分欄が「必須」となっている事項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については必ず記述すること。</a:t>
            </a:r>
            <a:r>
              <a:rPr kumimoji="0" lang="en-US" altLang="ja-JP" sz="1800" dirty="0">
                <a:solidFill>
                  <a:srgbClr val="3399FF"/>
                </a:solidFill>
              </a:rPr>
              <a:t/>
            </a:r>
            <a:br>
              <a:rPr kumimoji="0" lang="en-US" altLang="ja-JP" sz="1800" dirty="0">
                <a:solidFill>
                  <a:srgbClr val="3399FF"/>
                </a:solidFill>
              </a:rPr>
            </a:br>
            <a:r>
              <a:rPr kumimoji="0" lang="en-US" altLang="ja-JP" sz="1800" dirty="0">
                <a:solidFill>
                  <a:srgbClr val="3399FF"/>
                </a:solidFill>
              </a:rPr>
              <a:t/>
            </a:r>
            <a:br>
              <a:rPr kumimoji="0" lang="en-US" altLang="ja-JP" sz="1800" dirty="0">
                <a:solidFill>
                  <a:srgbClr val="3399FF"/>
                </a:solidFill>
              </a:rPr>
            </a:br>
            <a:r>
              <a:rPr kumimoji="0" lang="ja-JP" altLang="en-US" sz="1800" dirty="0">
                <a:solidFill>
                  <a:srgbClr val="3399FF"/>
                </a:solidFill>
              </a:rPr>
              <a:t>ウ．提案書に</a:t>
            </a:r>
            <a:r>
              <a:rPr kumimoji="0" lang="ja-JP" altLang="en-US" sz="1800" dirty="0" smtClean="0">
                <a:solidFill>
                  <a:srgbClr val="3399FF"/>
                </a:solidFill>
              </a:rPr>
              <a:t>は、電力広域的運営推進機関</a:t>
            </a:r>
            <a:endParaRPr kumimoji="0" lang="en-US" altLang="ja-JP" sz="1800" dirty="0" smtClean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</a:t>
            </a:r>
            <a:r>
              <a:rPr kumimoji="0" lang="ja-JP" altLang="en-US" sz="1800" dirty="0" smtClean="0">
                <a:solidFill>
                  <a:srgbClr val="3399FF"/>
                </a:solidFill>
              </a:rPr>
              <a:t>から</a:t>
            </a:r>
            <a:r>
              <a:rPr kumimoji="0" lang="ja-JP" altLang="en-US" sz="1800" dirty="0">
                <a:solidFill>
                  <a:srgbClr val="3399FF"/>
                </a:solidFill>
              </a:rPr>
              <a:t>連絡が取れるよう、　</a:t>
            </a:r>
            <a:r>
              <a:rPr kumimoji="0" lang="ja-JP" altLang="en-US" sz="1800" dirty="0" smtClean="0">
                <a:solidFill>
                  <a:srgbClr val="3399FF"/>
                </a:solidFill>
              </a:rPr>
              <a:t>連絡先</a:t>
            </a:r>
            <a:r>
              <a:rPr kumimoji="0" lang="ja-JP" altLang="en-US" sz="1800" dirty="0">
                <a:solidFill>
                  <a:srgbClr val="3399FF"/>
                </a:solidFill>
              </a:rPr>
              <a:t>（担当者名</a:t>
            </a:r>
            <a:r>
              <a:rPr kumimoji="0" lang="ja-JP" altLang="en-US" sz="1800" dirty="0" smtClean="0">
                <a:solidFill>
                  <a:srgbClr val="3399FF"/>
                </a:solidFill>
              </a:rPr>
              <a:t>、</a:t>
            </a:r>
            <a:endParaRPr kumimoji="0" lang="en-US" altLang="ja-JP" sz="1800" dirty="0" smtClean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</a:t>
            </a:r>
            <a:r>
              <a:rPr kumimoji="0" lang="ja-JP" altLang="en-US" sz="1800" dirty="0" smtClean="0">
                <a:solidFill>
                  <a:srgbClr val="3399FF"/>
                </a:solidFill>
              </a:rPr>
              <a:t>電話番号、</a:t>
            </a:r>
            <a:r>
              <a:rPr kumimoji="0" lang="ja-JP" altLang="en-US" sz="1800" dirty="0">
                <a:solidFill>
                  <a:srgbClr val="3399FF"/>
                </a:solidFill>
              </a:rPr>
              <a:t>　</a:t>
            </a:r>
            <a:r>
              <a:rPr kumimoji="0" lang="en-US" altLang="ja-JP" sz="1800" dirty="0">
                <a:solidFill>
                  <a:srgbClr val="3399FF"/>
                </a:solidFill>
              </a:rPr>
              <a:t>FAX</a:t>
            </a:r>
            <a:r>
              <a:rPr kumimoji="0" lang="ja-JP" altLang="en-US" sz="1800" dirty="0">
                <a:solidFill>
                  <a:srgbClr val="3399FF"/>
                </a:solidFill>
              </a:rPr>
              <a:t>番号、及びメールアドレス</a:t>
            </a:r>
            <a:r>
              <a:rPr kumimoji="0" lang="ja-JP" altLang="en-US" sz="1800" dirty="0" smtClean="0">
                <a:solidFill>
                  <a:srgbClr val="3399FF"/>
                </a:solidFill>
              </a:rPr>
              <a:t>）</a:t>
            </a:r>
            <a:endParaRPr kumimoji="0" lang="en-US" altLang="ja-JP" sz="1800" dirty="0" smtClean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</a:t>
            </a:r>
            <a:r>
              <a:rPr kumimoji="0" lang="ja-JP" altLang="en-US" sz="1800" dirty="0" smtClean="0">
                <a:solidFill>
                  <a:srgbClr val="3399FF"/>
                </a:solidFill>
              </a:rPr>
              <a:t>を</a:t>
            </a:r>
            <a:r>
              <a:rPr kumimoji="0" lang="ja-JP" altLang="en-US" sz="1800" dirty="0">
                <a:solidFill>
                  <a:srgbClr val="3399FF"/>
                </a:solidFill>
              </a:rPr>
              <a:t>明記する。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ja-JP" altLang="en-US" sz="1800" dirty="0">
              <a:solidFill>
                <a:srgbClr val="3399FF"/>
              </a:solidFill>
            </a:endParaRPr>
          </a:p>
        </p:txBody>
      </p:sp>
      <p:cxnSp>
        <p:nvCxnSpPr>
          <p:cNvPr id="24" name="直線矢印コネクタ 32"/>
          <p:cNvCxnSpPr>
            <a:cxnSpLocks noChangeShapeType="1"/>
          </p:cNvCxnSpPr>
          <p:nvPr/>
        </p:nvCxnSpPr>
        <p:spPr bwMode="auto">
          <a:xfrm flipH="1" flipV="1">
            <a:off x="2811327" y="1234518"/>
            <a:ext cx="1291850" cy="138469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直線矢印コネクタ 32"/>
          <p:cNvCxnSpPr>
            <a:cxnSpLocks noChangeShapeType="1"/>
          </p:cNvCxnSpPr>
          <p:nvPr/>
        </p:nvCxnSpPr>
        <p:spPr bwMode="auto">
          <a:xfrm flipH="1" flipV="1">
            <a:off x="2196887" y="1883516"/>
            <a:ext cx="1793926" cy="1701344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直線矢印コネクタ 32"/>
          <p:cNvCxnSpPr>
            <a:cxnSpLocks noChangeShapeType="1"/>
          </p:cNvCxnSpPr>
          <p:nvPr/>
        </p:nvCxnSpPr>
        <p:spPr bwMode="auto">
          <a:xfrm flipH="1">
            <a:off x="2991173" y="5085794"/>
            <a:ext cx="1112004" cy="216873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9175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支援実施に係る工数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547234"/>
            <a:ext cx="8516760" cy="5083979"/>
          </a:xfrm>
        </p:spPr>
        <p:txBody>
          <a:bodyPr>
            <a:normAutofit/>
          </a:bodyPr>
          <a:lstStyle/>
          <a:p>
            <a:r>
              <a:rPr lang="en-US" altLang="ja-JP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契約件名</a:t>
            </a:r>
            <a:r>
              <a:rPr lang="en-US" altLang="ja-JP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見積り工数詳細</a:t>
            </a:r>
            <a:endParaRPr lang="en-US" altLang="ja-JP" sz="19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7"/>
            <a:ext cx="7637922" cy="631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・「</a:t>
            </a:r>
            <a:r>
              <a:rPr lang="en-US" altLang="ja-JP" sz="1200" dirty="0" smtClean="0">
                <a:solidFill>
                  <a:prstClr val="black"/>
                </a:solidFill>
              </a:rPr>
              <a:t>2</a:t>
            </a:r>
            <a:r>
              <a:rPr lang="en-US" altLang="ja-JP" sz="1200" dirty="0" smtClean="0">
                <a:solidFill>
                  <a:schemeClr val="tx1"/>
                </a:solidFill>
              </a:rPr>
              <a:t>.</a:t>
            </a:r>
            <a:r>
              <a:rPr lang="ja-JP" altLang="en-US" sz="1200" dirty="0" smtClean="0">
                <a:solidFill>
                  <a:schemeClr val="tx1"/>
                </a:solidFill>
              </a:rPr>
              <a:t>支援実施計画」にて</a:t>
            </a:r>
            <a:r>
              <a:rPr lang="ja-JP" altLang="en-US" sz="1200" smtClean="0">
                <a:solidFill>
                  <a:schemeClr val="tx1"/>
                </a:solidFill>
              </a:rPr>
              <a:t>提案した支援実施</a:t>
            </a:r>
            <a:r>
              <a:rPr lang="ja-JP" altLang="en-US" sz="1200" dirty="0" smtClean="0">
                <a:solidFill>
                  <a:schemeClr val="tx1"/>
                </a:solidFill>
              </a:rPr>
              <a:t>方法を実現するために必要な工数を、入札仕様書における業務の単位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</a:rPr>
              <a:t>（又はそれを細分化した業務の単位）で調査従事者のクラス別（マネージャー、スタッフ等）の工数を記述する。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6310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7030284" y="1546582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記述例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/>
          </p:nvPr>
        </p:nvGraphicFramePr>
        <p:xfrm>
          <a:off x="114300" y="2218404"/>
          <a:ext cx="8750660" cy="371166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57560"/>
                <a:gridCol w="1435054"/>
                <a:gridCol w="609646"/>
                <a:gridCol w="1282968"/>
                <a:gridCol w="946307"/>
                <a:gridCol w="946307"/>
                <a:gridCol w="946307"/>
                <a:gridCol w="831111"/>
                <a:gridCol w="1295400"/>
              </a:tblGrid>
              <a:tr h="77794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業務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担当者のクラス別工数（人月）</a:t>
                      </a:r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/</a:t>
                      </a:r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工数</a:t>
                      </a:r>
                      <a:endParaRPr kumimoji="1" lang="en-US" altLang="ja-JP" sz="14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（業務中項目</a:t>
                      </a:r>
                      <a:endParaRPr kumimoji="1" lang="en-US" altLang="ja-JP" sz="14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単位）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939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大項目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中項目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(1)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●●●に係るもの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××××</a:t>
                      </a:r>
                      <a:endParaRPr kumimoji="1" lang="ja-JP" altLang="en-US" sz="14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××××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(2)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○○○に係るもの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 gridSpan="3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合計（工数）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862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676</TotalTime>
  <Words>299</Words>
  <Application>Microsoft Office PowerPoint</Application>
  <PresentationFormat>画面に合わせる (4:3)</PresentationFormat>
  <Paragraphs>96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Ｐゴシック</vt:lpstr>
      <vt:lpstr>ＭＳ ゴシック</vt:lpstr>
      <vt:lpstr>Arial</vt:lpstr>
      <vt:lpstr>Calibri</vt:lpstr>
      <vt:lpstr>Calibri Light</vt:lpstr>
      <vt:lpstr>Wingdings</vt:lpstr>
      <vt:lpstr>Office テーマ</vt:lpstr>
      <vt:lpstr>（スライドタイトル） </vt:lpstr>
      <vt:lpstr>【4　添付資料】 　4.1　支援実施に係る工数</vt:lpstr>
    </vt:vector>
  </TitlesOfParts>
  <Company>電力広域的運営推進機関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80</cp:revision>
  <cp:lastPrinted>2017-11-14T05:27:29Z</cp:lastPrinted>
  <dcterms:created xsi:type="dcterms:W3CDTF">2015-06-01T10:38:53Z</dcterms:created>
  <dcterms:modified xsi:type="dcterms:W3CDTF">2017-11-14T05:47:17Z</dcterms:modified>
</cp:coreProperties>
</file>