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7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5" r:id="rId9"/>
    <p:sldId id="264" r:id="rId10"/>
    <p:sldId id="267" r:id="rId11"/>
    <p:sldId id="268" r:id="rId12"/>
    <p:sldId id="269" r:id="rId13"/>
    <p:sldId id="270" r:id="rId14"/>
    <p:sldId id="273" r:id="rId15"/>
    <p:sldId id="274" r:id="rId1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伊藤　裕章" initials="伊藤　裕章" lastIdx="0" clrIdx="0">
    <p:extLst>
      <p:ext uri="{19B8F6BF-5375-455C-9EA6-DF929625EA0E}">
        <p15:presenceInfo xmlns:p15="http://schemas.microsoft.com/office/powerpoint/2012/main" userId="S-1-5-21-3061724221-1314882671-2172413111-3181" providerId="AD"/>
      </p:ext>
    </p:extLst>
  </p:cmAuthor>
  <p:cmAuthor id="2" name="西原　義孝" initials="西原　義孝" lastIdx="0" clrIdx="1">
    <p:extLst>
      <p:ext uri="{19B8F6BF-5375-455C-9EA6-DF929625EA0E}">
        <p15:presenceInfo xmlns:p15="http://schemas.microsoft.com/office/powerpoint/2012/main" userId="S-1-5-21-3061724221-1314882671-2172413111-31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71" d="100"/>
          <a:sy n="71" d="100"/>
        </p:scale>
        <p:origin x="1296" y="54"/>
      </p:cViewPr>
      <p:guideLst/>
    </p:cSldViewPr>
  </p:slideViewPr>
  <p:outlineViewPr>
    <p:cViewPr>
      <p:scale>
        <a:sx n="33" d="100"/>
        <a:sy n="33" d="100"/>
      </p:scale>
      <p:origin x="0" y="-121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83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0"/>
            <a:ext cx="2949786" cy="498693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6"/>
            <a:ext cx="5445760" cy="391361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8"/>
            <a:ext cx="2949786" cy="498692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761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057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5109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83412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050" dirty="0" smtClean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MS-Mincho"/>
              </a:rPr>
              <a:t>広域系統整備の実施計画に係るコスト等調査（平成</a:t>
            </a:r>
            <a:r>
              <a:rPr lang="ja-JP" altLang="en-US" sz="1050" dirty="0" smtClean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MS-Mincho"/>
              </a:rPr>
              <a:t>３０</a:t>
            </a:r>
            <a:r>
              <a:rPr lang="ja-JP" altLang="ja-JP" sz="1050" dirty="0" smtClean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MS-Mincho"/>
              </a:rPr>
              <a:t>年度分）</a:t>
            </a:r>
            <a:r>
              <a:rPr lang="ja-JP" altLang="en-US" sz="1050" dirty="0" smtClean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MS-Mincho"/>
              </a:rPr>
              <a:t>　　　　　　　　　　　　　　　　　　　　　　　　　　　　　　　　　　電力広域的運営推進機関　　　　　　</a:t>
            </a:r>
            <a:endParaRPr kumimoji="1" lang="ja-JP" altLang="en-US" sz="105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2018/3/6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方法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調査目的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調査の目的</a:t>
            </a:r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・調査の</a:t>
            </a:r>
            <a:r>
              <a:rPr lang="ja-JP" altLang="en-US" sz="1200" dirty="0">
                <a:solidFill>
                  <a:schemeClr val="tx1"/>
                </a:solidFill>
              </a:rPr>
              <a:t>目的について具体的に記述する。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grpSp>
        <p:nvGrpSpPr>
          <p:cNvPr id="19" name="Group 15"/>
          <p:cNvGrpSpPr>
            <a:grpSpLocks/>
          </p:cNvGrpSpPr>
          <p:nvPr/>
        </p:nvGrpSpPr>
        <p:grpSpPr bwMode="auto">
          <a:xfrm>
            <a:off x="3385482" y="3230041"/>
            <a:ext cx="3973261" cy="994193"/>
            <a:chOff x="5500" y="5060"/>
            <a:chExt cx="5070" cy="1554"/>
          </a:xfrm>
        </p:grpSpPr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2" y="6435"/>
              <a:ext cx="4968" cy="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0" name="Group 17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3" name="Freeform 18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10196 5500"/>
                  <a:gd name="T1" fmla="*/ T0 w 4933"/>
                  <a:gd name="T2" fmla="+- 0 5060 5060"/>
                  <a:gd name="T3" fmla="*/ 5060 h 1418"/>
                  <a:gd name="T4" fmla="+- 0 5720 5500"/>
                  <a:gd name="T5" fmla="*/ T4 w 4933"/>
                  <a:gd name="T6" fmla="+- 0 5061 5060"/>
                  <a:gd name="T7" fmla="*/ 5061 h 1418"/>
                  <a:gd name="T8" fmla="+- 0 5654 5500"/>
                  <a:gd name="T9" fmla="*/ T8 w 4933"/>
                  <a:gd name="T10" fmla="+- 0 5075 5060"/>
                  <a:gd name="T11" fmla="*/ 5075 h 1418"/>
                  <a:gd name="T12" fmla="+- 0 5596 5500"/>
                  <a:gd name="T13" fmla="*/ T12 w 4933"/>
                  <a:gd name="T14" fmla="+- 0 5106 5060"/>
                  <a:gd name="T15" fmla="*/ 5106 h 1418"/>
                  <a:gd name="T16" fmla="+- 0 5550 5500"/>
                  <a:gd name="T17" fmla="*/ T16 w 4933"/>
                  <a:gd name="T18" fmla="+- 0 5151 5060"/>
                  <a:gd name="T19" fmla="*/ 5151 h 1418"/>
                  <a:gd name="T20" fmla="+- 0 5517 5500"/>
                  <a:gd name="T21" fmla="*/ T20 w 4933"/>
                  <a:gd name="T22" fmla="+- 0 5208 5060"/>
                  <a:gd name="T23" fmla="*/ 5208 h 1418"/>
                  <a:gd name="T24" fmla="+- 0 5501 5500"/>
                  <a:gd name="T25" fmla="*/ T24 w 4933"/>
                  <a:gd name="T26" fmla="+- 0 5273 5060"/>
                  <a:gd name="T27" fmla="*/ 5273 h 1418"/>
                  <a:gd name="T28" fmla="+- 0 5500 5500"/>
                  <a:gd name="T29" fmla="*/ T28 w 4933"/>
                  <a:gd name="T30" fmla="+- 0 5296 5060"/>
                  <a:gd name="T31" fmla="*/ 5296 h 1418"/>
                  <a:gd name="T32" fmla="+- 0 5501 5500"/>
                  <a:gd name="T33" fmla="*/ T32 w 4933"/>
                  <a:gd name="T34" fmla="+- 0 6258 5060"/>
                  <a:gd name="T35" fmla="*/ 6258 h 1418"/>
                  <a:gd name="T36" fmla="+- 0 5515 5500"/>
                  <a:gd name="T37" fmla="*/ T36 w 4933"/>
                  <a:gd name="T38" fmla="+- 0 6324 5060"/>
                  <a:gd name="T39" fmla="*/ 6324 h 1418"/>
                  <a:gd name="T40" fmla="+- 0 5546 5500"/>
                  <a:gd name="T41" fmla="*/ T40 w 4933"/>
                  <a:gd name="T42" fmla="+- 0 6381 5060"/>
                  <a:gd name="T43" fmla="*/ 6381 h 1418"/>
                  <a:gd name="T44" fmla="+- 0 5591 5500"/>
                  <a:gd name="T45" fmla="*/ T44 w 4933"/>
                  <a:gd name="T46" fmla="+- 0 6428 5060"/>
                  <a:gd name="T47" fmla="*/ 6428 h 1418"/>
                  <a:gd name="T48" fmla="+- 0 5648 5500"/>
                  <a:gd name="T49" fmla="*/ T48 w 4933"/>
                  <a:gd name="T50" fmla="+- 0 6460 5060"/>
                  <a:gd name="T51" fmla="*/ 6460 h 1418"/>
                  <a:gd name="T52" fmla="+- 0 5713 5500"/>
                  <a:gd name="T53" fmla="*/ T52 w 4933"/>
                  <a:gd name="T54" fmla="+- 0 6476 5060"/>
                  <a:gd name="T55" fmla="*/ 6476 h 1418"/>
                  <a:gd name="T56" fmla="+- 0 5736 5500"/>
                  <a:gd name="T57" fmla="*/ T56 w 4933"/>
                  <a:gd name="T58" fmla="+- 0 6477 5060"/>
                  <a:gd name="T59" fmla="*/ 6477 h 1418"/>
                  <a:gd name="T60" fmla="+- 0 10213 5500"/>
                  <a:gd name="T61" fmla="*/ T60 w 4933"/>
                  <a:gd name="T62" fmla="+- 0 6477 5060"/>
                  <a:gd name="T63" fmla="*/ 6477 h 1418"/>
                  <a:gd name="T64" fmla="+- 0 10279 5500"/>
                  <a:gd name="T65" fmla="*/ T64 w 4933"/>
                  <a:gd name="T66" fmla="+- 0 6463 5060"/>
                  <a:gd name="T67" fmla="*/ 6463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383 5500"/>
                  <a:gd name="T73" fmla="*/ T72 w 4933"/>
                  <a:gd name="T74" fmla="+- 0 6386 5060"/>
                  <a:gd name="T75" fmla="*/ 6386 h 1418"/>
                  <a:gd name="T76" fmla="+- 0 10415 5500"/>
                  <a:gd name="T77" fmla="*/ T76 w 4933"/>
                  <a:gd name="T78" fmla="+- 0 6330 5060"/>
                  <a:gd name="T79" fmla="*/ 6330 h 1418"/>
                  <a:gd name="T80" fmla="+- 0 10431 5500"/>
                  <a:gd name="T81" fmla="*/ T80 w 4933"/>
                  <a:gd name="T82" fmla="+- 0 6264 5060"/>
                  <a:gd name="T83" fmla="*/ 6264 h 1418"/>
                  <a:gd name="T84" fmla="+- 0 10433 5500"/>
                  <a:gd name="T85" fmla="*/ T84 w 4933"/>
                  <a:gd name="T86" fmla="+- 0 6241 5060"/>
                  <a:gd name="T87" fmla="*/ 6241 h 1418"/>
                  <a:gd name="T88" fmla="+- 0 10432 5500"/>
                  <a:gd name="T89" fmla="*/ T88 w 4933"/>
                  <a:gd name="T90" fmla="+- 0 5280 5060"/>
                  <a:gd name="T91" fmla="*/ 5280 h 1418"/>
                  <a:gd name="T92" fmla="+- 0 10418 5500"/>
                  <a:gd name="T93" fmla="*/ T92 w 4933"/>
                  <a:gd name="T94" fmla="+- 0 5214 5060"/>
                  <a:gd name="T95" fmla="*/ 5214 h 1418"/>
                  <a:gd name="T96" fmla="+- 0 10387 5500"/>
                  <a:gd name="T97" fmla="*/ T96 w 4933"/>
                  <a:gd name="T98" fmla="+- 0 5156 5060"/>
                  <a:gd name="T99" fmla="*/ 5156 h 1418"/>
                  <a:gd name="T100" fmla="+- 0 10341 5500"/>
                  <a:gd name="T101" fmla="*/ T100 w 4933"/>
                  <a:gd name="T102" fmla="+- 0 5110 5060"/>
                  <a:gd name="T103" fmla="*/ 5110 h 1418"/>
                  <a:gd name="T104" fmla="+- 0 10285 5500"/>
                  <a:gd name="T105" fmla="*/ T104 w 4933"/>
                  <a:gd name="T106" fmla="+- 0 5077 5060"/>
                  <a:gd name="T107" fmla="*/ 5077 h 1418"/>
                  <a:gd name="T108" fmla="+- 0 10219 5500"/>
                  <a:gd name="T109" fmla="*/ T108 w 4933"/>
                  <a:gd name="T110" fmla="+- 0 5061 5060"/>
                  <a:gd name="T111" fmla="*/ 5061 h 1418"/>
                  <a:gd name="T112" fmla="+- 0 10196 5500"/>
                  <a:gd name="T113" fmla="*/ T112 w 4933"/>
                  <a:gd name="T114" fmla="+- 0 5060 5060"/>
                  <a:gd name="T115" fmla="*/ 5060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20" y="1"/>
                    </a:lnTo>
                    <a:lnTo>
                      <a:pt x="154" y="15"/>
                    </a:lnTo>
                    <a:lnTo>
                      <a:pt x="96" y="46"/>
                    </a:lnTo>
                    <a:lnTo>
                      <a:pt x="50" y="91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6"/>
                    </a:lnTo>
                    <a:lnTo>
                      <a:pt x="1" y="1198"/>
                    </a:lnTo>
                    <a:lnTo>
                      <a:pt x="15" y="1264"/>
                    </a:lnTo>
                    <a:lnTo>
                      <a:pt x="46" y="1321"/>
                    </a:lnTo>
                    <a:lnTo>
                      <a:pt x="91" y="1368"/>
                    </a:lnTo>
                    <a:lnTo>
                      <a:pt x="148" y="1400"/>
                    </a:lnTo>
                    <a:lnTo>
                      <a:pt x="213" y="1416"/>
                    </a:lnTo>
                    <a:lnTo>
                      <a:pt x="236" y="1417"/>
                    </a:lnTo>
                    <a:lnTo>
                      <a:pt x="4713" y="1417"/>
                    </a:lnTo>
                    <a:lnTo>
                      <a:pt x="4779" y="1403"/>
                    </a:lnTo>
                    <a:lnTo>
                      <a:pt x="4836" y="1372"/>
                    </a:lnTo>
                    <a:lnTo>
                      <a:pt x="4883" y="1326"/>
                    </a:lnTo>
                    <a:lnTo>
                      <a:pt x="4915" y="1270"/>
                    </a:lnTo>
                    <a:lnTo>
                      <a:pt x="4931" y="1204"/>
                    </a:lnTo>
                    <a:lnTo>
                      <a:pt x="4933" y="1181"/>
                    </a:lnTo>
                    <a:lnTo>
                      <a:pt x="4932" y="220"/>
                    </a:lnTo>
                    <a:lnTo>
                      <a:pt x="4918" y="154"/>
                    </a:lnTo>
                    <a:lnTo>
                      <a:pt x="4887" y="96"/>
                    </a:lnTo>
                    <a:lnTo>
                      <a:pt x="4841" y="50"/>
                    </a:lnTo>
                    <a:lnTo>
                      <a:pt x="4785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の目的が、電力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広域的運営推進機関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の調査目的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合致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して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いるか。</a:t>
                </a:r>
              </a:p>
            </p:txBody>
          </p:sp>
        </p:grpSp>
        <p:grpSp>
          <p:nvGrpSpPr>
            <p:cNvPr id="21" name="Group 19"/>
            <p:cNvGrpSpPr>
              <a:grpSpLocks/>
            </p:cNvGrpSpPr>
            <p:nvPr/>
          </p:nvGrpSpPr>
          <p:grpSpPr bwMode="auto">
            <a:xfrm>
              <a:off x="5500" y="5060"/>
              <a:ext cx="4933" cy="1418"/>
              <a:chOff x="5500" y="5060"/>
              <a:chExt cx="4933" cy="1418"/>
            </a:xfrm>
          </p:grpSpPr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5500" y="5060"/>
                <a:ext cx="4933" cy="1418"/>
              </a:xfrm>
              <a:custGeom>
                <a:avLst/>
                <a:gdLst>
                  <a:gd name="T0" fmla="+- 0 5500 5500"/>
                  <a:gd name="T1" fmla="*/ T0 w 4933"/>
                  <a:gd name="T2" fmla="+- 0 5296 5060"/>
                  <a:gd name="T3" fmla="*/ 5296 h 1418"/>
                  <a:gd name="T4" fmla="+- 0 5510 5500"/>
                  <a:gd name="T5" fmla="*/ T4 w 4933"/>
                  <a:gd name="T6" fmla="+- 0 5229 5060"/>
                  <a:gd name="T7" fmla="*/ 5229 h 1418"/>
                  <a:gd name="T8" fmla="+- 0 5537 5500"/>
                  <a:gd name="T9" fmla="*/ T8 w 4933"/>
                  <a:gd name="T10" fmla="+- 0 5169 5060"/>
                  <a:gd name="T11" fmla="*/ 5169 h 1418"/>
                  <a:gd name="T12" fmla="+- 0 5579 5500"/>
                  <a:gd name="T13" fmla="*/ T12 w 4933"/>
                  <a:gd name="T14" fmla="+- 0 5120 5060"/>
                  <a:gd name="T15" fmla="*/ 5120 h 1418"/>
                  <a:gd name="T16" fmla="+- 0 5634 5500"/>
                  <a:gd name="T17" fmla="*/ T16 w 4933"/>
                  <a:gd name="T18" fmla="+- 0 5083 5060"/>
                  <a:gd name="T19" fmla="*/ 5083 h 1418"/>
                  <a:gd name="T20" fmla="+- 0 5697 5500"/>
                  <a:gd name="T21" fmla="*/ T20 w 4933"/>
                  <a:gd name="T22" fmla="+- 0 5063 5060"/>
                  <a:gd name="T23" fmla="*/ 5063 h 1418"/>
                  <a:gd name="T24" fmla="+- 0 10196 5500"/>
                  <a:gd name="T25" fmla="*/ T24 w 4933"/>
                  <a:gd name="T26" fmla="+- 0 5060 5060"/>
                  <a:gd name="T27" fmla="*/ 5060 h 1418"/>
                  <a:gd name="T28" fmla="+- 0 10219 5500"/>
                  <a:gd name="T29" fmla="*/ T28 w 4933"/>
                  <a:gd name="T30" fmla="+- 0 5061 5060"/>
                  <a:gd name="T31" fmla="*/ 5061 h 1418"/>
                  <a:gd name="T32" fmla="+- 0 10285 5500"/>
                  <a:gd name="T33" fmla="*/ T32 w 4933"/>
                  <a:gd name="T34" fmla="+- 0 5077 5060"/>
                  <a:gd name="T35" fmla="*/ 5077 h 1418"/>
                  <a:gd name="T36" fmla="+- 0 10341 5500"/>
                  <a:gd name="T37" fmla="*/ T36 w 4933"/>
                  <a:gd name="T38" fmla="+- 0 5110 5060"/>
                  <a:gd name="T39" fmla="*/ 5110 h 1418"/>
                  <a:gd name="T40" fmla="+- 0 10387 5500"/>
                  <a:gd name="T41" fmla="*/ T40 w 4933"/>
                  <a:gd name="T42" fmla="+- 0 5156 5060"/>
                  <a:gd name="T43" fmla="*/ 5156 h 1418"/>
                  <a:gd name="T44" fmla="+- 0 10418 5500"/>
                  <a:gd name="T45" fmla="*/ T44 w 4933"/>
                  <a:gd name="T46" fmla="+- 0 5214 5060"/>
                  <a:gd name="T47" fmla="*/ 5214 h 1418"/>
                  <a:gd name="T48" fmla="+- 0 10432 5500"/>
                  <a:gd name="T49" fmla="*/ T48 w 4933"/>
                  <a:gd name="T50" fmla="+- 0 5280 5060"/>
                  <a:gd name="T51" fmla="*/ 5280 h 1418"/>
                  <a:gd name="T52" fmla="+- 0 10433 5500"/>
                  <a:gd name="T53" fmla="*/ T52 w 4933"/>
                  <a:gd name="T54" fmla="+- 0 6241 5060"/>
                  <a:gd name="T55" fmla="*/ 6241 h 1418"/>
                  <a:gd name="T56" fmla="+- 0 10431 5500"/>
                  <a:gd name="T57" fmla="*/ T56 w 4933"/>
                  <a:gd name="T58" fmla="+- 0 6264 5060"/>
                  <a:gd name="T59" fmla="*/ 6264 h 1418"/>
                  <a:gd name="T60" fmla="+- 0 10415 5500"/>
                  <a:gd name="T61" fmla="*/ T60 w 4933"/>
                  <a:gd name="T62" fmla="+- 0 6330 5060"/>
                  <a:gd name="T63" fmla="*/ 6330 h 1418"/>
                  <a:gd name="T64" fmla="+- 0 10383 5500"/>
                  <a:gd name="T65" fmla="*/ T64 w 4933"/>
                  <a:gd name="T66" fmla="+- 0 6386 5060"/>
                  <a:gd name="T67" fmla="*/ 6386 h 1418"/>
                  <a:gd name="T68" fmla="+- 0 10336 5500"/>
                  <a:gd name="T69" fmla="*/ T68 w 4933"/>
                  <a:gd name="T70" fmla="+- 0 6432 5060"/>
                  <a:gd name="T71" fmla="*/ 6432 h 1418"/>
                  <a:gd name="T72" fmla="+- 0 10279 5500"/>
                  <a:gd name="T73" fmla="*/ T72 w 4933"/>
                  <a:gd name="T74" fmla="+- 0 6463 5060"/>
                  <a:gd name="T75" fmla="*/ 6463 h 1418"/>
                  <a:gd name="T76" fmla="+- 0 10213 5500"/>
                  <a:gd name="T77" fmla="*/ T76 w 4933"/>
                  <a:gd name="T78" fmla="+- 0 6477 5060"/>
                  <a:gd name="T79" fmla="*/ 6477 h 1418"/>
                  <a:gd name="T80" fmla="+- 0 5736 5500"/>
                  <a:gd name="T81" fmla="*/ T80 w 4933"/>
                  <a:gd name="T82" fmla="+- 0 6477 5060"/>
                  <a:gd name="T83" fmla="*/ 6477 h 1418"/>
                  <a:gd name="T84" fmla="+- 0 5713 5500"/>
                  <a:gd name="T85" fmla="*/ T84 w 4933"/>
                  <a:gd name="T86" fmla="+- 0 6476 5060"/>
                  <a:gd name="T87" fmla="*/ 6476 h 1418"/>
                  <a:gd name="T88" fmla="+- 0 5648 5500"/>
                  <a:gd name="T89" fmla="*/ T88 w 4933"/>
                  <a:gd name="T90" fmla="+- 0 6460 5060"/>
                  <a:gd name="T91" fmla="*/ 6460 h 1418"/>
                  <a:gd name="T92" fmla="+- 0 5591 5500"/>
                  <a:gd name="T93" fmla="*/ T92 w 4933"/>
                  <a:gd name="T94" fmla="+- 0 6428 5060"/>
                  <a:gd name="T95" fmla="*/ 6428 h 1418"/>
                  <a:gd name="T96" fmla="+- 0 5546 5500"/>
                  <a:gd name="T97" fmla="*/ T96 w 4933"/>
                  <a:gd name="T98" fmla="+- 0 6381 5060"/>
                  <a:gd name="T99" fmla="*/ 6381 h 1418"/>
                  <a:gd name="T100" fmla="+- 0 5515 5500"/>
                  <a:gd name="T101" fmla="*/ T100 w 4933"/>
                  <a:gd name="T102" fmla="+- 0 6324 5060"/>
                  <a:gd name="T103" fmla="*/ 6324 h 1418"/>
                  <a:gd name="T104" fmla="+- 0 5501 5500"/>
                  <a:gd name="T105" fmla="*/ T104 w 4933"/>
                  <a:gd name="T106" fmla="+- 0 6258 5060"/>
                  <a:gd name="T107" fmla="*/ 6258 h 1418"/>
                  <a:gd name="T108" fmla="+- 0 5500 5500"/>
                  <a:gd name="T109" fmla="*/ T108 w 4933"/>
                  <a:gd name="T110" fmla="+- 0 5296 5060"/>
                  <a:gd name="T111" fmla="*/ 5296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6"/>
                    </a:moveTo>
                    <a:lnTo>
                      <a:pt x="10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4" y="23"/>
                    </a:lnTo>
                    <a:lnTo>
                      <a:pt x="197" y="3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5" y="17"/>
                    </a:lnTo>
                    <a:lnTo>
                      <a:pt x="4841" y="50"/>
                    </a:lnTo>
                    <a:lnTo>
                      <a:pt x="4887" y="96"/>
                    </a:lnTo>
                    <a:lnTo>
                      <a:pt x="4918" y="154"/>
                    </a:lnTo>
                    <a:lnTo>
                      <a:pt x="4932" y="220"/>
                    </a:lnTo>
                    <a:lnTo>
                      <a:pt x="4933" y="1181"/>
                    </a:lnTo>
                    <a:lnTo>
                      <a:pt x="4931" y="1204"/>
                    </a:lnTo>
                    <a:lnTo>
                      <a:pt x="4915" y="1270"/>
                    </a:lnTo>
                    <a:lnTo>
                      <a:pt x="4883" y="1326"/>
                    </a:lnTo>
                    <a:lnTo>
                      <a:pt x="4836" y="1372"/>
                    </a:lnTo>
                    <a:lnTo>
                      <a:pt x="4779" y="1403"/>
                    </a:lnTo>
                    <a:lnTo>
                      <a:pt x="4713" y="1417"/>
                    </a:lnTo>
                    <a:lnTo>
                      <a:pt x="236" y="1417"/>
                    </a:lnTo>
                    <a:lnTo>
                      <a:pt x="213" y="1416"/>
                    </a:lnTo>
                    <a:lnTo>
                      <a:pt x="148" y="1400"/>
                    </a:lnTo>
                    <a:lnTo>
                      <a:pt x="91" y="1368"/>
                    </a:lnTo>
                    <a:lnTo>
                      <a:pt x="46" y="1321"/>
                    </a:lnTo>
                    <a:lnTo>
                      <a:pt x="15" y="1264"/>
                    </a:lnTo>
                    <a:lnTo>
                      <a:pt x="1" y="1198"/>
                    </a:lnTo>
                    <a:lnTo>
                      <a:pt x="0" y="236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722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－官公庁における、事業の実績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109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事業実績及び類似事業実績　－官公庁も含めた、類似事業の実績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8717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本調査実施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のための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体制図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300" y="1385638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42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実施体制及び事業従事者略歴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－事業従事者の略歴・実績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75614" y="497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646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20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23158"/>
            <a:ext cx="8728551" cy="6540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21</a:t>
            </a:fld>
            <a:endParaRPr kumimoji="1" lang="ja-JP" altLang="en-US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24" y="226368"/>
            <a:ext cx="8928848" cy="220978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37737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目的、内容及び実施方法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1.2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調査内容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調査</a:t>
            </a:r>
            <a:r>
              <a:rPr lang="ja-JP" altLang="en-US" sz="2200" dirty="0" smtClean="0"/>
              <a:t>内容</a:t>
            </a:r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内容</a:t>
            </a:r>
            <a:r>
              <a:rPr lang="ja-JP" altLang="en-US" sz="1200" dirty="0">
                <a:solidFill>
                  <a:prstClr val="black"/>
                </a:solidFill>
              </a:rPr>
              <a:t>について具体的に記述する。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55478" y="2914650"/>
            <a:ext cx="2887032" cy="950013"/>
            <a:chOff x="7358" y="1007"/>
            <a:chExt cx="5084" cy="1570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内容が、調査目的と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整合しているか。</a:t>
                </a: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3135086" y="3908061"/>
            <a:ext cx="5145313" cy="1364495"/>
            <a:chOff x="6765" y="1602"/>
            <a:chExt cx="6793" cy="1573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内容が、具体的かつ詳細か。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・電力広域的運営推進機関が指定する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内容以外に、本調査目的に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対して有効な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内容が提案されているか。（新規性・独創性）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59172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6098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目的、内容及び実施方法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調査実施内容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2200" dirty="0"/>
              <a:t>調査</a:t>
            </a:r>
            <a:r>
              <a:rPr lang="ja-JP" altLang="en-US" sz="2200" dirty="0" smtClean="0"/>
              <a:t>実施方法</a:t>
            </a:r>
            <a:endParaRPr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</a:t>
            </a:r>
            <a:r>
              <a:rPr lang="ja-JP" altLang="en-US" sz="1200" dirty="0">
                <a:solidFill>
                  <a:schemeClr val="tx1"/>
                </a:solidFill>
              </a:rPr>
              <a:t>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実施方法</a:t>
            </a:r>
            <a:r>
              <a:rPr lang="ja-JP" altLang="en-US" sz="1200" dirty="0" smtClean="0">
                <a:solidFill>
                  <a:prstClr val="black"/>
                </a:solidFill>
              </a:rPr>
              <a:t>に</a:t>
            </a:r>
            <a:r>
              <a:rPr lang="ja-JP" altLang="en-US" sz="1200" dirty="0">
                <a:solidFill>
                  <a:prstClr val="black"/>
                </a:solidFill>
              </a:rPr>
              <a:t>ついて具体的に記述する。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4263996" y="2923726"/>
            <a:ext cx="3552318" cy="940936"/>
            <a:chOff x="7373" y="1022"/>
            <a:chExt cx="5069" cy="1555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実施方法が、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目的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・内容と整合しているか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実施方法が具体的かつ妥当で、実現性が認めら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れるか。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3135087" y="3908062"/>
            <a:ext cx="4905828" cy="943338"/>
            <a:chOff x="6765" y="1602"/>
            <a:chExt cx="6793" cy="1573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・効率的・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効果的な調査実施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方法が採られているか。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方法について、創意工夫が見られるか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436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実施計画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2.1.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実施計画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作業</a:t>
            </a:r>
            <a:r>
              <a:rPr kumimoji="1" lang="ja-JP" altLang="en-US" sz="2200" dirty="0" smtClean="0"/>
              <a:t>内容、スケジュール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・確実に成果をあげるために、応札者が行う</a:t>
            </a:r>
            <a:r>
              <a:rPr lang="ja-JP" altLang="en-US" sz="1200" dirty="0">
                <a:solidFill>
                  <a:schemeClr val="tx1"/>
                </a:solidFill>
              </a:rPr>
              <a:t>調査</a:t>
            </a:r>
            <a:r>
              <a:rPr lang="ja-JP" altLang="en-US" sz="1200" dirty="0" smtClean="0">
                <a:solidFill>
                  <a:schemeClr val="tx1"/>
                </a:solidFill>
              </a:rPr>
              <a:t>実施</a:t>
            </a:r>
            <a:r>
              <a:rPr lang="ja-JP" altLang="en-US" sz="1200" dirty="0" smtClean="0">
                <a:solidFill>
                  <a:prstClr val="black"/>
                </a:solidFill>
              </a:rPr>
              <a:t>計画（</a:t>
            </a:r>
            <a:r>
              <a:rPr lang="ja-JP" altLang="en-US" sz="1200" dirty="0">
                <a:solidFill>
                  <a:prstClr val="black"/>
                </a:solidFill>
              </a:rPr>
              <a:t>作業</a:t>
            </a:r>
            <a:r>
              <a:rPr lang="ja-JP" altLang="en-US" sz="1200" dirty="0" smtClean="0">
                <a:solidFill>
                  <a:prstClr val="black"/>
                </a:solidFill>
              </a:rPr>
              <a:t>内容・スケジュール）について、主要なマイルストーン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を記述し、提案したスケジュールの根拠を具体的・客観的に記述する。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ja-JP" sz="1600" b="1" u="sng" dirty="0" smtClean="0"/>
                <a:t>スケジュール</a:t>
              </a:r>
              <a:endParaRPr lang="ja-JP" altLang="ja-JP" sz="1600" b="1" dirty="0"/>
            </a:p>
            <a:p>
              <a:r>
                <a:rPr lang="ja-JP" altLang="en-US" dirty="0" smtClean="0"/>
                <a:t>　</a:t>
              </a:r>
              <a:r>
                <a:rPr lang="ja-JP" altLang="en-US" sz="1400" dirty="0"/>
                <a:t>（</a:t>
              </a:r>
              <a:r>
                <a:rPr lang="ja-JP" altLang="ja-JP" sz="1400" dirty="0" smtClean="0"/>
                <a:t>以下</a:t>
              </a:r>
              <a:r>
                <a:rPr lang="ja-JP" altLang="ja-JP" sz="1400" dirty="0"/>
                <a:t>の項目等を含めて</a:t>
              </a:r>
              <a:r>
                <a:rPr lang="ja-JP" altLang="ja-JP" sz="1400" dirty="0" smtClean="0"/>
                <a:t>記述</a:t>
              </a:r>
              <a:r>
                <a:rPr lang="ja-JP" altLang="en-US" sz="1400" dirty="0" smtClean="0"/>
                <a:t>）</a:t>
              </a:r>
              <a:endParaRPr lang="ja-JP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調査</a:t>
              </a:r>
              <a:r>
                <a:rPr lang="ja-JP" altLang="ja-JP" sz="1400" dirty="0" smtClean="0"/>
                <a:t>内容</a:t>
              </a:r>
              <a:r>
                <a:rPr lang="ja-JP" altLang="ja-JP" sz="1400" dirty="0"/>
                <a:t>、担当者、開始日、終了日、作成資料名、</a:t>
              </a:r>
              <a:r>
                <a:rPr lang="ja-JP" altLang="ja-JP" sz="1400" dirty="0" smtClean="0"/>
                <a:t>マイルストーン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 smtClean="0"/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/>
                <a:t>工夫及び遅滞なく</a:t>
              </a:r>
              <a:r>
                <a:rPr lang="ja-JP" altLang="en-US" sz="1600" b="1" u="sng" dirty="0"/>
                <a:t>調査</a:t>
              </a:r>
              <a:r>
                <a:rPr lang="ja-JP" altLang="en-US" sz="1600" b="1" u="sng" dirty="0" smtClean="0"/>
                <a:t>を完了するための工夫</a:t>
              </a:r>
              <a:endParaRPr lang="en-US" altLang="ja-JP" sz="1600" b="1" u="sng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過去に</a:t>
              </a:r>
              <a:r>
                <a:rPr lang="en-US" altLang="ja-JP" sz="1400" dirty="0" smtClean="0"/>
                <a:t>XXXX</a:t>
              </a:r>
              <a:r>
                <a:rPr lang="ja-JP" altLang="en-US" sz="1400" dirty="0" err="1" smtClean="0"/>
                <a:t>にて</a:t>
              </a:r>
              <a:r>
                <a:rPr lang="ja-JP" altLang="en-US" sz="1400" dirty="0" smtClean="0"/>
                <a:t>利用したスケジュールをテンプレートにしてスケジュールを作成した。</a:t>
              </a:r>
              <a:endParaRPr lang="en-US" altLang="ja-JP" sz="1400" dirty="0" smtClean="0"/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/>
                <a:t>XXXXXXXXXXXXXXXXXXXXXXXXXXXXXXXXX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ja-JP" altLang="en-US" sz="1400" dirty="0" smtClean="0"/>
                <a:t>・・・・・・・・・・・・・</a:t>
              </a:r>
              <a:endParaRPr lang="en-US" altLang="ja-JP" sz="1600" dirty="0"/>
            </a:p>
          </p:txBody>
        </p:sp>
      </p:grpSp>
      <p:sp>
        <p:nvSpPr>
          <p:cNvPr id="461" name="Freeform 3"/>
          <p:cNvSpPr>
            <a:spLocks/>
          </p:cNvSpPr>
          <p:nvPr/>
        </p:nvSpPr>
        <p:spPr bwMode="auto">
          <a:xfrm>
            <a:off x="1590654" y="2551793"/>
            <a:ext cx="5749925" cy="327025"/>
          </a:xfrm>
          <a:custGeom>
            <a:avLst/>
            <a:gdLst>
              <a:gd name="T0" fmla="+- 0 2935 2935"/>
              <a:gd name="T1" fmla="*/ T0 w 9055"/>
              <a:gd name="T2" fmla="+- 0 1136 1136"/>
              <a:gd name="T3" fmla="*/ 1136 h 513"/>
              <a:gd name="T4" fmla="+- 0 11990 2935"/>
              <a:gd name="T5" fmla="*/ T4 w 9055"/>
              <a:gd name="T6" fmla="+- 0 1136 1136"/>
              <a:gd name="T7" fmla="*/ 1136 h 513"/>
              <a:gd name="T8" fmla="+- 0 11990 2935"/>
              <a:gd name="T9" fmla="*/ T8 w 9055"/>
              <a:gd name="T10" fmla="+- 0 1649 1136"/>
              <a:gd name="T11" fmla="*/ 1649 h 513"/>
              <a:gd name="T12" fmla="+- 0 2935 2935"/>
              <a:gd name="T13" fmla="*/ T12 w 9055"/>
              <a:gd name="T14" fmla="+- 0 1649 1136"/>
              <a:gd name="T15" fmla="*/ 1649 h 513"/>
              <a:gd name="T16" fmla="+- 0 2935 2935"/>
              <a:gd name="T17" fmla="*/ T16 w 9055"/>
              <a:gd name="T18" fmla="+- 0 1136 1136"/>
              <a:gd name="T19" fmla="*/ 1136 h 51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9055" h="513">
                <a:moveTo>
                  <a:pt x="0" y="0"/>
                </a:moveTo>
                <a:lnTo>
                  <a:pt x="9055" y="0"/>
                </a:lnTo>
                <a:lnTo>
                  <a:pt x="9055" y="513"/>
                </a:lnTo>
                <a:lnTo>
                  <a:pt x="0" y="51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336" name="Group 4"/>
          <p:cNvGrpSpPr>
            <a:grpSpLocks/>
          </p:cNvGrpSpPr>
          <p:nvPr/>
        </p:nvGrpSpPr>
        <p:grpSpPr bwMode="auto">
          <a:xfrm>
            <a:off x="1584677" y="3053443"/>
            <a:ext cx="5749925" cy="1585913"/>
            <a:chOff x="2935" y="1926"/>
            <a:chExt cx="9055" cy="2498"/>
          </a:xfrm>
        </p:grpSpPr>
        <p:sp>
          <p:nvSpPr>
            <p:cNvPr id="460" name="Freeform 5"/>
            <p:cNvSpPr>
              <a:spLocks/>
            </p:cNvSpPr>
            <p:nvPr/>
          </p:nvSpPr>
          <p:spPr bwMode="auto">
            <a:xfrm>
              <a:off x="2935" y="1926"/>
              <a:ext cx="9055" cy="2498"/>
            </a:xfrm>
            <a:custGeom>
              <a:avLst/>
              <a:gdLst>
                <a:gd name="T0" fmla="+- 0 2935 2935"/>
                <a:gd name="T1" fmla="*/ T0 w 9055"/>
                <a:gd name="T2" fmla="+- 0 1926 1926"/>
                <a:gd name="T3" fmla="*/ 1926 h 2498"/>
                <a:gd name="T4" fmla="+- 0 11990 2935"/>
                <a:gd name="T5" fmla="*/ T4 w 9055"/>
                <a:gd name="T6" fmla="+- 0 1926 1926"/>
                <a:gd name="T7" fmla="*/ 1926 h 2498"/>
                <a:gd name="T8" fmla="+- 0 11990 2935"/>
                <a:gd name="T9" fmla="*/ T8 w 9055"/>
                <a:gd name="T10" fmla="+- 0 4423 1926"/>
                <a:gd name="T11" fmla="*/ 4423 h 2498"/>
                <a:gd name="T12" fmla="+- 0 2935 2935"/>
                <a:gd name="T13" fmla="*/ T12 w 9055"/>
                <a:gd name="T14" fmla="+- 0 4423 1926"/>
                <a:gd name="T15" fmla="*/ 4423 h 2498"/>
                <a:gd name="T16" fmla="+- 0 2935 2935"/>
                <a:gd name="T17" fmla="*/ T16 w 9055"/>
                <a:gd name="T18" fmla="+- 0 1926 1926"/>
                <a:gd name="T19" fmla="*/ 1926 h 24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9055" h="2498">
                  <a:moveTo>
                    <a:pt x="0" y="0"/>
                  </a:moveTo>
                  <a:lnTo>
                    <a:pt x="9055" y="0"/>
                  </a:lnTo>
                  <a:lnTo>
                    <a:pt x="9055" y="2497"/>
                  </a:lnTo>
                  <a:lnTo>
                    <a:pt x="0" y="2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7" name="Group 6"/>
          <p:cNvGrpSpPr>
            <a:grpSpLocks/>
          </p:cNvGrpSpPr>
          <p:nvPr/>
        </p:nvGrpSpPr>
        <p:grpSpPr bwMode="auto">
          <a:xfrm>
            <a:off x="1582990" y="2554593"/>
            <a:ext cx="122237" cy="377825"/>
            <a:chOff x="2938" y="1131"/>
            <a:chExt cx="2" cy="262"/>
          </a:xfrm>
        </p:grpSpPr>
        <p:sp>
          <p:nvSpPr>
            <p:cNvPr id="459" name="Freeform 7"/>
            <p:cNvSpPr>
              <a:spLocks/>
            </p:cNvSpPr>
            <p:nvPr/>
          </p:nvSpPr>
          <p:spPr bwMode="auto">
            <a:xfrm>
              <a:off x="2938" y="1131"/>
              <a:ext cx="2" cy="262"/>
            </a:xfrm>
            <a:custGeom>
              <a:avLst/>
              <a:gdLst>
                <a:gd name="T0" fmla="+- 0 1393 1131"/>
                <a:gd name="T1" fmla="*/ 1393 h 262"/>
                <a:gd name="T2" fmla="+- 0 1131 1131"/>
                <a:gd name="T3" fmla="*/ 1131 h 262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2">
                  <a:moveTo>
                    <a:pt x="0" y="262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8" name="Group 8"/>
          <p:cNvGrpSpPr>
            <a:grpSpLocks/>
          </p:cNvGrpSpPr>
          <p:nvPr/>
        </p:nvGrpSpPr>
        <p:grpSpPr bwMode="auto">
          <a:xfrm>
            <a:off x="1591027" y="2715306"/>
            <a:ext cx="1671637" cy="1587"/>
            <a:chOff x="2945" y="1393"/>
            <a:chExt cx="2633" cy="2"/>
          </a:xfrm>
        </p:grpSpPr>
        <p:sp>
          <p:nvSpPr>
            <p:cNvPr id="458" name="Freeform 9"/>
            <p:cNvSpPr>
              <a:spLocks/>
            </p:cNvSpPr>
            <p:nvPr/>
          </p:nvSpPr>
          <p:spPr bwMode="auto">
            <a:xfrm>
              <a:off x="2945" y="1393"/>
              <a:ext cx="2633" cy="2"/>
            </a:xfrm>
            <a:custGeom>
              <a:avLst/>
              <a:gdLst>
                <a:gd name="T0" fmla="+- 0 2945 2945"/>
                <a:gd name="T1" fmla="*/ T0 w 2633"/>
                <a:gd name="T2" fmla="+- 0 5578 2945"/>
                <a:gd name="T3" fmla="*/ T2 w 2633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633">
                  <a:moveTo>
                    <a:pt x="0" y="0"/>
                  </a:moveTo>
                  <a:lnTo>
                    <a:pt x="2633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39" name="Group 10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57" name="Freeform 11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0" name="Group 12"/>
          <p:cNvGrpSpPr>
            <a:grpSpLocks/>
          </p:cNvGrpSpPr>
          <p:nvPr/>
        </p:nvGrpSpPr>
        <p:grpSpPr bwMode="auto">
          <a:xfrm>
            <a:off x="1584677" y="2715306"/>
            <a:ext cx="1587" cy="158750"/>
            <a:chOff x="2936" y="1393"/>
            <a:chExt cx="2" cy="250"/>
          </a:xfrm>
        </p:grpSpPr>
        <p:sp>
          <p:nvSpPr>
            <p:cNvPr id="456" name="Freeform 13"/>
            <p:cNvSpPr>
              <a:spLocks/>
            </p:cNvSpPr>
            <p:nvPr/>
          </p:nvSpPr>
          <p:spPr bwMode="auto">
            <a:xfrm>
              <a:off x="2936" y="1393"/>
              <a:ext cx="2" cy="250"/>
            </a:xfrm>
            <a:custGeom>
              <a:avLst/>
              <a:gdLst>
                <a:gd name="T0" fmla="+- 0 1643 1393"/>
                <a:gd name="T1" fmla="*/ 1643 h 250"/>
                <a:gd name="T2" fmla="+- 0 1393 1393"/>
                <a:gd name="T3" fmla="*/ 1393 h 25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50">
                  <a:moveTo>
                    <a:pt x="0" y="250"/>
                  </a:moveTo>
                  <a:lnTo>
                    <a:pt x="0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1" name="Group 14"/>
          <p:cNvGrpSpPr>
            <a:grpSpLocks/>
          </p:cNvGrpSpPr>
          <p:nvPr/>
        </p:nvGrpSpPr>
        <p:grpSpPr bwMode="auto">
          <a:xfrm>
            <a:off x="2322864" y="2715306"/>
            <a:ext cx="1588" cy="165100"/>
            <a:chOff x="4098" y="1392"/>
            <a:chExt cx="2" cy="261"/>
          </a:xfrm>
        </p:grpSpPr>
        <p:sp>
          <p:nvSpPr>
            <p:cNvPr id="455" name="Freeform 15"/>
            <p:cNvSpPr>
              <a:spLocks/>
            </p:cNvSpPr>
            <p:nvPr/>
          </p:nvSpPr>
          <p:spPr bwMode="auto">
            <a:xfrm>
              <a:off x="4098" y="1392"/>
              <a:ext cx="2" cy="261"/>
            </a:xfrm>
            <a:custGeom>
              <a:avLst/>
              <a:gdLst>
                <a:gd name="T0" fmla="+- 0 1392 1392"/>
                <a:gd name="T1" fmla="*/ 1392 h 261"/>
                <a:gd name="T2" fmla="+- 0 1653 1392"/>
                <a:gd name="T3" fmla="*/ 1653 h 26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61">
                  <a:moveTo>
                    <a:pt x="0" y="0"/>
                  </a:moveTo>
                  <a:lnTo>
                    <a:pt x="0" y="26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2" name="Group 16"/>
          <p:cNvGrpSpPr>
            <a:grpSpLocks/>
          </p:cNvGrpSpPr>
          <p:nvPr/>
        </p:nvGrpSpPr>
        <p:grpSpPr bwMode="auto">
          <a:xfrm>
            <a:off x="4118327" y="2558143"/>
            <a:ext cx="1587" cy="2081213"/>
            <a:chOff x="6927" y="1146"/>
            <a:chExt cx="2" cy="3277"/>
          </a:xfrm>
        </p:grpSpPr>
        <p:sp>
          <p:nvSpPr>
            <p:cNvPr id="454" name="Freeform 17"/>
            <p:cNvSpPr>
              <a:spLocks/>
            </p:cNvSpPr>
            <p:nvPr/>
          </p:nvSpPr>
          <p:spPr bwMode="auto">
            <a:xfrm>
              <a:off x="6927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3" name="Group 18"/>
          <p:cNvGrpSpPr>
            <a:grpSpLocks/>
          </p:cNvGrpSpPr>
          <p:nvPr/>
        </p:nvGrpSpPr>
        <p:grpSpPr bwMode="auto">
          <a:xfrm>
            <a:off x="4446939" y="2558143"/>
            <a:ext cx="1588" cy="2081213"/>
            <a:chOff x="7444" y="1146"/>
            <a:chExt cx="2" cy="3277"/>
          </a:xfrm>
        </p:grpSpPr>
        <p:sp>
          <p:nvSpPr>
            <p:cNvPr id="453" name="Freeform 19"/>
            <p:cNvSpPr>
              <a:spLocks/>
            </p:cNvSpPr>
            <p:nvPr/>
          </p:nvSpPr>
          <p:spPr bwMode="auto">
            <a:xfrm>
              <a:off x="7444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4" name="Group 20"/>
          <p:cNvGrpSpPr>
            <a:grpSpLocks/>
          </p:cNvGrpSpPr>
          <p:nvPr/>
        </p:nvGrpSpPr>
        <p:grpSpPr bwMode="auto">
          <a:xfrm>
            <a:off x="4867627" y="2558143"/>
            <a:ext cx="0" cy="2081213"/>
            <a:chOff x="8105" y="1146"/>
            <a:chExt cx="2" cy="3277"/>
          </a:xfrm>
        </p:grpSpPr>
        <p:sp>
          <p:nvSpPr>
            <p:cNvPr id="452" name="Freeform 21"/>
            <p:cNvSpPr>
              <a:spLocks/>
            </p:cNvSpPr>
            <p:nvPr/>
          </p:nvSpPr>
          <p:spPr bwMode="auto">
            <a:xfrm>
              <a:off x="810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5" name="Group 22"/>
          <p:cNvGrpSpPr>
            <a:grpSpLocks/>
          </p:cNvGrpSpPr>
          <p:nvPr/>
        </p:nvGrpSpPr>
        <p:grpSpPr bwMode="auto">
          <a:xfrm>
            <a:off x="5286727" y="2558143"/>
            <a:ext cx="0" cy="2081213"/>
            <a:chOff x="8765" y="1146"/>
            <a:chExt cx="2" cy="3277"/>
          </a:xfrm>
        </p:grpSpPr>
        <p:sp>
          <p:nvSpPr>
            <p:cNvPr id="451" name="Freeform 23"/>
            <p:cNvSpPr>
              <a:spLocks/>
            </p:cNvSpPr>
            <p:nvPr/>
          </p:nvSpPr>
          <p:spPr bwMode="auto">
            <a:xfrm>
              <a:off x="8765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6" name="Group 24"/>
          <p:cNvGrpSpPr>
            <a:grpSpLocks/>
          </p:cNvGrpSpPr>
          <p:nvPr/>
        </p:nvGrpSpPr>
        <p:grpSpPr bwMode="auto">
          <a:xfrm>
            <a:off x="5667727" y="2558143"/>
            <a:ext cx="1587" cy="2079625"/>
            <a:chOff x="9367" y="1146"/>
            <a:chExt cx="2" cy="3276"/>
          </a:xfrm>
        </p:grpSpPr>
        <p:sp>
          <p:nvSpPr>
            <p:cNvPr id="450" name="Freeform 25"/>
            <p:cNvSpPr>
              <a:spLocks/>
            </p:cNvSpPr>
            <p:nvPr/>
          </p:nvSpPr>
          <p:spPr bwMode="auto">
            <a:xfrm>
              <a:off x="936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7" name="Group 26"/>
          <p:cNvGrpSpPr>
            <a:grpSpLocks/>
          </p:cNvGrpSpPr>
          <p:nvPr/>
        </p:nvGrpSpPr>
        <p:grpSpPr bwMode="auto">
          <a:xfrm>
            <a:off x="5680427" y="2558143"/>
            <a:ext cx="1587" cy="2079625"/>
            <a:chOff x="9387" y="1146"/>
            <a:chExt cx="2" cy="3276"/>
          </a:xfrm>
        </p:grpSpPr>
        <p:sp>
          <p:nvSpPr>
            <p:cNvPr id="449" name="Freeform 27"/>
            <p:cNvSpPr>
              <a:spLocks/>
            </p:cNvSpPr>
            <p:nvPr/>
          </p:nvSpPr>
          <p:spPr bwMode="auto">
            <a:xfrm>
              <a:off x="9387" y="1146"/>
              <a:ext cx="2" cy="3276"/>
            </a:xfrm>
            <a:custGeom>
              <a:avLst/>
              <a:gdLst>
                <a:gd name="T0" fmla="+- 0 4422 1146"/>
                <a:gd name="T1" fmla="*/ 4422 h 3276"/>
                <a:gd name="T2" fmla="+- 0 1146 1146"/>
                <a:gd name="T3" fmla="*/ 1146 h 327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6">
                  <a:moveTo>
                    <a:pt x="0" y="3276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8" name="Group 28"/>
          <p:cNvGrpSpPr>
            <a:grpSpLocks/>
          </p:cNvGrpSpPr>
          <p:nvPr/>
        </p:nvGrpSpPr>
        <p:grpSpPr bwMode="auto">
          <a:xfrm>
            <a:off x="1591027" y="2874056"/>
            <a:ext cx="5745162" cy="1587"/>
            <a:chOff x="2945" y="1643"/>
            <a:chExt cx="9049" cy="2"/>
          </a:xfrm>
        </p:grpSpPr>
        <p:sp>
          <p:nvSpPr>
            <p:cNvPr id="448" name="Freeform 29"/>
            <p:cNvSpPr>
              <a:spLocks/>
            </p:cNvSpPr>
            <p:nvPr/>
          </p:nvSpPr>
          <p:spPr bwMode="auto">
            <a:xfrm>
              <a:off x="2945" y="1643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49" name="Group 30"/>
          <p:cNvGrpSpPr>
            <a:grpSpLocks/>
          </p:cNvGrpSpPr>
          <p:nvPr/>
        </p:nvGrpSpPr>
        <p:grpSpPr bwMode="auto">
          <a:xfrm>
            <a:off x="1591027" y="2877231"/>
            <a:ext cx="5745162" cy="1587"/>
            <a:chOff x="2945" y="1648"/>
            <a:chExt cx="9049" cy="2"/>
          </a:xfrm>
        </p:grpSpPr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2945" y="1648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764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0" name="Group 32"/>
          <p:cNvGrpSpPr>
            <a:grpSpLocks/>
          </p:cNvGrpSpPr>
          <p:nvPr/>
        </p:nvGrpSpPr>
        <p:grpSpPr bwMode="auto">
          <a:xfrm>
            <a:off x="5882039" y="2724831"/>
            <a:ext cx="1588" cy="1914525"/>
            <a:chOff x="9704" y="1407"/>
            <a:chExt cx="2" cy="3016"/>
          </a:xfrm>
        </p:grpSpPr>
        <p:sp>
          <p:nvSpPr>
            <p:cNvPr id="446" name="Freeform 33"/>
            <p:cNvSpPr>
              <a:spLocks/>
            </p:cNvSpPr>
            <p:nvPr/>
          </p:nvSpPr>
          <p:spPr bwMode="auto">
            <a:xfrm>
              <a:off x="9704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1" name="Group 34"/>
          <p:cNvGrpSpPr>
            <a:grpSpLocks/>
          </p:cNvGrpSpPr>
          <p:nvPr/>
        </p:nvGrpSpPr>
        <p:grpSpPr bwMode="auto">
          <a:xfrm>
            <a:off x="6090002" y="2724831"/>
            <a:ext cx="1587" cy="1914525"/>
            <a:chOff x="10031" y="1407"/>
            <a:chExt cx="2" cy="3016"/>
          </a:xfrm>
        </p:grpSpPr>
        <p:sp>
          <p:nvSpPr>
            <p:cNvPr id="445" name="Freeform 35"/>
            <p:cNvSpPr>
              <a:spLocks/>
            </p:cNvSpPr>
            <p:nvPr/>
          </p:nvSpPr>
          <p:spPr bwMode="auto">
            <a:xfrm>
              <a:off x="10031" y="1407"/>
              <a:ext cx="2" cy="3016"/>
            </a:xfrm>
            <a:custGeom>
              <a:avLst/>
              <a:gdLst>
                <a:gd name="T0" fmla="+- 0 4423 1407"/>
                <a:gd name="T1" fmla="*/ 4423 h 3016"/>
                <a:gd name="T2" fmla="+- 0 1407 1407"/>
                <a:gd name="T3" fmla="*/ 1407 h 3016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016">
                  <a:moveTo>
                    <a:pt x="0" y="3016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2" name="Group 36"/>
          <p:cNvGrpSpPr>
            <a:grpSpLocks/>
          </p:cNvGrpSpPr>
          <p:nvPr/>
        </p:nvGrpSpPr>
        <p:grpSpPr bwMode="auto">
          <a:xfrm>
            <a:off x="6296377" y="2724831"/>
            <a:ext cx="1587" cy="1106487"/>
            <a:chOff x="10357" y="1407"/>
            <a:chExt cx="2" cy="1743"/>
          </a:xfrm>
        </p:grpSpPr>
        <p:sp>
          <p:nvSpPr>
            <p:cNvPr id="444" name="Freeform 37"/>
            <p:cNvSpPr>
              <a:spLocks/>
            </p:cNvSpPr>
            <p:nvPr/>
          </p:nvSpPr>
          <p:spPr bwMode="auto">
            <a:xfrm>
              <a:off x="10357" y="1407"/>
              <a:ext cx="2" cy="1743"/>
            </a:xfrm>
            <a:custGeom>
              <a:avLst/>
              <a:gdLst>
                <a:gd name="T0" fmla="+- 0 3151 1407"/>
                <a:gd name="T1" fmla="*/ 3151 h 1743"/>
                <a:gd name="T2" fmla="+- 0 1407 1407"/>
                <a:gd name="T3" fmla="*/ 1407 h 174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743">
                  <a:moveTo>
                    <a:pt x="0" y="174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3" name="Group 38"/>
          <p:cNvGrpSpPr>
            <a:grpSpLocks/>
          </p:cNvGrpSpPr>
          <p:nvPr/>
        </p:nvGrpSpPr>
        <p:grpSpPr bwMode="auto">
          <a:xfrm>
            <a:off x="6296377" y="3948793"/>
            <a:ext cx="1587" cy="690563"/>
            <a:chOff x="10357" y="3336"/>
            <a:chExt cx="2" cy="1087"/>
          </a:xfrm>
        </p:grpSpPr>
        <p:sp>
          <p:nvSpPr>
            <p:cNvPr id="443" name="Freeform 39"/>
            <p:cNvSpPr>
              <a:spLocks/>
            </p:cNvSpPr>
            <p:nvPr/>
          </p:nvSpPr>
          <p:spPr bwMode="auto">
            <a:xfrm>
              <a:off x="10357" y="3336"/>
              <a:ext cx="2" cy="1087"/>
            </a:xfrm>
            <a:custGeom>
              <a:avLst/>
              <a:gdLst>
                <a:gd name="T0" fmla="+- 0 4423 3336"/>
                <a:gd name="T1" fmla="*/ 4423 h 1087"/>
                <a:gd name="T2" fmla="+- 0 3336 3336"/>
                <a:gd name="T3" fmla="*/ 3336 h 108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087">
                  <a:moveTo>
                    <a:pt x="0" y="1087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4" name="Group 40"/>
          <p:cNvGrpSpPr>
            <a:grpSpLocks/>
          </p:cNvGrpSpPr>
          <p:nvPr/>
        </p:nvGrpSpPr>
        <p:grpSpPr bwMode="auto">
          <a:xfrm>
            <a:off x="6501164" y="2558143"/>
            <a:ext cx="1588" cy="2081213"/>
            <a:chOff x="10678" y="1146"/>
            <a:chExt cx="2" cy="3277"/>
          </a:xfrm>
        </p:grpSpPr>
        <p:sp>
          <p:nvSpPr>
            <p:cNvPr id="442" name="Freeform 41"/>
            <p:cNvSpPr>
              <a:spLocks/>
            </p:cNvSpPr>
            <p:nvPr/>
          </p:nvSpPr>
          <p:spPr bwMode="auto">
            <a:xfrm>
              <a:off x="10678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5" name="Group 42"/>
          <p:cNvGrpSpPr>
            <a:grpSpLocks/>
          </p:cNvGrpSpPr>
          <p:nvPr/>
        </p:nvGrpSpPr>
        <p:grpSpPr bwMode="auto">
          <a:xfrm>
            <a:off x="6504339" y="2558143"/>
            <a:ext cx="1588" cy="2081213"/>
            <a:chOff x="10683" y="1146"/>
            <a:chExt cx="2" cy="3277"/>
          </a:xfrm>
        </p:grpSpPr>
        <p:sp>
          <p:nvSpPr>
            <p:cNvPr id="441" name="Freeform 43"/>
            <p:cNvSpPr>
              <a:spLocks/>
            </p:cNvSpPr>
            <p:nvPr/>
          </p:nvSpPr>
          <p:spPr bwMode="auto">
            <a:xfrm>
              <a:off x="106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6" name="Group 44"/>
          <p:cNvGrpSpPr>
            <a:grpSpLocks/>
          </p:cNvGrpSpPr>
          <p:nvPr/>
        </p:nvGrpSpPr>
        <p:grpSpPr bwMode="auto">
          <a:xfrm>
            <a:off x="6712302" y="2724831"/>
            <a:ext cx="0" cy="1279525"/>
            <a:chOff x="11010" y="1407"/>
            <a:chExt cx="2" cy="2015"/>
          </a:xfrm>
        </p:grpSpPr>
        <p:sp>
          <p:nvSpPr>
            <p:cNvPr id="440" name="Freeform 45"/>
            <p:cNvSpPr>
              <a:spLocks/>
            </p:cNvSpPr>
            <p:nvPr/>
          </p:nvSpPr>
          <p:spPr bwMode="auto">
            <a:xfrm>
              <a:off x="11010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7" name="Group 46"/>
          <p:cNvGrpSpPr>
            <a:grpSpLocks/>
          </p:cNvGrpSpPr>
          <p:nvPr/>
        </p:nvGrpSpPr>
        <p:grpSpPr bwMode="auto">
          <a:xfrm>
            <a:off x="6712302" y="4112306"/>
            <a:ext cx="0" cy="527050"/>
            <a:chOff x="11010" y="3592"/>
            <a:chExt cx="2" cy="831"/>
          </a:xfrm>
        </p:grpSpPr>
        <p:sp>
          <p:nvSpPr>
            <p:cNvPr id="439" name="Freeform 47"/>
            <p:cNvSpPr>
              <a:spLocks/>
            </p:cNvSpPr>
            <p:nvPr/>
          </p:nvSpPr>
          <p:spPr bwMode="auto">
            <a:xfrm>
              <a:off x="11010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8" name="Group 48"/>
          <p:cNvGrpSpPr>
            <a:grpSpLocks/>
          </p:cNvGrpSpPr>
          <p:nvPr/>
        </p:nvGrpSpPr>
        <p:grpSpPr bwMode="auto">
          <a:xfrm>
            <a:off x="6918677" y="2724831"/>
            <a:ext cx="1587" cy="1279525"/>
            <a:chOff x="11336" y="1407"/>
            <a:chExt cx="2" cy="2015"/>
          </a:xfrm>
        </p:grpSpPr>
        <p:sp>
          <p:nvSpPr>
            <p:cNvPr id="438" name="Freeform 49"/>
            <p:cNvSpPr>
              <a:spLocks/>
            </p:cNvSpPr>
            <p:nvPr/>
          </p:nvSpPr>
          <p:spPr bwMode="auto">
            <a:xfrm>
              <a:off x="11336" y="1407"/>
              <a:ext cx="2" cy="2015"/>
            </a:xfrm>
            <a:custGeom>
              <a:avLst/>
              <a:gdLst>
                <a:gd name="T0" fmla="+- 0 3422 1407"/>
                <a:gd name="T1" fmla="*/ 3422 h 2015"/>
                <a:gd name="T2" fmla="+- 0 1407 1407"/>
                <a:gd name="T3" fmla="*/ 1407 h 201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015">
                  <a:moveTo>
                    <a:pt x="0" y="2015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59" name="Group 50"/>
          <p:cNvGrpSpPr>
            <a:grpSpLocks/>
          </p:cNvGrpSpPr>
          <p:nvPr/>
        </p:nvGrpSpPr>
        <p:grpSpPr bwMode="auto">
          <a:xfrm>
            <a:off x="6918677" y="4112306"/>
            <a:ext cx="1587" cy="527050"/>
            <a:chOff x="11336" y="3592"/>
            <a:chExt cx="2" cy="831"/>
          </a:xfrm>
        </p:grpSpPr>
        <p:sp>
          <p:nvSpPr>
            <p:cNvPr id="437" name="Freeform 51"/>
            <p:cNvSpPr>
              <a:spLocks/>
            </p:cNvSpPr>
            <p:nvPr/>
          </p:nvSpPr>
          <p:spPr bwMode="auto">
            <a:xfrm>
              <a:off x="11336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0" name="Group 52"/>
          <p:cNvGrpSpPr>
            <a:grpSpLocks/>
          </p:cNvGrpSpPr>
          <p:nvPr/>
        </p:nvGrpSpPr>
        <p:grpSpPr bwMode="auto">
          <a:xfrm>
            <a:off x="7126639" y="2724831"/>
            <a:ext cx="1588" cy="185737"/>
            <a:chOff x="11663" y="1407"/>
            <a:chExt cx="2" cy="294"/>
          </a:xfrm>
        </p:grpSpPr>
        <p:sp>
          <p:nvSpPr>
            <p:cNvPr id="436" name="Freeform 53"/>
            <p:cNvSpPr>
              <a:spLocks/>
            </p:cNvSpPr>
            <p:nvPr/>
          </p:nvSpPr>
          <p:spPr bwMode="auto">
            <a:xfrm>
              <a:off x="11663" y="1407"/>
              <a:ext cx="2" cy="294"/>
            </a:xfrm>
            <a:custGeom>
              <a:avLst/>
              <a:gdLst>
                <a:gd name="T0" fmla="+- 0 1701 1407"/>
                <a:gd name="T1" fmla="*/ 1701 h 294"/>
                <a:gd name="T2" fmla="+- 0 1407 1407"/>
                <a:gd name="T3" fmla="*/ 1407 h 29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94">
                  <a:moveTo>
                    <a:pt x="0" y="294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1" name="Group 54"/>
          <p:cNvGrpSpPr>
            <a:grpSpLocks/>
          </p:cNvGrpSpPr>
          <p:nvPr/>
        </p:nvGrpSpPr>
        <p:grpSpPr bwMode="auto">
          <a:xfrm>
            <a:off x="7126639" y="3583668"/>
            <a:ext cx="1588" cy="420688"/>
            <a:chOff x="11663" y="2759"/>
            <a:chExt cx="2" cy="663"/>
          </a:xfrm>
        </p:grpSpPr>
        <p:sp>
          <p:nvSpPr>
            <p:cNvPr id="435" name="Freeform 55"/>
            <p:cNvSpPr>
              <a:spLocks/>
            </p:cNvSpPr>
            <p:nvPr/>
          </p:nvSpPr>
          <p:spPr bwMode="auto">
            <a:xfrm>
              <a:off x="11663" y="2759"/>
              <a:ext cx="2" cy="663"/>
            </a:xfrm>
            <a:custGeom>
              <a:avLst/>
              <a:gdLst>
                <a:gd name="T0" fmla="+- 0 3422 2759"/>
                <a:gd name="T1" fmla="*/ 3422 h 663"/>
                <a:gd name="T2" fmla="+- 0 2759 2759"/>
                <a:gd name="T3" fmla="*/ 2759 h 663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663">
                  <a:moveTo>
                    <a:pt x="0" y="663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2" name="Group 56"/>
          <p:cNvGrpSpPr>
            <a:grpSpLocks/>
          </p:cNvGrpSpPr>
          <p:nvPr/>
        </p:nvGrpSpPr>
        <p:grpSpPr bwMode="auto">
          <a:xfrm>
            <a:off x="7126639" y="4112306"/>
            <a:ext cx="1588" cy="527050"/>
            <a:chOff x="11663" y="3592"/>
            <a:chExt cx="2" cy="831"/>
          </a:xfrm>
        </p:grpSpPr>
        <p:sp>
          <p:nvSpPr>
            <p:cNvPr id="434" name="Freeform 57"/>
            <p:cNvSpPr>
              <a:spLocks/>
            </p:cNvSpPr>
            <p:nvPr/>
          </p:nvSpPr>
          <p:spPr bwMode="auto">
            <a:xfrm>
              <a:off x="11663" y="3592"/>
              <a:ext cx="2" cy="831"/>
            </a:xfrm>
            <a:custGeom>
              <a:avLst/>
              <a:gdLst>
                <a:gd name="T0" fmla="+- 0 4423 3592"/>
                <a:gd name="T1" fmla="*/ 4423 h 831"/>
                <a:gd name="T2" fmla="+- 0 3592 3592"/>
                <a:gd name="T3" fmla="*/ 3592 h 8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831">
                  <a:moveTo>
                    <a:pt x="0" y="831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3" name="Group 58"/>
          <p:cNvGrpSpPr>
            <a:grpSpLocks/>
          </p:cNvGrpSpPr>
          <p:nvPr/>
        </p:nvGrpSpPr>
        <p:grpSpPr bwMode="auto">
          <a:xfrm>
            <a:off x="1591027" y="3053443"/>
            <a:ext cx="5343525" cy="1588"/>
            <a:chOff x="2945" y="1926"/>
            <a:chExt cx="8417" cy="2"/>
          </a:xfrm>
        </p:grpSpPr>
        <p:sp>
          <p:nvSpPr>
            <p:cNvPr id="433" name="Freeform 59"/>
            <p:cNvSpPr>
              <a:spLocks/>
            </p:cNvSpPr>
            <p:nvPr/>
          </p:nvSpPr>
          <p:spPr bwMode="auto">
            <a:xfrm>
              <a:off x="2945" y="1926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4" name="Group 60"/>
          <p:cNvGrpSpPr>
            <a:grpSpLocks/>
          </p:cNvGrpSpPr>
          <p:nvPr/>
        </p:nvGrpSpPr>
        <p:grpSpPr bwMode="auto">
          <a:xfrm>
            <a:off x="1591027" y="3231243"/>
            <a:ext cx="5343525" cy="0"/>
            <a:chOff x="2945" y="2204"/>
            <a:chExt cx="8417" cy="2"/>
          </a:xfrm>
        </p:grpSpPr>
        <p:sp>
          <p:nvSpPr>
            <p:cNvPr id="432" name="Freeform 61"/>
            <p:cNvSpPr>
              <a:spLocks/>
            </p:cNvSpPr>
            <p:nvPr/>
          </p:nvSpPr>
          <p:spPr bwMode="auto">
            <a:xfrm>
              <a:off x="2945" y="2204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5" name="Group 62"/>
          <p:cNvGrpSpPr>
            <a:grpSpLocks/>
          </p:cNvGrpSpPr>
          <p:nvPr/>
        </p:nvGrpSpPr>
        <p:grpSpPr bwMode="auto">
          <a:xfrm>
            <a:off x="1591027" y="3405868"/>
            <a:ext cx="5343525" cy="1588"/>
            <a:chOff x="2945" y="2481"/>
            <a:chExt cx="8417" cy="2"/>
          </a:xfrm>
        </p:grpSpPr>
        <p:sp>
          <p:nvSpPr>
            <p:cNvPr id="431" name="Freeform 63"/>
            <p:cNvSpPr>
              <a:spLocks/>
            </p:cNvSpPr>
            <p:nvPr/>
          </p:nvSpPr>
          <p:spPr bwMode="auto">
            <a:xfrm>
              <a:off x="2945" y="2481"/>
              <a:ext cx="8417" cy="2"/>
            </a:xfrm>
            <a:custGeom>
              <a:avLst/>
              <a:gdLst>
                <a:gd name="T0" fmla="+- 0 2945 2945"/>
                <a:gd name="T1" fmla="*/ T0 w 8417"/>
                <a:gd name="T2" fmla="+- 0 11363 2945"/>
                <a:gd name="T3" fmla="*/ T2 w 8417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8417">
                  <a:moveTo>
                    <a:pt x="0" y="0"/>
                  </a:moveTo>
                  <a:lnTo>
                    <a:pt x="8418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6" name="Group 64"/>
          <p:cNvGrpSpPr>
            <a:grpSpLocks/>
          </p:cNvGrpSpPr>
          <p:nvPr/>
        </p:nvGrpSpPr>
        <p:grpSpPr bwMode="auto">
          <a:xfrm>
            <a:off x="1591027" y="3582081"/>
            <a:ext cx="5738812" cy="1587"/>
            <a:chOff x="2945" y="2758"/>
            <a:chExt cx="9039" cy="2"/>
          </a:xfrm>
        </p:grpSpPr>
        <p:sp>
          <p:nvSpPr>
            <p:cNvPr id="430" name="Freeform 65"/>
            <p:cNvSpPr>
              <a:spLocks/>
            </p:cNvSpPr>
            <p:nvPr/>
          </p:nvSpPr>
          <p:spPr bwMode="auto">
            <a:xfrm>
              <a:off x="2945" y="275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7" name="Group 66"/>
          <p:cNvGrpSpPr>
            <a:grpSpLocks/>
          </p:cNvGrpSpPr>
          <p:nvPr/>
        </p:nvGrpSpPr>
        <p:grpSpPr bwMode="auto">
          <a:xfrm>
            <a:off x="1591027" y="3758293"/>
            <a:ext cx="5738812" cy="1588"/>
            <a:chOff x="2945" y="3036"/>
            <a:chExt cx="9039" cy="2"/>
          </a:xfrm>
        </p:grpSpPr>
        <p:sp>
          <p:nvSpPr>
            <p:cNvPr id="429" name="Freeform 67"/>
            <p:cNvSpPr>
              <a:spLocks/>
            </p:cNvSpPr>
            <p:nvPr/>
          </p:nvSpPr>
          <p:spPr bwMode="auto">
            <a:xfrm>
              <a:off x="2945" y="3036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8" name="Group 68"/>
          <p:cNvGrpSpPr>
            <a:grpSpLocks/>
          </p:cNvGrpSpPr>
          <p:nvPr/>
        </p:nvGrpSpPr>
        <p:grpSpPr bwMode="auto">
          <a:xfrm>
            <a:off x="1591027" y="3934506"/>
            <a:ext cx="5738812" cy="1587"/>
            <a:chOff x="2945" y="3313"/>
            <a:chExt cx="9039" cy="2"/>
          </a:xfrm>
        </p:grpSpPr>
        <p:sp>
          <p:nvSpPr>
            <p:cNvPr id="428" name="Freeform 69"/>
            <p:cNvSpPr>
              <a:spLocks/>
            </p:cNvSpPr>
            <p:nvPr/>
          </p:nvSpPr>
          <p:spPr bwMode="auto">
            <a:xfrm>
              <a:off x="2945" y="331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69" name="Group 70"/>
          <p:cNvGrpSpPr>
            <a:grpSpLocks/>
          </p:cNvGrpSpPr>
          <p:nvPr/>
        </p:nvGrpSpPr>
        <p:grpSpPr bwMode="auto">
          <a:xfrm>
            <a:off x="1591027" y="4110718"/>
            <a:ext cx="5738812" cy="1588"/>
            <a:chOff x="2945" y="3591"/>
            <a:chExt cx="9039" cy="2"/>
          </a:xfrm>
        </p:grpSpPr>
        <p:sp>
          <p:nvSpPr>
            <p:cNvPr id="427" name="Freeform 71"/>
            <p:cNvSpPr>
              <a:spLocks/>
            </p:cNvSpPr>
            <p:nvPr/>
          </p:nvSpPr>
          <p:spPr bwMode="auto">
            <a:xfrm>
              <a:off x="2945" y="3591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0" name="Group 72"/>
          <p:cNvGrpSpPr>
            <a:grpSpLocks/>
          </p:cNvGrpSpPr>
          <p:nvPr/>
        </p:nvGrpSpPr>
        <p:grpSpPr bwMode="auto">
          <a:xfrm>
            <a:off x="1591027" y="4286931"/>
            <a:ext cx="5738812" cy="1587"/>
            <a:chOff x="2945" y="3868"/>
            <a:chExt cx="9039" cy="2"/>
          </a:xfrm>
        </p:grpSpPr>
        <p:sp>
          <p:nvSpPr>
            <p:cNvPr id="426" name="Freeform 73"/>
            <p:cNvSpPr>
              <a:spLocks/>
            </p:cNvSpPr>
            <p:nvPr/>
          </p:nvSpPr>
          <p:spPr bwMode="auto">
            <a:xfrm>
              <a:off x="2945" y="3868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1" name="Group 74"/>
          <p:cNvGrpSpPr>
            <a:grpSpLocks/>
          </p:cNvGrpSpPr>
          <p:nvPr/>
        </p:nvGrpSpPr>
        <p:grpSpPr bwMode="auto">
          <a:xfrm>
            <a:off x="1591027" y="4463143"/>
            <a:ext cx="5738812" cy="0"/>
            <a:chOff x="2945" y="4145"/>
            <a:chExt cx="9039" cy="2"/>
          </a:xfrm>
        </p:grpSpPr>
        <p:sp>
          <p:nvSpPr>
            <p:cNvPr id="425" name="Freeform 75"/>
            <p:cNvSpPr>
              <a:spLocks/>
            </p:cNvSpPr>
            <p:nvPr/>
          </p:nvSpPr>
          <p:spPr bwMode="auto">
            <a:xfrm>
              <a:off x="2945" y="4145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2" name="Group 76"/>
          <p:cNvGrpSpPr>
            <a:grpSpLocks/>
          </p:cNvGrpSpPr>
          <p:nvPr/>
        </p:nvGrpSpPr>
        <p:grpSpPr bwMode="auto">
          <a:xfrm>
            <a:off x="1591027" y="4639356"/>
            <a:ext cx="5738812" cy="1587"/>
            <a:chOff x="2945" y="4423"/>
            <a:chExt cx="9039" cy="2"/>
          </a:xfrm>
        </p:grpSpPr>
        <p:sp>
          <p:nvSpPr>
            <p:cNvPr id="424" name="Freeform 77"/>
            <p:cNvSpPr>
              <a:spLocks/>
            </p:cNvSpPr>
            <p:nvPr/>
          </p:nvSpPr>
          <p:spPr bwMode="auto">
            <a:xfrm>
              <a:off x="2945" y="4423"/>
              <a:ext cx="9039" cy="2"/>
            </a:xfrm>
            <a:custGeom>
              <a:avLst/>
              <a:gdLst>
                <a:gd name="T0" fmla="+- 0 2945 2945"/>
                <a:gd name="T1" fmla="*/ T0 w 9039"/>
                <a:gd name="T2" fmla="+- 0 11984 2945"/>
                <a:gd name="T3" fmla="*/ T2 w 903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39">
                  <a:moveTo>
                    <a:pt x="0" y="0"/>
                  </a:moveTo>
                  <a:lnTo>
                    <a:pt x="9039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3" name="Group 78"/>
          <p:cNvGrpSpPr>
            <a:grpSpLocks/>
          </p:cNvGrpSpPr>
          <p:nvPr/>
        </p:nvGrpSpPr>
        <p:grpSpPr bwMode="auto">
          <a:xfrm>
            <a:off x="1586264" y="2874056"/>
            <a:ext cx="1588" cy="1765300"/>
            <a:chOff x="2938" y="1643"/>
            <a:chExt cx="2" cy="2780"/>
          </a:xfrm>
        </p:grpSpPr>
        <p:sp>
          <p:nvSpPr>
            <p:cNvPr id="423" name="Freeform 79"/>
            <p:cNvSpPr>
              <a:spLocks/>
            </p:cNvSpPr>
            <p:nvPr/>
          </p:nvSpPr>
          <p:spPr bwMode="auto">
            <a:xfrm>
              <a:off x="2938" y="1643"/>
              <a:ext cx="2" cy="2780"/>
            </a:xfrm>
            <a:custGeom>
              <a:avLst/>
              <a:gdLst>
                <a:gd name="T0" fmla="+- 0 4423 1643"/>
                <a:gd name="T1" fmla="*/ 4423 h 2780"/>
                <a:gd name="T2" fmla="+- 0 1643 1643"/>
                <a:gd name="T3" fmla="*/ 1643 h 278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80">
                  <a:moveTo>
                    <a:pt x="0" y="2780"/>
                  </a:moveTo>
                  <a:lnTo>
                    <a:pt x="0" y="0"/>
                  </a:lnTo>
                </a:path>
              </a:pathLst>
            </a:custGeom>
            <a:noFill/>
            <a:ln w="108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4" name="Group 80"/>
          <p:cNvGrpSpPr>
            <a:grpSpLocks/>
          </p:cNvGrpSpPr>
          <p:nvPr/>
        </p:nvGrpSpPr>
        <p:grpSpPr bwMode="auto">
          <a:xfrm>
            <a:off x="2326039" y="2558143"/>
            <a:ext cx="1588" cy="2081213"/>
            <a:chOff x="4103" y="1146"/>
            <a:chExt cx="2" cy="3277"/>
          </a:xfrm>
        </p:grpSpPr>
        <p:sp>
          <p:nvSpPr>
            <p:cNvPr id="422" name="Freeform 81"/>
            <p:cNvSpPr>
              <a:spLocks/>
            </p:cNvSpPr>
            <p:nvPr/>
          </p:nvSpPr>
          <p:spPr bwMode="auto">
            <a:xfrm>
              <a:off x="410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5" name="Group 82"/>
          <p:cNvGrpSpPr>
            <a:grpSpLocks/>
          </p:cNvGrpSpPr>
          <p:nvPr/>
        </p:nvGrpSpPr>
        <p:grpSpPr bwMode="auto">
          <a:xfrm>
            <a:off x="3265839" y="2558143"/>
            <a:ext cx="1588" cy="2081213"/>
            <a:chOff x="5583" y="1146"/>
            <a:chExt cx="2" cy="3277"/>
          </a:xfrm>
        </p:grpSpPr>
        <p:sp>
          <p:nvSpPr>
            <p:cNvPr id="421" name="Freeform 83"/>
            <p:cNvSpPr>
              <a:spLocks/>
            </p:cNvSpPr>
            <p:nvPr/>
          </p:nvSpPr>
          <p:spPr bwMode="auto">
            <a:xfrm>
              <a:off x="5583" y="1146"/>
              <a:ext cx="2" cy="3277"/>
            </a:xfrm>
            <a:custGeom>
              <a:avLst/>
              <a:gdLst>
                <a:gd name="T0" fmla="+- 0 4423 1146"/>
                <a:gd name="T1" fmla="*/ 4423 h 3277"/>
                <a:gd name="T2" fmla="+- 0 1146 1146"/>
                <a:gd name="T3" fmla="*/ 1146 h 327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3277">
                  <a:moveTo>
                    <a:pt x="0" y="3277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6" name="Group 84"/>
          <p:cNvGrpSpPr>
            <a:grpSpLocks/>
          </p:cNvGrpSpPr>
          <p:nvPr/>
        </p:nvGrpSpPr>
        <p:grpSpPr bwMode="auto">
          <a:xfrm>
            <a:off x="7329839" y="2558143"/>
            <a:ext cx="1588" cy="352425"/>
            <a:chOff x="11984" y="1146"/>
            <a:chExt cx="2" cy="555"/>
          </a:xfrm>
        </p:grpSpPr>
        <p:sp>
          <p:nvSpPr>
            <p:cNvPr id="420" name="Freeform 85"/>
            <p:cNvSpPr>
              <a:spLocks/>
            </p:cNvSpPr>
            <p:nvPr/>
          </p:nvSpPr>
          <p:spPr bwMode="auto">
            <a:xfrm>
              <a:off x="11984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7" name="Group 86"/>
          <p:cNvGrpSpPr>
            <a:grpSpLocks/>
          </p:cNvGrpSpPr>
          <p:nvPr/>
        </p:nvGrpSpPr>
        <p:grpSpPr bwMode="auto">
          <a:xfrm>
            <a:off x="7329839" y="3583668"/>
            <a:ext cx="1588" cy="1055688"/>
            <a:chOff x="11984" y="2759"/>
            <a:chExt cx="2" cy="1665"/>
          </a:xfrm>
        </p:grpSpPr>
        <p:sp>
          <p:nvSpPr>
            <p:cNvPr id="419" name="Freeform 87"/>
            <p:cNvSpPr>
              <a:spLocks/>
            </p:cNvSpPr>
            <p:nvPr/>
          </p:nvSpPr>
          <p:spPr bwMode="auto">
            <a:xfrm>
              <a:off x="11984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8" name="Group 88"/>
          <p:cNvGrpSpPr>
            <a:grpSpLocks/>
          </p:cNvGrpSpPr>
          <p:nvPr/>
        </p:nvGrpSpPr>
        <p:grpSpPr bwMode="auto">
          <a:xfrm>
            <a:off x="7333014" y="2558143"/>
            <a:ext cx="1588" cy="352425"/>
            <a:chOff x="11989" y="1146"/>
            <a:chExt cx="2" cy="555"/>
          </a:xfrm>
        </p:grpSpPr>
        <p:sp>
          <p:nvSpPr>
            <p:cNvPr id="418" name="Freeform 89"/>
            <p:cNvSpPr>
              <a:spLocks/>
            </p:cNvSpPr>
            <p:nvPr/>
          </p:nvSpPr>
          <p:spPr bwMode="auto">
            <a:xfrm>
              <a:off x="11989" y="1146"/>
              <a:ext cx="2" cy="555"/>
            </a:xfrm>
            <a:custGeom>
              <a:avLst/>
              <a:gdLst>
                <a:gd name="T0" fmla="+- 0 1701 1146"/>
                <a:gd name="T1" fmla="*/ 1701 h 555"/>
                <a:gd name="T2" fmla="+- 0 1146 1146"/>
                <a:gd name="T3" fmla="*/ 1146 h 55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555">
                  <a:moveTo>
                    <a:pt x="0" y="555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79" name="Group 90"/>
          <p:cNvGrpSpPr>
            <a:grpSpLocks/>
          </p:cNvGrpSpPr>
          <p:nvPr/>
        </p:nvGrpSpPr>
        <p:grpSpPr bwMode="auto">
          <a:xfrm>
            <a:off x="7333014" y="3583668"/>
            <a:ext cx="1588" cy="1055688"/>
            <a:chOff x="11989" y="2759"/>
            <a:chExt cx="2" cy="1665"/>
          </a:xfrm>
        </p:grpSpPr>
        <p:sp>
          <p:nvSpPr>
            <p:cNvPr id="417" name="Freeform 91"/>
            <p:cNvSpPr>
              <a:spLocks/>
            </p:cNvSpPr>
            <p:nvPr/>
          </p:nvSpPr>
          <p:spPr bwMode="auto">
            <a:xfrm>
              <a:off x="11989" y="2759"/>
              <a:ext cx="2" cy="1665"/>
            </a:xfrm>
            <a:custGeom>
              <a:avLst/>
              <a:gdLst>
                <a:gd name="T0" fmla="+- 0 4423 2759"/>
                <a:gd name="T1" fmla="*/ 4423 h 1665"/>
                <a:gd name="T2" fmla="+- 0 2759 2759"/>
                <a:gd name="T3" fmla="*/ 2759 h 1665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665">
                  <a:moveTo>
                    <a:pt x="0" y="1664"/>
                  </a:moveTo>
                  <a:lnTo>
                    <a:pt x="0" y="0"/>
                  </a:lnTo>
                </a:path>
              </a:pathLst>
            </a:custGeom>
            <a:noFill/>
            <a:ln w="764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0" name="Group 92"/>
          <p:cNvGrpSpPr>
            <a:grpSpLocks/>
          </p:cNvGrpSpPr>
          <p:nvPr/>
        </p:nvGrpSpPr>
        <p:grpSpPr bwMode="auto">
          <a:xfrm>
            <a:off x="1832327" y="2880406"/>
            <a:ext cx="0" cy="1758950"/>
            <a:chOff x="3325" y="1653"/>
            <a:chExt cx="2" cy="2770"/>
          </a:xfrm>
        </p:grpSpPr>
        <p:sp>
          <p:nvSpPr>
            <p:cNvPr id="416" name="Freeform 93"/>
            <p:cNvSpPr>
              <a:spLocks/>
            </p:cNvSpPr>
            <p:nvPr/>
          </p:nvSpPr>
          <p:spPr bwMode="auto">
            <a:xfrm>
              <a:off x="3325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1" name="Group 94"/>
          <p:cNvGrpSpPr>
            <a:grpSpLocks/>
          </p:cNvGrpSpPr>
          <p:nvPr/>
        </p:nvGrpSpPr>
        <p:grpSpPr bwMode="auto">
          <a:xfrm>
            <a:off x="2078389" y="2880406"/>
            <a:ext cx="1588" cy="1758950"/>
            <a:chOff x="3714" y="1653"/>
            <a:chExt cx="2" cy="2770"/>
          </a:xfrm>
        </p:grpSpPr>
        <p:sp>
          <p:nvSpPr>
            <p:cNvPr id="415" name="Freeform 95"/>
            <p:cNvSpPr>
              <a:spLocks/>
            </p:cNvSpPr>
            <p:nvPr/>
          </p:nvSpPr>
          <p:spPr bwMode="auto">
            <a:xfrm>
              <a:off x="3714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2" name="Group 96"/>
          <p:cNvGrpSpPr>
            <a:grpSpLocks/>
          </p:cNvGrpSpPr>
          <p:nvPr/>
        </p:nvGrpSpPr>
        <p:grpSpPr bwMode="auto">
          <a:xfrm>
            <a:off x="2953102" y="2880406"/>
            <a:ext cx="0" cy="1758950"/>
            <a:chOff x="5090" y="1653"/>
            <a:chExt cx="2" cy="2770"/>
          </a:xfrm>
        </p:grpSpPr>
        <p:sp>
          <p:nvSpPr>
            <p:cNvPr id="414" name="Freeform 97"/>
            <p:cNvSpPr>
              <a:spLocks/>
            </p:cNvSpPr>
            <p:nvPr/>
          </p:nvSpPr>
          <p:spPr bwMode="auto">
            <a:xfrm>
              <a:off x="5090" y="1653"/>
              <a:ext cx="2" cy="2770"/>
            </a:xfrm>
            <a:custGeom>
              <a:avLst/>
              <a:gdLst>
                <a:gd name="T0" fmla="+- 0 4423 1653"/>
                <a:gd name="T1" fmla="*/ 4423 h 2770"/>
                <a:gd name="T2" fmla="+- 0 1653 1653"/>
                <a:gd name="T3" fmla="*/ 1653 h 2770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770">
                  <a:moveTo>
                    <a:pt x="0" y="2770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3" name="Group 98"/>
          <p:cNvGrpSpPr>
            <a:grpSpLocks/>
          </p:cNvGrpSpPr>
          <p:nvPr/>
        </p:nvGrpSpPr>
        <p:grpSpPr bwMode="auto">
          <a:xfrm>
            <a:off x="2638777" y="3055031"/>
            <a:ext cx="1587" cy="1584325"/>
            <a:chOff x="4597" y="1927"/>
            <a:chExt cx="2" cy="2497"/>
          </a:xfrm>
        </p:grpSpPr>
        <p:sp>
          <p:nvSpPr>
            <p:cNvPr id="413" name="Freeform 99"/>
            <p:cNvSpPr>
              <a:spLocks/>
            </p:cNvSpPr>
            <p:nvPr/>
          </p:nvSpPr>
          <p:spPr bwMode="auto">
            <a:xfrm>
              <a:off x="4597" y="1927"/>
              <a:ext cx="2" cy="2497"/>
            </a:xfrm>
            <a:custGeom>
              <a:avLst/>
              <a:gdLst>
                <a:gd name="T0" fmla="+- 0 4423 1927"/>
                <a:gd name="T1" fmla="*/ 4423 h 2497"/>
                <a:gd name="T2" fmla="+- 0 1927 1927"/>
                <a:gd name="T3" fmla="*/ 1927 h 2497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2497">
                  <a:moveTo>
                    <a:pt x="0" y="2496"/>
                  </a:moveTo>
                  <a:lnTo>
                    <a:pt x="0" y="0"/>
                  </a:lnTo>
                </a:path>
              </a:pathLst>
            </a:custGeom>
            <a:noFill/>
            <a:ln w="206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4" name="Group 100"/>
          <p:cNvGrpSpPr>
            <a:grpSpLocks/>
          </p:cNvGrpSpPr>
          <p:nvPr/>
        </p:nvGrpSpPr>
        <p:grpSpPr bwMode="auto">
          <a:xfrm>
            <a:off x="1591027" y="2554968"/>
            <a:ext cx="5745162" cy="0"/>
            <a:chOff x="2945" y="1139"/>
            <a:chExt cx="9049" cy="2"/>
          </a:xfrm>
        </p:grpSpPr>
        <p:sp>
          <p:nvSpPr>
            <p:cNvPr id="412" name="Freeform 101"/>
            <p:cNvSpPr>
              <a:spLocks/>
            </p:cNvSpPr>
            <p:nvPr/>
          </p:nvSpPr>
          <p:spPr bwMode="auto">
            <a:xfrm>
              <a:off x="2945" y="1139"/>
              <a:ext cx="9049" cy="2"/>
            </a:xfrm>
            <a:custGeom>
              <a:avLst/>
              <a:gdLst>
                <a:gd name="T0" fmla="+- 0 2945 2945"/>
                <a:gd name="T1" fmla="*/ T0 w 9049"/>
                <a:gd name="T2" fmla="+- 0 11994 2945"/>
                <a:gd name="T3" fmla="*/ T2 w 9049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9049">
                  <a:moveTo>
                    <a:pt x="0" y="0"/>
                  </a:moveTo>
                  <a:lnTo>
                    <a:pt x="9049" y="0"/>
                  </a:lnTo>
                </a:path>
              </a:pathLst>
            </a:custGeom>
            <a:noFill/>
            <a:ln w="108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5" name="Group 102"/>
          <p:cNvGrpSpPr>
            <a:grpSpLocks/>
          </p:cNvGrpSpPr>
          <p:nvPr/>
        </p:nvGrpSpPr>
        <p:grpSpPr bwMode="auto">
          <a:xfrm>
            <a:off x="5683602" y="2715306"/>
            <a:ext cx="1646237" cy="1587"/>
            <a:chOff x="9392" y="1392"/>
            <a:chExt cx="2591" cy="2"/>
          </a:xfrm>
        </p:grpSpPr>
        <p:sp>
          <p:nvSpPr>
            <p:cNvPr id="411" name="Freeform 103"/>
            <p:cNvSpPr>
              <a:spLocks/>
            </p:cNvSpPr>
            <p:nvPr/>
          </p:nvSpPr>
          <p:spPr bwMode="auto">
            <a:xfrm>
              <a:off x="9392" y="1392"/>
              <a:ext cx="2591" cy="2"/>
            </a:xfrm>
            <a:custGeom>
              <a:avLst/>
              <a:gdLst>
                <a:gd name="T0" fmla="+- 0 9392 9392"/>
                <a:gd name="T1" fmla="*/ T0 w 2591"/>
                <a:gd name="T2" fmla="+- 0 11984 9392"/>
                <a:gd name="T3" fmla="*/ T2 w 2591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2591">
                  <a:moveTo>
                    <a:pt x="0" y="0"/>
                  </a:moveTo>
                  <a:lnTo>
                    <a:pt x="2592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6" name="Group 104"/>
          <p:cNvGrpSpPr>
            <a:grpSpLocks/>
          </p:cNvGrpSpPr>
          <p:nvPr/>
        </p:nvGrpSpPr>
        <p:grpSpPr bwMode="auto">
          <a:xfrm>
            <a:off x="5677252" y="2715306"/>
            <a:ext cx="6350" cy="1587"/>
            <a:chOff x="9382" y="1392"/>
            <a:chExt cx="10" cy="2"/>
          </a:xfrm>
        </p:grpSpPr>
        <p:sp>
          <p:nvSpPr>
            <p:cNvPr id="410" name="Freeform 105"/>
            <p:cNvSpPr>
              <a:spLocks/>
            </p:cNvSpPr>
            <p:nvPr/>
          </p:nvSpPr>
          <p:spPr bwMode="auto">
            <a:xfrm>
              <a:off x="9382" y="1392"/>
              <a:ext cx="10" cy="2"/>
            </a:xfrm>
            <a:custGeom>
              <a:avLst/>
              <a:gdLst>
                <a:gd name="T0" fmla="+- 0 9382 9382"/>
                <a:gd name="T1" fmla="*/ T0 w 10"/>
                <a:gd name="T2" fmla="+- 0 9392 9382"/>
                <a:gd name="T3" fmla="*/ T2 w 1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</a:path>
              </a:pathLst>
            </a:custGeom>
            <a:noFill/>
            <a:ln w="20399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7" name="Group 106"/>
          <p:cNvGrpSpPr>
            <a:grpSpLocks/>
          </p:cNvGrpSpPr>
          <p:nvPr/>
        </p:nvGrpSpPr>
        <p:grpSpPr bwMode="auto">
          <a:xfrm>
            <a:off x="6617052" y="4004356"/>
            <a:ext cx="720725" cy="107950"/>
            <a:chOff x="10861" y="3422"/>
            <a:chExt cx="1134" cy="171"/>
          </a:xfrm>
        </p:grpSpPr>
        <p:sp>
          <p:nvSpPr>
            <p:cNvPr id="409" name="Freeform 107"/>
            <p:cNvSpPr>
              <a:spLocks/>
            </p:cNvSpPr>
            <p:nvPr/>
          </p:nvSpPr>
          <p:spPr bwMode="auto">
            <a:xfrm>
              <a:off x="10861" y="3422"/>
              <a:ext cx="1134" cy="171"/>
            </a:xfrm>
            <a:custGeom>
              <a:avLst/>
              <a:gdLst>
                <a:gd name="T0" fmla="+- 0 10861 10861"/>
                <a:gd name="T1" fmla="*/ T0 w 1134"/>
                <a:gd name="T2" fmla="+- 0 3422 3422"/>
                <a:gd name="T3" fmla="*/ 3422 h 171"/>
                <a:gd name="T4" fmla="+- 0 11995 10861"/>
                <a:gd name="T5" fmla="*/ T4 w 1134"/>
                <a:gd name="T6" fmla="+- 0 3422 3422"/>
                <a:gd name="T7" fmla="*/ 3422 h 171"/>
                <a:gd name="T8" fmla="+- 0 11995 10861"/>
                <a:gd name="T9" fmla="*/ T8 w 1134"/>
                <a:gd name="T10" fmla="+- 0 3592 3422"/>
                <a:gd name="T11" fmla="*/ 3592 h 171"/>
                <a:gd name="T12" fmla="+- 0 10861 10861"/>
                <a:gd name="T13" fmla="*/ T12 w 1134"/>
                <a:gd name="T14" fmla="+- 0 3592 3422"/>
                <a:gd name="T15" fmla="*/ 3592 h 171"/>
                <a:gd name="T16" fmla="+- 0 10861 10861"/>
                <a:gd name="T17" fmla="*/ T16 w 1134"/>
                <a:gd name="T18" fmla="+- 0 3422 3422"/>
                <a:gd name="T19" fmla="*/ 3422 h 17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134" h="171">
                  <a:moveTo>
                    <a:pt x="0" y="0"/>
                  </a:moveTo>
                  <a:lnTo>
                    <a:pt x="1134" y="0"/>
                  </a:lnTo>
                  <a:lnTo>
                    <a:pt x="1134" y="170"/>
                  </a:lnTo>
                  <a:lnTo>
                    <a:pt x="0" y="1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8" name="Group 108"/>
          <p:cNvGrpSpPr>
            <a:grpSpLocks/>
          </p:cNvGrpSpPr>
          <p:nvPr/>
        </p:nvGrpSpPr>
        <p:grpSpPr bwMode="auto">
          <a:xfrm>
            <a:off x="6161439" y="3831318"/>
            <a:ext cx="298450" cy="119063"/>
            <a:chOff x="10144" y="3151"/>
            <a:chExt cx="470" cy="186"/>
          </a:xfrm>
        </p:grpSpPr>
        <p:sp>
          <p:nvSpPr>
            <p:cNvPr id="408" name="Freeform 109"/>
            <p:cNvSpPr>
              <a:spLocks/>
            </p:cNvSpPr>
            <p:nvPr/>
          </p:nvSpPr>
          <p:spPr bwMode="auto">
            <a:xfrm>
              <a:off x="10144" y="3151"/>
              <a:ext cx="470" cy="186"/>
            </a:xfrm>
            <a:custGeom>
              <a:avLst/>
              <a:gdLst>
                <a:gd name="T0" fmla="+- 0 10144 10144"/>
                <a:gd name="T1" fmla="*/ T0 w 470"/>
                <a:gd name="T2" fmla="+- 0 3151 3151"/>
                <a:gd name="T3" fmla="*/ 3151 h 186"/>
                <a:gd name="T4" fmla="+- 0 10614 10144"/>
                <a:gd name="T5" fmla="*/ T4 w 470"/>
                <a:gd name="T6" fmla="+- 0 3151 3151"/>
                <a:gd name="T7" fmla="*/ 3151 h 186"/>
                <a:gd name="T8" fmla="+- 0 10614 10144"/>
                <a:gd name="T9" fmla="*/ T8 w 470"/>
                <a:gd name="T10" fmla="+- 0 3336 3151"/>
                <a:gd name="T11" fmla="*/ 3336 h 186"/>
                <a:gd name="T12" fmla="+- 0 10144 10144"/>
                <a:gd name="T13" fmla="*/ T12 w 470"/>
                <a:gd name="T14" fmla="+- 0 3336 3151"/>
                <a:gd name="T15" fmla="*/ 3336 h 186"/>
                <a:gd name="T16" fmla="+- 0 10144 10144"/>
                <a:gd name="T17" fmla="*/ T16 w 470"/>
                <a:gd name="T18" fmla="+- 0 3151 3151"/>
                <a:gd name="T19" fmla="*/ 3151 h 18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70" h="186">
                  <a:moveTo>
                    <a:pt x="0" y="0"/>
                  </a:moveTo>
                  <a:lnTo>
                    <a:pt x="470" y="0"/>
                  </a:lnTo>
                  <a:lnTo>
                    <a:pt x="470" y="185"/>
                  </a:lnTo>
                  <a:lnTo>
                    <a:pt x="0" y="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89" name="Group 110"/>
          <p:cNvGrpSpPr>
            <a:grpSpLocks/>
          </p:cNvGrpSpPr>
          <p:nvPr/>
        </p:nvGrpSpPr>
        <p:grpSpPr bwMode="auto">
          <a:xfrm>
            <a:off x="6459889" y="3891643"/>
            <a:ext cx="107950" cy="166688"/>
            <a:chOff x="10614" y="3244"/>
            <a:chExt cx="169" cy="264"/>
          </a:xfrm>
        </p:grpSpPr>
        <p:sp>
          <p:nvSpPr>
            <p:cNvPr id="407" name="Freeform 111"/>
            <p:cNvSpPr>
              <a:spLocks/>
            </p:cNvSpPr>
            <p:nvPr/>
          </p:nvSpPr>
          <p:spPr bwMode="auto">
            <a:xfrm>
              <a:off x="10614" y="3244"/>
              <a:ext cx="169" cy="264"/>
            </a:xfrm>
            <a:custGeom>
              <a:avLst/>
              <a:gdLst>
                <a:gd name="T0" fmla="+- 0 10614 10614"/>
                <a:gd name="T1" fmla="*/ T0 w 169"/>
                <a:gd name="T2" fmla="+- 0 3244 3244"/>
                <a:gd name="T3" fmla="*/ 3244 h 264"/>
                <a:gd name="T4" fmla="+- 0 10734 10614"/>
                <a:gd name="T5" fmla="*/ T4 w 169"/>
                <a:gd name="T6" fmla="+- 0 3244 3244"/>
                <a:gd name="T7" fmla="*/ 3244 h 264"/>
                <a:gd name="T8" fmla="+- 0 10734 10614"/>
                <a:gd name="T9" fmla="*/ T8 w 169"/>
                <a:gd name="T10" fmla="+- 0 3507 3244"/>
                <a:gd name="T11" fmla="*/ 3507 h 264"/>
                <a:gd name="T12" fmla="+- 0 10783 10614"/>
                <a:gd name="T13" fmla="*/ T12 w 169"/>
                <a:gd name="T14" fmla="+- 0 3507 3244"/>
                <a:gd name="T15" fmla="*/ 3507 h 26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69" h="264">
                  <a:moveTo>
                    <a:pt x="0" y="0"/>
                  </a:moveTo>
                  <a:lnTo>
                    <a:pt x="120" y="0"/>
                  </a:lnTo>
                  <a:lnTo>
                    <a:pt x="120" y="263"/>
                  </a:lnTo>
                  <a:lnTo>
                    <a:pt x="169" y="263"/>
                  </a:lnTo>
                </a:path>
              </a:pathLst>
            </a:custGeom>
            <a:noFill/>
            <a:ln w="1993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0" name="Group 112"/>
          <p:cNvGrpSpPr>
            <a:grpSpLocks/>
          </p:cNvGrpSpPr>
          <p:nvPr/>
        </p:nvGrpSpPr>
        <p:grpSpPr bwMode="auto">
          <a:xfrm>
            <a:off x="6556727" y="4028168"/>
            <a:ext cx="60325" cy="60325"/>
            <a:chOff x="10767" y="3460"/>
            <a:chExt cx="94" cy="94"/>
          </a:xfrm>
        </p:grpSpPr>
        <p:sp>
          <p:nvSpPr>
            <p:cNvPr id="405" name="Freeform 113"/>
            <p:cNvSpPr>
              <a:spLocks/>
            </p:cNvSpPr>
            <p:nvPr/>
          </p:nvSpPr>
          <p:spPr bwMode="auto">
            <a:xfrm>
              <a:off x="10767" y="3460"/>
              <a:ext cx="94" cy="94"/>
            </a:xfrm>
            <a:custGeom>
              <a:avLst/>
              <a:gdLst>
                <a:gd name="T0" fmla="+- 0 10767 10767"/>
                <a:gd name="T1" fmla="*/ T0 w 94"/>
                <a:gd name="T2" fmla="+- 0 3554 3460"/>
                <a:gd name="T3" fmla="*/ 3554 h 94"/>
                <a:gd name="T4" fmla="+- 0 10767 10767"/>
                <a:gd name="T5" fmla="*/ T4 w 94"/>
                <a:gd name="T6" fmla="+- 0 3460 3460"/>
                <a:gd name="T7" fmla="*/ 3460 h 94"/>
                <a:gd name="T8" fmla="+- 0 10861 10767"/>
                <a:gd name="T9" fmla="*/ T8 w 94"/>
                <a:gd name="T10" fmla="+- 0 3507 3460"/>
                <a:gd name="T11" fmla="*/ 3507 h 94"/>
                <a:gd name="T12" fmla="+- 0 10767 10767"/>
                <a:gd name="T13" fmla="*/ T12 w 94"/>
                <a:gd name="T14" fmla="+- 0 3554 3460"/>
                <a:gd name="T15" fmla="*/ 3554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4"/>
                  </a:moveTo>
                  <a:lnTo>
                    <a:pt x="0" y="0"/>
                  </a:lnTo>
                  <a:lnTo>
                    <a:pt x="94" y="47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pic>
          <p:nvPicPr>
            <p:cNvPr id="406" name="Picture 1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60" y="2582"/>
              <a:ext cx="485" cy="1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91" name="Group 115"/>
          <p:cNvGrpSpPr>
            <a:grpSpLocks/>
          </p:cNvGrpSpPr>
          <p:nvPr/>
        </p:nvGrpSpPr>
        <p:grpSpPr bwMode="auto">
          <a:xfrm>
            <a:off x="5728052" y="3470956"/>
            <a:ext cx="307975" cy="100012"/>
            <a:chOff x="9460" y="2582"/>
            <a:chExt cx="485" cy="157"/>
          </a:xfrm>
        </p:grpSpPr>
        <p:sp>
          <p:nvSpPr>
            <p:cNvPr id="404" name="Freeform 116"/>
            <p:cNvSpPr>
              <a:spLocks/>
            </p:cNvSpPr>
            <p:nvPr/>
          </p:nvSpPr>
          <p:spPr bwMode="auto">
            <a:xfrm>
              <a:off x="9460" y="2582"/>
              <a:ext cx="485" cy="157"/>
            </a:xfrm>
            <a:custGeom>
              <a:avLst/>
              <a:gdLst>
                <a:gd name="T0" fmla="+- 0 9460 9460"/>
                <a:gd name="T1" fmla="*/ T0 w 485"/>
                <a:gd name="T2" fmla="+- 0 2739 2582"/>
                <a:gd name="T3" fmla="*/ 2739 h 157"/>
                <a:gd name="T4" fmla="+- 0 9945 9460"/>
                <a:gd name="T5" fmla="*/ T4 w 485"/>
                <a:gd name="T6" fmla="+- 0 2739 2582"/>
                <a:gd name="T7" fmla="*/ 2739 h 157"/>
                <a:gd name="T8" fmla="+- 0 9945 9460"/>
                <a:gd name="T9" fmla="*/ T8 w 485"/>
                <a:gd name="T10" fmla="+- 0 2582 2582"/>
                <a:gd name="T11" fmla="*/ 2582 h 157"/>
                <a:gd name="T12" fmla="+- 0 9460 9460"/>
                <a:gd name="T13" fmla="*/ T12 w 485"/>
                <a:gd name="T14" fmla="+- 0 2582 2582"/>
                <a:gd name="T15" fmla="*/ 2582 h 157"/>
                <a:gd name="T16" fmla="+- 0 9460 9460"/>
                <a:gd name="T17" fmla="*/ T16 w 485"/>
                <a:gd name="T18" fmla="+- 0 2739 2582"/>
                <a:gd name="T19" fmla="*/ 2739 h 15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85" h="157">
                  <a:moveTo>
                    <a:pt x="0" y="157"/>
                  </a:moveTo>
                  <a:lnTo>
                    <a:pt x="485" y="157"/>
                  </a:lnTo>
                  <a:lnTo>
                    <a:pt x="485" y="0"/>
                  </a:lnTo>
                  <a:lnTo>
                    <a:pt x="0" y="0"/>
                  </a:lnTo>
                  <a:lnTo>
                    <a:pt x="0" y="157"/>
                  </a:lnTo>
                  <a:close/>
                </a:path>
              </a:pathLst>
            </a:custGeom>
            <a:noFill/>
            <a:ln w="4982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2" name="Group 117"/>
          <p:cNvGrpSpPr>
            <a:grpSpLocks/>
          </p:cNvGrpSpPr>
          <p:nvPr/>
        </p:nvGrpSpPr>
        <p:grpSpPr bwMode="auto">
          <a:xfrm>
            <a:off x="6036027" y="3520168"/>
            <a:ext cx="76200" cy="371475"/>
            <a:chOff x="9945" y="2660"/>
            <a:chExt cx="121" cy="584"/>
          </a:xfrm>
        </p:grpSpPr>
        <p:sp>
          <p:nvSpPr>
            <p:cNvPr id="403" name="Freeform 118"/>
            <p:cNvSpPr>
              <a:spLocks/>
            </p:cNvSpPr>
            <p:nvPr/>
          </p:nvSpPr>
          <p:spPr bwMode="auto">
            <a:xfrm>
              <a:off x="9945" y="2660"/>
              <a:ext cx="121" cy="584"/>
            </a:xfrm>
            <a:custGeom>
              <a:avLst/>
              <a:gdLst>
                <a:gd name="T0" fmla="+- 0 9945 9945"/>
                <a:gd name="T1" fmla="*/ T0 w 121"/>
                <a:gd name="T2" fmla="+- 0 2660 2660"/>
                <a:gd name="T3" fmla="*/ 2660 h 584"/>
                <a:gd name="T4" fmla="+- 0 10040 9945"/>
                <a:gd name="T5" fmla="*/ T4 w 121"/>
                <a:gd name="T6" fmla="+- 0 2660 2660"/>
                <a:gd name="T7" fmla="*/ 2660 h 584"/>
                <a:gd name="T8" fmla="+- 0 10040 9945"/>
                <a:gd name="T9" fmla="*/ T8 w 121"/>
                <a:gd name="T10" fmla="+- 0 3244 2660"/>
                <a:gd name="T11" fmla="*/ 3244 h 584"/>
                <a:gd name="T12" fmla="+- 0 10066 9945"/>
                <a:gd name="T13" fmla="*/ T12 w 121"/>
                <a:gd name="T14" fmla="+- 0 3244 2660"/>
                <a:gd name="T15" fmla="*/ 3244 h 58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21" h="584">
                  <a:moveTo>
                    <a:pt x="0" y="0"/>
                  </a:moveTo>
                  <a:lnTo>
                    <a:pt x="95" y="0"/>
                  </a:lnTo>
                  <a:lnTo>
                    <a:pt x="95" y="584"/>
                  </a:lnTo>
                  <a:lnTo>
                    <a:pt x="121" y="584"/>
                  </a:lnTo>
                </a:path>
              </a:pathLst>
            </a:custGeom>
            <a:noFill/>
            <a:ln w="19931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3" name="Group 119"/>
          <p:cNvGrpSpPr>
            <a:grpSpLocks/>
          </p:cNvGrpSpPr>
          <p:nvPr/>
        </p:nvGrpSpPr>
        <p:grpSpPr bwMode="auto">
          <a:xfrm>
            <a:off x="6102702" y="3859893"/>
            <a:ext cx="58737" cy="60325"/>
            <a:chOff x="10050" y="3196"/>
            <a:chExt cx="94" cy="94"/>
          </a:xfrm>
        </p:grpSpPr>
        <p:sp>
          <p:nvSpPr>
            <p:cNvPr id="402" name="Freeform 120"/>
            <p:cNvSpPr>
              <a:spLocks/>
            </p:cNvSpPr>
            <p:nvPr/>
          </p:nvSpPr>
          <p:spPr bwMode="auto">
            <a:xfrm>
              <a:off x="10050" y="3196"/>
              <a:ext cx="94" cy="94"/>
            </a:xfrm>
            <a:custGeom>
              <a:avLst/>
              <a:gdLst>
                <a:gd name="T0" fmla="+- 0 10050 10050"/>
                <a:gd name="T1" fmla="*/ T0 w 94"/>
                <a:gd name="T2" fmla="+- 0 3291 3196"/>
                <a:gd name="T3" fmla="*/ 3291 h 94"/>
                <a:gd name="T4" fmla="+- 0 10050 10050"/>
                <a:gd name="T5" fmla="*/ T4 w 94"/>
                <a:gd name="T6" fmla="+- 0 3196 3196"/>
                <a:gd name="T7" fmla="*/ 3196 h 94"/>
                <a:gd name="T8" fmla="+- 0 10144 10050"/>
                <a:gd name="T9" fmla="*/ T8 w 94"/>
                <a:gd name="T10" fmla="+- 0 3244 3196"/>
                <a:gd name="T11" fmla="*/ 3244 h 94"/>
                <a:gd name="T12" fmla="+- 0 10050 10050"/>
                <a:gd name="T13" fmla="*/ T12 w 94"/>
                <a:gd name="T14" fmla="+- 0 3291 3196"/>
                <a:gd name="T15" fmla="*/ 3291 h 9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94" h="94">
                  <a:moveTo>
                    <a:pt x="0" y="95"/>
                  </a:moveTo>
                  <a:lnTo>
                    <a:pt x="0" y="0"/>
                  </a:lnTo>
                  <a:lnTo>
                    <a:pt x="94" y="48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4" name="Group 121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1" name="Freeform 122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718 10511"/>
                <a:gd name="T1" fmla="*/ T0 w 207"/>
                <a:gd name="T2" fmla="+- 0 3862 3457"/>
                <a:gd name="T3" fmla="*/ 3862 h 405"/>
                <a:gd name="T4" fmla="+- 0 10511 10511"/>
                <a:gd name="T5" fmla="*/ T4 w 207"/>
                <a:gd name="T6" fmla="+- 0 3862 3457"/>
                <a:gd name="T7" fmla="*/ 3862 h 405"/>
                <a:gd name="T8" fmla="+- 0 10614 10511"/>
                <a:gd name="T9" fmla="*/ T8 w 207"/>
                <a:gd name="T10" fmla="+- 0 3457 3457"/>
                <a:gd name="T11" fmla="*/ 3457 h 405"/>
                <a:gd name="T12" fmla="+- 0 10718 10511"/>
                <a:gd name="T13" fmla="*/ T12 w 207"/>
                <a:gd name="T14" fmla="+- 0 3862 3457"/>
                <a:gd name="T15" fmla="*/ 3862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207" y="405"/>
                  </a:moveTo>
                  <a:lnTo>
                    <a:pt x="0" y="405"/>
                  </a:lnTo>
                  <a:lnTo>
                    <a:pt x="103" y="0"/>
                  </a:lnTo>
                  <a:lnTo>
                    <a:pt x="207" y="4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5" name="Group 123"/>
          <p:cNvGrpSpPr>
            <a:grpSpLocks/>
          </p:cNvGrpSpPr>
          <p:nvPr/>
        </p:nvGrpSpPr>
        <p:grpSpPr bwMode="auto">
          <a:xfrm>
            <a:off x="6394802" y="4026581"/>
            <a:ext cx="131762" cy="257175"/>
            <a:chOff x="10511" y="3457"/>
            <a:chExt cx="207" cy="405"/>
          </a:xfrm>
        </p:grpSpPr>
        <p:sp>
          <p:nvSpPr>
            <p:cNvPr id="400" name="Freeform 124"/>
            <p:cNvSpPr>
              <a:spLocks/>
            </p:cNvSpPr>
            <p:nvPr/>
          </p:nvSpPr>
          <p:spPr bwMode="auto">
            <a:xfrm>
              <a:off x="10511" y="3457"/>
              <a:ext cx="207" cy="405"/>
            </a:xfrm>
            <a:custGeom>
              <a:avLst/>
              <a:gdLst>
                <a:gd name="T0" fmla="+- 0 10614 10511"/>
                <a:gd name="T1" fmla="*/ T0 w 207"/>
                <a:gd name="T2" fmla="+- 0 3457 3457"/>
                <a:gd name="T3" fmla="*/ 3457 h 405"/>
                <a:gd name="T4" fmla="+- 0 10511 10511"/>
                <a:gd name="T5" fmla="*/ T4 w 207"/>
                <a:gd name="T6" fmla="+- 0 3862 3457"/>
                <a:gd name="T7" fmla="*/ 3862 h 405"/>
                <a:gd name="T8" fmla="+- 0 10718 10511"/>
                <a:gd name="T9" fmla="*/ T8 w 207"/>
                <a:gd name="T10" fmla="+- 0 3862 3457"/>
                <a:gd name="T11" fmla="*/ 3862 h 405"/>
                <a:gd name="T12" fmla="+- 0 10614 10511"/>
                <a:gd name="T13" fmla="*/ T12 w 207"/>
                <a:gd name="T14" fmla="+- 0 3457 3457"/>
                <a:gd name="T15" fmla="*/ 3457 h 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7" h="405">
                  <a:moveTo>
                    <a:pt x="103" y="0"/>
                  </a:moveTo>
                  <a:lnTo>
                    <a:pt x="0" y="405"/>
                  </a:lnTo>
                  <a:lnTo>
                    <a:pt x="207" y="405"/>
                  </a:lnTo>
                  <a:lnTo>
                    <a:pt x="103" y="0"/>
                  </a:lnTo>
                  <a:close/>
                </a:path>
              </a:pathLst>
            </a:custGeom>
            <a:noFill/>
            <a:ln w="498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6" name="Group 125"/>
          <p:cNvGrpSpPr>
            <a:grpSpLocks/>
          </p:cNvGrpSpPr>
          <p:nvPr/>
        </p:nvGrpSpPr>
        <p:grpSpPr bwMode="auto">
          <a:xfrm flipV="1">
            <a:off x="3969279" y="4206721"/>
            <a:ext cx="1280451" cy="311455"/>
            <a:chOff x="6740" y="3456"/>
            <a:chExt cx="1548" cy="240"/>
          </a:xfrm>
        </p:grpSpPr>
        <p:sp>
          <p:nvSpPr>
            <p:cNvPr id="399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397" name="Group 127"/>
          <p:cNvGrpSpPr>
            <a:grpSpLocks/>
          </p:cNvGrpSpPr>
          <p:nvPr/>
        </p:nvGrpSpPr>
        <p:grpSpPr bwMode="auto">
          <a:xfrm>
            <a:off x="3930410" y="4153321"/>
            <a:ext cx="76200" cy="74612"/>
            <a:chOff x="6681" y="3908"/>
            <a:chExt cx="119" cy="118"/>
          </a:xfrm>
        </p:grpSpPr>
        <p:sp>
          <p:nvSpPr>
            <p:cNvPr id="398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3406" name="テキスト ボックス 3405"/>
          <p:cNvSpPr txBox="1"/>
          <p:nvPr/>
        </p:nvSpPr>
        <p:spPr>
          <a:xfrm>
            <a:off x="1608582" y="2754711"/>
            <a:ext cx="732210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中分類 　小分類</a:t>
            </a:r>
            <a:endParaRPr kumimoji="1" lang="ja-JP" altLang="en-US" sz="500" dirty="0"/>
          </a:p>
        </p:txBody>
      </p:sp>
      <p:sp>
        <p:nvSpPr>
          <p:cNvPr id="463" name="テキスト ボックス 462"/>
          <p:cNvSpPr txBox="1"/>
          <p:nvPr/>
        </p:nvSpPr>
        <p:spPr>
          <a:xfrm>
            <a:off x="2400137" y="2757922"/>
            <a:ext cx="845064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大分類　    中分類      　小分類</a:t>
            </a:r>
            <a:endParaRPr kumimoji="1" lang="ja-JP" altLang="en-US" sz="500" dirty="0"/>
          </a:p>
        </p:txBody>
      </p:sp>
      <p:sp>
        <p:nvSpPr>
          <p:cNvPr id="464" name="テキスト ボックス 463"/>
          <p:cNvSpPr txBox="1"/>
          <p:nvPr/>
        </p:nvSpPr>
        <p:spPr>
          <a:xfrm>
            <a:off x="1856316" y="2602222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作業ＩＤ</a:t>
            </a:r>
            <a:endParaRPr kumimoji="1" lang="ja-JP" altLang="en-US" sz="500" dirty="0"/>
          </a:p>
        </p:txBody>
      </p:sp>
      <p:sp>
        <p:nvSpPr>
          <p:cNvPr id="465" name="テキスト ボックス 464"/>
          <p:cNvSpPr txBox="1"/>
          <p:nvPr/>
        </p:nvSpPr>
        <p:spPr>
          <a:xfrm>
            <a:off x="2645471" y="2599778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作業</a:t>
            </a:r>
            <a:r>
              <a:rPr lang="ja-JP" altLang="en-US" sz="500" dirty="0" smtClean="0"/>
              <a:t>項目</a:t>
            </a:r>
            <a:endParaRPr kumimoji="1" lang="ja-JP" altLang="en-US" sz="500" dirty="0"/>
          </a:p>
        </p:txBody>
      </p:sp>
      <p:sp>
        <p:nvSpPr>
          <p:cNvPr id="466" name="テキスト ボックス 465"/>
          <p:cNvSpPr txBox="1"/>
          <p:nvPr/>
        </p:nvSpPr>
        <p:spPr>
          <a:xfrm>
            <a:off x="3556048" y="2692709"/>
            <a:ext cx="339725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作業</a:t>
            </a:r>
            <a:r>
              <a:rPr lang="ja-JP" altLang="en-US" sz="500" dirty="0" smtClean="0"/>
              <a:t>内容</a:t>
            </a:r>
            <a:endParaRPr kumimoji="1" lang="ja-JP" altLang="en-US" sz="500" dirty="0"/>
          </a:p>
        </p:txBody>
      </p:sp>
      <p:sp>
        <p:nvSpPr>
          <p:cNvPr id="467" name="テキスト ボックス 466"/>
          <p:cNvSpPr txBox="1"/>
          <p:nvPr/>
        </p:nvSpPr>
        <p:spPr>
          <a:xfrm>
            <a:off x="4198026" y="2697107"/>
            <a:ext cx="213093" cy="785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kumimoji="1" lang="ja-JP" altLang="en-US" sz="500" dirty="0" smtClean="0"/>
              <a:t>担当</a:t>
            </a:r>
            <a:endParaRPr kumimoji="1" lang="ja-JP" altLang="en-US" sz="500" dirty="0"/>
          </a:p>
        </p:txBody>
      </p:sp>
      <p:sp>
        <p:nvSpPr>
          <p:cNvPr id="468" name="テキスト ボックス 467"/>
          <p:cNvSpPr txBox="1"/>
          <p:nvPr/>
        </p:nvSpPr>
        <p:spPr>
          <a:xfrm>
            <a:off x="4552372" y="2699361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開始日</a:t>
            </a:r>
            <a:endParaRPr kumimoji="1" lang="ja-JP" altLang="en-US" sz="500" dirty="0"/>
          </a:p>
        </p:txBody>
      </p:sp>
      <p:sp>
        <p:nvSpPr>
          <p:cNvPr id="469" name="テキスト ボックス 468"/>
          <p:cNvSpPr txBox="1"/>
          <p:nvPr/>
        </p:nvSpPr>
        <p:spPr>
          <a:xfrm>
            <a:off x="4991591" y="2701257"/>
            <a:ext cx="21309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/>
              <a:t>終了</a:t>
            </a:r>
            <a:r>
              <a:rPr lang="ja-JP" altLang="en-US" sz="500" dirty="0" smtClean="0"/>
              <a:t>日</a:t>
            </a:r>
            <a:endParaRPr kumimoji="1" lang="ja-JP" altLang="en-US" sz="500" dirty="0"/>
          </a:p>
        </p:txBody>
      </p:sp>
      <p:sp>
        <p:nvSpPr>
          <p:cNvPr id="470" name="テキスト ボックス 469"/>
          <p:cNvSpPr txBox="1"/>
          <p:nvPr/>
        </p:nvSpPr>
        <p:spPr>
          <a:xfrm>
            <a:off x="5358671" y="2696961"/>
            <a:ext cx="26301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作成資料</a:t>
            </a:r>
            <a:endParaRPr kumimoji="1" lang="ja-JP" altLang="en-US" sz="500" dirty="0"/>
          </a:p>
        </p:txBody>
      </p:sp>
      <p:sp>
        <p:nvSpPr>
          <p:cNvPr id="471" name="テキスト ボックス 470"/>
          <p:cNvSpPr txBox="1"/>
          <p:nvPr/>
        </p:nvSpPr>
        <p:spPr>
          <a:xfrm>
            <a:off x="5861807" y="2599347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平成○○年○月</a:t>
            </a:r>
            <a:endParaRPr kumimoji="1" lang="ja-JP" altLang="en-US" sz="500" dirty="0"/>
          </a:p>
        </p:txBody>
      </p:sp>
      <p:sp>
        <p:nvSpPr>
          <p:cNvPr id="472" name="テキスト ボックス 471"/>
          <p:cNvSpPr txBox="1"/>
          <p:nvPr/>
        </p:nvSpPr>
        <p:spPr>
          <a:xfrm>
            <a:off x="6860020" y="2596666"/>
            <a:ext cx="550126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○月</a:t>
            </a:r>
            <a:endParaRPr kumimoji="1" lang="ja-JP" altLang="en-US" sz="500" dirty="0"/>
          </a:p>
        </p:txBody>
      </p:sp>
      <p:sp>
        <p:nvSpPr>
          <p:cNvPr id="473" name="テキスト ボックス 472"/>
          <p:cNvSpPr txBox="1"/>
          <p:nvPr/>
        </p:nvSpPr>
        <p:spPr>
          <a:xfrm>
            <a:off x="1645094" y="2934054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100</a:t>
            </a:r>
            <a:endParaRPr kumimoji="1" lang="ja-JP" altLang="en-US" sz="500" dirty="0"/>
          </a:p>
        </p:txBody>
      </p:sp>
      <p:sp>
        <p:nvSpPr>
          <p:cNvPr id="474" name="テキスト ボックス 473"/>
          <p:cNvSpPr txBox="1"/>
          <p:nvPr/>
        </p:nvSpPr>
        <p:spPr>
          <a:xfrm>
            <a:off x="1635454" y="363573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120</a:t>
            </a:r>
            <a:endParaRPr kumimoji="1" lang="ja-JP" altLang="en-US" sz="500" dirty="0"/>
          </a:p>
        </p:txBody>
      </p:sp>
      <p:sp>
        <p:nvSpPr>
          <p:cNvPr id="475" name="テキスト ボックス 474"/>
          <p:cNvSpPr txBox="1"/>
          <p:nvPr/>
        </p:nvSpPr>
        <p:spPr>
          <a:xfrm>
            <a:off x="1632302" y="416322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130</a:t>
            </a:r>
            <a:endParaRPr kumimoji="1" lang="ja-JP" altLang="en-US" sz="500" dirty="0"/>
          </a:p>
        </p:txBody>
      </p:sp>
      <p:sp>
        <p:nvSpPr>
          <p:cNvPr id="476" name="テキスト ボックス 475"/>
          <p:cNvSpPr txBox="1"/>
          <p:nvPr/>
        </p:nvSpPr>
        <p:spPr>
          <a:xfrm>
            <a:off x="1889875" y="3112652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111</a:t>
            </a:r>
            <a:endParaRPr kumimoji="1" lang="ja-JP" altLang="en-US" sz="500" dirty="0"/>
          </a:p>
        </p:txBody>
      </p:sp>
      <p:sp>
        <p:nvSpPr>
          <p:cNvPr id="477" name="テキスト ボックス 476"/>
          <p:cNvSpPr txBox="1"/>
          <p:nvPr/>
        </p:nvSpPr>
        <p:spPr>
          <a:xfrm>
            <a:off x="2155521" y="3295959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8" name="テキスト ボックス 477"/>
          <p:cNvSpPr txBox="1"/>
          <p:nvPr/>
        </p:nvSpPr>
        <p:spPr>
          <a:xfrm>
            <a:off x="2153795" y="3459503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/>
              <a:t>XXX</a:t>
            </a:r>
            <a:endParaRPr kumimoji="1" lang="ja-JP" altLang="en-US" sz="500" dirty="0"/>
          </a:p>
        </p:txBody>
      </p:sp>
      <p:sp>
        <p:nvSpPr>
          <p:cNvPr id="479" name="テキスト ボックス 478"/>
          <p:cNvSpPr txBox="1"/>
          <p:nvPr/>
        </p:nvSpPr>
        <p:spPr>
          <a:xfrm>
            <a:off x="2388776" y="2936559"/>
            <a:ext cx="483363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●●●●●●●</a:t>
            </a:r>
            <a:endParaRPr kumimoji="1" lang="ja-JP" altLang="en-US" sz="500" dirty="0"/>
          </a:p>
        </p:txBody>
      </p:sp>
      <p:sp>
        <p:nvSpPr>
          <p:cNvPr id="480" name="テキスト ボックス 479"/>
          <p:cNvSpPr txBox="1"/>
          <p:nvPr/>
        </p:nvSpPr>
        <p:spPr>
          <a:xfrm>
            <a:off x="2697024" y="3107677"/>
            <a:ext cx="166688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ja-JP" sz="500" dirty="0" smtClean="0"/>
              <a:t>XXXX</a:t>
            </a:r>
            <a:endParaRPr kumimoji="1" lang="ja-JP" altLang="en-US" sz="500" dirty="0"/>
          </a:p>
        </p:txBody>
      </p:sp>
      <p:sp>
        <p:nvSpPr>
          <p:cNvPr id="481" name="テキスト ボックス 480"/>
          <p:cNvSpPr txBox="1"/>
          <p:nvPr/>
        </p:nvSpPr>
        <p:spPr>
          <a:xfrm>
            <a:off x="2676410" y="3635733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□□□□</a:t>
            </a:r>
            <a:endParaRPr kumimoji="1" lang="ja-JP" altLang="en-US" sz="500" dirty="0"/>
          </a:p>
        </p:txBody>
      </p:sp>
      <p:sp>
        <p:nvSpPr>
          <p:cNvPr id="482" name="テキスト ボックス 481"/>
          <p:cNvSpPr txBox="1"/>
          <p:nvPr/>
        </p:nvSpPr>
        <p:spPr>
          <a:xfrm>
            <a:off x="2666213" y="4159066"/>
            <a:ext cx="290857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△△△△</a:t>
            </a:r>
            <a:endParaRPr kumimoji="1" lang="ja-JP" altLang="en-US" sz="500" dirty="0"/>
          </a:p>
        </p:txBody>
      </p:sp>
      <p:sp>
        <p:nvSpPr>
          <p:cNvPr id="483" name="テキスト ボックス 482"/>
          <p:cNvSpPr txBox="1"/>
          <p:nvPr/>
        </p:nvSpPr>
        <p:spPr>
          <a:xfrm>
            <a:off x="2990223" y="329804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●●●</a:t>
            </a:r>
            <a:endParaRPr kumimoji="1" lang="ja-JP" altLang="en-US" sz="500" dirty="0"/>
          </a:p>
        </p:txBody>
      </p:sp>
      <p:sp>
        <p:nvSpPr>
          <p:cNvPr id="484" name="テキスト ボックス 483"/>
          <p:cNvSpPr txBox="1"/>
          <p:nvPr/>
        </p:nvSpPr>
        <p:spPr>
          <a:xfrm>
            <a:off x="2980131" y="3463305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5" name="テキスト ボックス 484"/>
          <p:cNvSpPr txBox="1"/>
          <p:nvPr/>
        </p:nvSpPr>
        <p:spPr>
          <a:xfrm>
            <a:off x="2988024" y="3817503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6" name="テキスト ボックス 485"/>
          <p:cNvSpPr txBox="1"/>
          <p:nvPr/>
        </p:nvSpPr>
        <p:spPr>
          <a:xfrm>
            <a:off x="2985671" y="3987728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7" name="テキスト ボックス 486"/>
          <p:cNvSpPr txBox="1"/>
          <p:nvPr/>
        </p:nvSpPr>
        <p:spPr>
          <a:xfrm>
            <a:off x="2988503" y="4349351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488" name="テキスト ボックス 487"/>
          <p:cNvSpPr txBox="1"/>
          <p:nvPr/>
        </p:nvSpPr>
        <p:spPr>
          <a:xfrm>
            <a:off x="2986134" y="4518177"/>
            <a:ext cx="249769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500" dirty="0" smtClean="0"/>
              <a:t>●●</a:t>
            </a:r>
            <a:endParaRPr kumimoji="1" lang="ja-JP" altLang="en-US" sz="500" dirty="0"/>
          </a:p>
        </p:txBody>
      </p:sp>
      <p:sp>
        <p:nvSpPr>
          <p:cNvPr id="322" name="正方形/長方形 321"/>
          <p:cNvSpPr/>
          <p:nvPr/>
        </p:nvSpPr>
        <p:spPr>
          <a:xfrm>
            <a:off x="6934552" y="2910568"/>
            <a:ext cx="1395061" cy="6715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5237029" y="4344794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目的・内容に対し、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実施計画（スケジュール）は妥当か。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16" name="Group 125"/>
          <p:cNvGrpSpPr>
            <a:grpSpLocks/>
          </p:cNvGrpSpPr>
          <p:nvPr/>
        </p:nvGrpSpPr>
        <p:grpSpPr bwMode="auto">
          <a:xfrm flipV="1">
            <a:off x="3980215" y="4392209"/>
            <a:ext cx="1103312" cy="1021923"/>
            <a:chOff x="6740" y="3456"/>
            <a:chExt cx="1548" cy="240"/>
          </a:xfrm>
        </p:grpSpPr>
        <p:sp>
          <p:nvSpPr>
            <p:cNvPr id="517" name="Freeform 126"/>
            <p:cNvSpPr>
              <a:spLocks/>
            </p:cNvSpPr>
            <p:nvPr/>
          </p:nvSpPr>
          <p:spPr bwMode="auto">
            <a:xfrm>
              <a:off x="6740" y="3456"/>
              <a:ext cx="1548" cy="240"/>
            </a:xfrm>
            <a:custGeom>
              <a:avLst/>
              <a:gdLst>
                <a:gd name="T0" fmla="+- 0 8288 6740"/>
                <a:gd name="T1" fmla="*/ T0 w 1548"/>
                <a:gd name="T2" fmla="+- 0 3456 3456"/>
                <a:gd name="T3" fmla="*/ 3456 h 240"/>
                <a:gd name="T4" fmla="+- 0 6740 6740"/>
                <a:gd name="T5" fmla="*/ T4 w 1548"/>
                <a:gd name="T6" fmla="+- 0 3696 3456"/>
                <a:gd name="T7" fmla="*/ 3696 h 24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</a:cxnLst>
              <a:rect l="0" t="0" r="r" b="b"/>
              <a:pathLst>
                <a:path w="1548" h="240">
                  <a:moveTo>
                    <a:pt x="1548" y="0"/>
                  </a:move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18" name="Group 127"/>
          <p:cNvGrpSpPr>
            <a:grpSpLocks/>
          </p:cNvGrpSpPr>
          <p:nvPr/>
        </p:nvGrpSpPr>
        <p:grpSpPr bwMode="auto">
          <a:xfrm>
            <a:off x="3940916" y="4353019"/>
            <a:ext cx="76200" cy="74612"/>
            <a:chOff x="6681" y="3908"/>
            <a:chExt cx="119" cy="118"/>
          </a:xfrm>
        </p:grpSpPr>
        <p:sp>
          <p:nvSpPr>
            <p:cNvPr id="519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52372" y="5413826"/>
            <a:ext cx="4517594" cy="1002243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実施計画（スケジュール）に、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を適切に実行する根拠　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（人員・手順等）が示されているか。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・調査実施手順について、効率的に実施するための工夫が示されて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いるか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/>
              </a:p>
            </p:txBody>
          </p:sp>
        </p:grpSp>
      </p:grpSp>
      <p:grpSp>
        <p:nvGrpSpPr>
          <p:cNvPr id="533" name="Group 127"/>
          <p:cNvGrpSpPr>
            <a:grpSpLocks/>
          </p:cNvGrpSpPr>
          <p:nvPr/>
        </p:nvGrpSpPr>
        <p:grpSpPr bwMode="auto">
          <a:xfrm>
            <a:off x="3093723" y="5904669"/>
            <a:ext cx="76200" cy="74612"/>
            <a:chOff x="6681" y="3908"/>
            <a:chExt cx="119" cy="118"/>
          </a:xfrm>
        </p:grpSpPr>
        <p:sp>
          <p:nvSpPr>
            <p:cNvPr id="534" name="Freeform 128"/>
            <p:cNvSpPr>
              <a:spLocks/>
            </p:cNvSpPr>
            <p:nvPr/>
          </p:nvSpPr>
          <p:spPr bwMode="auto">
            <a:xfrm>
              <a:off x="6681" y="3908"/>
              <a:ext cx="119" cy="118"/>
            </a:xfrm>
            <a:custGeom>
              <a:avLst/>
              <a:gdLst>
                <a:gd name="T0" fmla="+- 0 6727 6681"/>
                <a:gd name="T1" fmla="*/ T0 w 119"/>
                <a:gd name="T2" fmla="+- 0 3908 3908"/>
                <a:gd name="T3" fmla="*/ 3908 h 118"/>
                <a:gd name="T4" fmla="+- 0 6708 6681"/>
                <a:gd name="T5" fmla="*/ T4 w 119"/>
                <a:gd name="T6" fmla="+- 0 3916 3908"/>
                <a:gd name="T7" fmla="*/ 3916 h 118"/>
                <a:gd name="T8" fmla="+- 0 6694 6681"/>
                <a:gd name="T9" fmla="*/ T8 w 119"/>
                <a:gd name="T10" fmla="+- 0 3930 3908"/>
                <a:gd name="T11" fmla="*/ 3930 h 118"/>
                <a:gd name="T12" fmla="+- 0 6684 6681"/>
                <a:gd name="T13" fmla="*/ T12 w 119"/>
                <a:gd name="T14" fmla="+- 0 3950 3908"/>
                <a:gd name="T15" fmla="*/ 3950 h 118"/>
                <a:gd name="T16" fmla="+- 0 6681 6681"/>
                <a:gd name="T17" fmla="*/ T16 w 119"/>
                <a:gd name="T18" fmla="+- 0 3976 3908"/>
                <a:gd name="T19" fmla="*/ 3976 h 118"/>
                <a:gd name="T20" fmla="+- 0 6688 6681"/>
                <a:gd name="T21" fmla="*/ T20 w 119"/>
                <a:gd name="T22" fmla="+- 0 3996 3908"/>
                <a:gd name="T23" fmla="*/ 3996 h 118"/>
                <a:gd name="T24" fmla="+- 0 6702 6681"/>
                <a:gd name="T25" fmla="*/ T24 w 119"/>
                <a:gd name="T26" fmla="+- 0 4012 3908"/>
                <a:gd name="T27" fmla="*/ 4012 h 118"/>
                <a:gd name="T28" fmla="+- 0 6721 6681"/>
                <a:gd name="T29" fmla="*/ T28 w 119"/>
                <a:gd name="T30" fmla="+- 0 4022 3908"/>
                <a:gd name="T31" fmla="*/ 4022 h 118"/>
                <a:gd name="T32" fmla="+- 0 6746 6681"/>
                <a:gd name="T33" fmla="*/ T32 w 119"/>
                <a:gd name="T34" fmla="+- 0 4026 3908"/>
                <a:gd name="T35" fmla="*/ 4026 h 118"/>
                <a:gd name="T36" fmla="+- 0 6767 6681"/>
                <a:gd name="T37" fmla="*/ T36 w 119"/>
                <a:gd name="T38" fmla="+- 0 4020 3908"/>
                <a:gd name="T39" fmla="*/ 4020 h 118"/>
                <a:gd name="T40" fmla="+- 0 6784 6681"/>
                <a:gd name="T41" fmla="*/ T40 w 119"/>
                <a:gd name="T42" fmla="+- 0 4007 3908"/>
                <a:gd name="T43" fmla="*/ 4007 h 118"/>
                <a:gd name="T44" fmla="+- 0 6796 6681"/>
                <a:gd name="T45" fmla="*/ T44 w 119"/>
                <a:gd name="T46" fmla="+- 0 3988 3908"/>
                <a:gd name="T47" fmla="*/ 3988 h 118"/>
                <a:gd name="T48" fmla="+- 0 6800 6681"/>
                <a:gd name="T49" fmla="*/ T48 w 119"/>
                <a:gd name="T50" fmla="+- 0 3966 3908"/>
                <a:gd name="T51" fmla="*/ 3966 h 118"/>
                <a:gd name="T52" fmla="+- 0 6798 6681"/>
                <a:gd name="T53" fmla="*/ T52 w 119"/>
                <a:gd name="T54" fmla="+- 0 3950 3908"/>
                <a:gd name="T55" fmla="*/ 3950 h 118"/>
                <a:gd name="T56" fmla="+- 0 6789 6681"/>
                <a:gd name="T57" fmla="*/ T56 w 119"/>
                <a:gd name="T58" fmla="+- 0 3933 3908"/>
                <a:gd name="T59" fmla="*/ 3933 h 118"/>
                <a:gd name="T60" fmla="+- 0 6774 6681"/>
                <a:gd name="T61" fmla="*/ T60 w 119"/>
                <a:gd name="T62" fmla="+- 0 3919 3908"/>
                <a:gd name="T63" fmla="*/ 3919 h 118"/>
                <a:gd name="T64" fmla="+- 0 6753 6681"/>
                <a:gd name="T65" fmla="*/ T64 w 119"/>
                <a:gd name="T66" fmla="+- 0 3910 3908"/>
                <a:gd name="T67" fmla="*/ 3910 h 118"/>
                <a:gd name="T68" fmla="+- 0 6727 6681"/>
                <a:gd name="T69" fmla="*/ T68 w 119"/>
                <a:gd name="T70" fmla="+- 0 3908 3908"/>
                <a:gd name="T71" fmla="*/ 3908 h 11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119" h="118">
                  <a:moveTo>
                    <a:pt x="46" y="0"/>
                  </a:moveTo>
                  <a:lnTo>
                    <a:pt x="27" y="8"/>
                  </a:lnTo>
                  <a:lnTo>
                    <a:pt x="13" y="22"/>
                  </a:lnTo>
                  <a:lnTo>
                    <a:pt x="3" y="42"/>
                  </a:lnTo>
                  <a:lnTo>
                    <a:pt x="0" y="68"/>
                  </a:lnTo>
                  <a:lnTo>
                    <a:pt x="7" y="88"/>
                  </a:lnTo>
                  <a:lnTo>
                    <a:pt x="21" y="104"/>
                  </a:lnTo>
                  <a:lnTo>
                    <a:pt x="40" y="114"/>
                  </a:lnTo>
                  <a:lnTo>
                    <a:pt x="65" y="118"/>
                  </a:lnTo>
                  <a:lnTo>
                    <a:pt x="86" y="112"/>
                  </a:lnTo>
                  <a:lnTo>
                    <a:pt x="103" y="99"/>
                  </a:lnTo>
                  <a:lnTo>
                    <a:pt x="115" y="80"/>
                  </a:lnTo>
                  <a:lnTo>
                    <a:pt x="119" y="58"/>
                  </a:lnTo>
                  <a:lnTo>
                    <a:pt x="117" y="42"/>
                  </a:lnTo>
                  <a:lnTo>
                    <a:pt x="108" y="25"/>
                  </a:lnTo>
                  <a:lnTo>
                    <a:pt x="93" y="11"/>
                  </a:lnTo>
                  <a:lnTo>
                    <a:pt x="72" y="2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cxnSp>
        <p:nvCxnSpPr>
          <p:cNvPr id="324" name="直線コネクタ 323"/>
          <p:cNvCxnSpPr/>
          <p:nvPr/>
        </p:nvCxnSpPr>
        <p:spPr>
          <a:xfrm>
            <a:off x="3169923" y="5942769"/>
            <a:ext cx="13924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24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8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実施体制、役割分担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65" y="1741826"/>
            <a:ext cx="8516760" cy="4713513"/>
          </a:xfrm>
        </p:spPr>
        <p:txBody>
          <a:bodyPr>
            <a:normAutofit/>
          </a:bodyPr>
          <a:lstStyle/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実施体制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役割分担</a:t>
            </a:r>
            <a:endParaRPr lang="en-US" altLang="ja-JP" sz="2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各チームの主な役割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各チームの担当者数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indent="215900">
              <a:buSzPct val="50000"/>
              <a:buFont typeface="Wingdings" panose="05000000000000000000" pitchFamily="2" charset="2"/>
              <a:buChar char="Ø"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に別途含める、実務担当者の略歴への参照　等</a:t>
            </a:r>
            <a:endParaRPr lang="en-US" altLang="ja-JP" sz="16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891582" cy="827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の実施体制や役割分担について、体制上の役割分担や担当者数がわかるように記述する。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・実施体制については、個々の</a:t>
            </a:r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の担当が分かるようにし、各チームのリーダークラス要員については、役職及び担当者　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名を記述する応札者が当該業務における実績を有する場合、その実績が当該業務の実施に当たり有益であることを具体的</a:t>
            </a:r>
            <a:endParaRPr lang="en-US" altLang="ja-JP" sz="11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・客観的に記述する。（例えば、「過去の実績における経験者を当該業務の各チームに重視させる」等</a:t>
            </a:r>
            <a:endParaRPr lang="ja-JP" altLang="en-US" sz="1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827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249362" y="1979245"/>
            <a:ext cx="7858453" cy="3830004"/>
            <a:chOff x="3340" y="2930"/>
            <a:chExt cx="12375" cy="6032"/>
          </a:xfrm>
        </p:grpSpPr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9943" y="7430"/>
              <a:ext cx="4949" cy="1532"/>
              <a:chOff x="9943" y="7430"/>
              <a:chExt cx="4949" cy="1532"/>
            </a:xfrm>
          </p:grpSpPr>
          <p:pic>
            <p:nvPicPr>
              <p:cNvPr id="5133" name="Picture 1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8474"/>
                <a:ext cx="4949" cy="4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43" y="7430"/>
                <a:ext cx="226" cy="22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35" name="Picture 15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207" y="7728"/>
                <a:ext cx="452" cy="96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9875" y="7276"/>
              <a:ext cx="5192" cy="1475"/>
              <a:chOff x="9875" y="7276"/>
              <a:chExt cx="5192" cy="1475"/>
            </a:xfrm>
          </p:grpSpPr>
          <p:sp>
            <p:nvSpPr>
              <p:cNvPr id="5213" name="Freeform 17"/>
              <p:cNvSpPr>
                <a:spLocks/>
              </p:cNvSpPr>
              <p:nvPr/>
            </p:nvSpPr>
            <p:spPr bwMode="auto">
              <a:xfrm>
                <a:off x="9875" y="7276"/>
                <a:ext cx="5192" cy="1475"/>
              </a:xfrm>
              <a:custGeom>
                <a:avLst/>
                <a:gdLst>
                  <a:gd name="T0" fmla="+- 0 14098 9840"/>
                  <a:gd name="T1" fmla="*/ T0 w 4690"/>
                  <a:gd name="T2" fmla="+- 0 7328 7328"/>
                  <a:gd name="T3" fmla="*/ 7328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9840 9840"/>
                  <a:gd name="T9" fmla="*/ T8 w 4690"/>
                  <a:gd name="T10" fmla="+- 0 7759 7328"/>
                  <a:gd name="T11" fmla="*/ 7759 h 1475"/>
                  <a:gd name="T12" fmla="+- 0 9840 9840"/>
                  <a:gd name="T13" fmla="*/ T12 w 4690"/>
                  <a:gd name="T14" fmla="+- 0 8371 7328"/>
                  <a:gd name="T15" fmla="*/ 8371 h 1475"/>
                  <a:gd name="T16" fmla="+- 0 10272 9840"/>
                  <a:gd name="T17" fmla="*/ T16 w 4690"/>
                  <a:gd name="T18" fmla="+- 0 8803 7328"/>
                  <a:gd name="T19" fmla="*/ 8803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4530 9840"/>
                  <a:gd name="T25" fmla="*/ T24 w 4690"/>
                  <a:gd name="T26" fmla="+- 0 8371 7328"/>
                  <a:gd name="T27" fmla="*/ 8371 h 1475"/>
                  <a:gd name="T28" fmla="+- 0 14530 9840"/>
                  <a:gd name="T29" fmla="*/ T28 w 4690"/>
                  <a:gd name="T30" fmla="+- 0 7759 7328"/>
                  <a:gd name="T31" fmla="*/ 7759 h 1475"/>
                  <a:gd name="T32" fmla="+- 0 14098 9840"/>
                  <a:gd name="T33" fmla="*/ T32 w 4690"/>
                  <a:gd name="T34" fmla="+- 0 7328 7328"/>
                  <a:gd name="T35" fmla="*/ 7328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4258" y="0"/>
                    </a:moveTo>
                    <a:lnTo>
                      <a:pt x="432" y="0"/>
                    </a:lnTo>
                    <a:lnTo>
                      <a:pt x="0" y="431"/>
                    </a:lnTo>
                    <a:lnTo>
                      <a:pt x="0" y="1043"/>
                    </a:lnTo>
                    <a:lnTo>
                      <a:pt x="432" y="1475"/>
                    </a:lnTo>
                    <a:lnTo>
                      <a:pt x="4258" y="1475"/>
                    </a:lnTo>
                    <a:lnTo>
                      <a:pt x="4690" y="1043"/>
                    </a:lnTo>
                    <a:lnTo>
                      <a:pt x="4690" y="431"/>
                    </a:lnTo>
                    <a:lnTo>
                      <a:pt x="42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5200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・効率的・効果的に調査を遂行するための体制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が備わっているか。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・電力広域的運営推進機関からの要望等に迅速・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柔軟に対応できる体制が備わっているか。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" name="Group 18"/>
            <p:cNvGrpSpPr>
              <a:grpSpLocks/>
            </p:cNvGrpSpPr>
            <p:nvPr/>
          </p:nvGrpSpPr>
          <p:grpSpPr bwMode="auto">
            <a:xfrm>
              <a:off x="9840" y="7328"/>
              <a:ext cx="5227" cy="1475"/>
              <a:chOff x="9840" y="7328"/>
              <a:chExt cx="5227" cy="1475"/>
            </a:xfrm>
          </p:grpSpPr>
          <p:sp>
            <p:nvSpPr>
              <p:cNvPr id="5212" name="Freeform 19"/>
              <p:cNvSpPr>
                <a:spLocks/>
              </p:cNvSpPr>
              <p:nvPr/>
            </p:nvSpPr>
            <p:spPr bwMode="auto">
              <a:xfrm>
                <a:off x="9840" y="7328"/>
                <a:ext cx="5227" cy="1475"/>
              </a:xfrm>
              <a:custGeom>
                <a:avLst/>
                <a:gdLst>
                  <a:gd name="T0" fmla="+- 0 9840 9840"/>
                  <a:gd name="T1" fmla="*/ T0 w 4690"/>
                  <a:gd name="T2" fmla="+- 0 7759 7328"/>
                  <a:gd name="T3" fmla="*/ 7759 h 1475"/>
                  <a:gd name="T4" fmla="+- 0 10272 9840"/>
                  <a:gd name="T5" fmla="*/ T4 w 4690"/>
                  <a:gd name="T6" fmla="+- 0 7328 7328"/>
                  <a:gd name="T7" fmla="*/ 7328 h 1475"/>
                  <a:gd name="T8" fmla="+- 0 14098 9840"/>
                  <a:gd name="T9" fmla="*/ T8 w 4690"/>
                  <a:gd name="T10" fmla="+- 0 7328 7328"/>
                  <a:gd name="T11" fmla="*/ 7328 h 1475"/>
                  <a:gd name="T12" fmla="+- 0 14530 9840"/>
                  <a:gd name="T13" fmla="*/ T12 w 4690"/>
                  <a:gd name="T14" fmla="+- 0 7759 7328"/>
                  <a:gd name="T15" fmla="*/ 7759 h 1475"/>
                  <a:gd name="T16" fmla="+- 0 14530 9840"/>
                  <a:gd name="T17" fmla="*/ T16 w 4690"/>
                  <a:gd name="T18" fmla="+- 0 8371 7328"/>
                  <a:gd name="T19" fmla="*/ 8371 h 1475"/>
                  <a:gd name="T20" fmla="+- 0 14098 9840"/>
                  <a:gd name="T21" fmla="*/ T20 w 4690"/>
                  <a:gd name="T22" fmla="+- 0 8803 7328"/>
                  <a:gd name="T23" fmla="*/ 8803 h 1475"/>
                  <a:gd name="T24" fmla="+- 0 10272 9840"/>
                  <a:gd name="T25" fmla="*/ T24 w 4690"/>
                  <a:gd name="T26" fmla="+- 0 8803 7328"/>
                  <a:gd name="T27" fmla="*/ 8803 h 1475"/>
                  <a:gd name="T28" fmla="+- 0 9840 9840"/>
                  <a:gd name="T29" fmla="*/ T28 w 4690"/>
                  <a:gd name="T30" fmla="+- 0 8371 7328"/>
                  <a:gd name="T31" fmla="*/ 8371 h 1475"/>
                  <a:gd name="T32" fmla="+- 0 9840 9840"/>
                  <a:gd name="T33" fmla="*/ T32 w 4690"/>
                  <a:gd name="T34" fmla="+- 0 7759 7328"/>
                  <a:gd name="T35" fmla="*/ 7759 h 14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4690" h="1475">
                    <a:moveTo>
                      <a:pt x="0" y="431"/>
                    </a:moveTo>
                    <a:lnTo>
                      <a:pt x="432" y="0"/>
                    </a:lnTo>
                    <a:lnTo>
                      <a:pt x="4258" y="0"/>
                    </a:lnTo>
                    <a:lnTo>
                      <a:pt x="4690" y="431"/>
                    </a:lnTo>
                    <a:lnTo>
                      <a:pt x="4690" y="1043"/>
                    </a:lnTo>
                    <a:lnTo>
                      <a:pt x="4258" y="1475"/>
                    </a:lnTo>
                    <a:lnTo>
                      <a:pt x="432" y="1475"/>
                    </a:lnTo>
                    <a:lnTo>
                      <a:pt x="0" y="1043"/>
                    </a:lnTo>
                    <a:lnTo>
                      <a:pt x="0" y="431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1" name="Group 20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1" name="Freeform 21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XXXXX</a:t>
                </a:r>
                <a:r>
                  <a:rPr lang="ja-JP" altLang="en-US" sz="800" dirty="0" smtClean="0"/>
                  <a:t>リーダー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/>
              </a:p>
            </p:txBody>
          </p:sp>
        </p:grpSp>
        <p:grpSp>
          <p:nvGrpSpPr>
            <p:cNvPr id="22" name="Group 22"/>
            <p:cNvGrpSpPr>
              <a:grpSpLocks/>
            </p:cNvGrpSpPr>
            <p:nvPr/>
          </p:nvGrpSpPr>
          <p:grpSpPr bwMode="auto">
            <a:xfrm>
              <a:off x="5320" y="2930"/>
              <a:ext cx="1603" cy="728"/>
              <a:chOff x="5320" y="2930"/>
              <a:chExt cx="1603" cy="728"/>
            </a:xfrm>
          </p:grpSpPr>
          <p:sp>
            <p:nvSpPr>
              <p:cNvPr id="5210" name="Freeform 23"/>
              <p:cNvSpPr>
                <a:spLocks/>
              </p:cNvSpPr>
              <p:nvPr/>
            </p:nvSpPr>
            <p:spPr bwMode="auto">
              <a:xfrm>
                <a:off x="5320" y="2930"/>
                <a:ext cx="1603" cy="728"/>
              </a:xfrm>
              <a:custGeom>
                <a:avLst/>
                <a:gdLst>
                  <a:gd name="T0" fmla="+- 0 5320 5320"/>
                  <a:gd name="T1" fmla="*/ T0 w 1603"/>
                  <a:gd name="T2" fmla="+- 0 2930 2930"/>
                  <a:gd name="T3" fmla="*/ 2930 h 728"/>
                  <a:gd name="T4" fmla="+- 0 6923 5320"/>
                  <a:gd name="T5" fmla="*/ T4 w 1603"/>
                  <a:gd name="T6" fmla="+- 0 2930 2930"/>
                  <a:gd name="T7" fmla="*/ 2930 h 728"/>
                  <a:gd name="T8" fmla="+- 0 6923 5320"/>
                  <a:gd name="T9" fmla="*/ T8 w 1603"/>
                  <a:gd name="T10" fmla="+- 0 3657 2930"/>
                  <a:gd name="T11" fmla="*/ 3657 h 728"/>
                  <a:gd name="T12" fmla="+- 0 5320 5320"/>
                  <a:gd name="T13" fmla="*/ T12 w 1603"/>
                  <a:gd name="T14" fmla="+- 0 3657 2930"/>
                  <a:gd name="T15" fmla="*/ 3657 h 728"/>
                  <a:gd name="T16" fmla="+- 0 5320 5320"/>
                  <a:gd name="T17" fmla="*/ T16 w 1603"/>
                  <a:gd name="T18" fmla="+- 0 2930 2930"/>
                  <a:gd name="T19" fmla="*/ 2930 h 72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603" h="728">
                    <a:moveTo>
                      <a:pt x="0" y="0"/>
                    </a:moveTo>
                    <a:lnTo>
                      <a:pt x="1603" y="0"/>
                    </a:lnTo>
                    <a:lnTo>
                      <a:pt x="1603" y="727"/>
                    </a:lnTo>
                    <a:lnTo>
                      <a:pt x="0" y="7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3" name="Group 24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9" name="Freeform 25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チーム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役職　　　　名前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  <a:p>
                <a:pPr lvl="0"/>
                <a:r>
                  <a:rPr lang="ja-JP" altLang="en-US" sz="800" dirty="0">
                    <a:solidFill>
                      <a:prstClr val="black"/>
                    </a:solidFill>
                  </a:rPr>
                  <a:t>　</a:t>
                </a:r>
                <a:r>
                  <a:rPr lang="en-US" altLang="ja-JP" sz="800" dirty="0">
                    <a:solidFill>
                      <a:prstClr val="black"/>
                    </a:solidFill>
                  </a:rPr>
                  <a:t>XXX</a:t>
                </a:r>
                <a:r>
                  <a:rPr lang="ja-JP" altLang="en-US" sz="800" dirty="0">
                    <a:solidFill>
                      <a:prstClr val="black"/>
                    </a:solidFill>
                  </a:rPr>
                  <a:t>　　　　</a:t>
                </a:r>
                <a:r>
                  <a:rPr lang="en-US" altLang="ja-JP" sz="800" dirty="0" smtClean="0">
                    <a:solidFill>
                      <a:prstClr val="black"/>
                    </a:solidFill>
                  </a:rPr>
                  <a:t>XXXXX</a:t>
                </a:r>
                <a:endParaRPr lang="ja-JP" altLang="en-US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7300" y="3957"/>
              <a:ext cx="1523" cy="968"/>
              <a:chOff x="7300" y="3957"/>
              <a:chExt cx="1523" cy="968"/>
            </a:xfrm>
          </p:grpSpPr>
          <p:sp>
            <p:nvSpPr>
              <p:cNvPr id="5208" name="Freeform 27"/>
              <p:cNvSpPr>
                <a:spLocks/>
              </p:cNvSpPr>
              <p:nvPr/>
            </p:nvSpPr>
            <p:spPr bwMode="auto">
              <a:xfrm>
                <a:off x="7300" y="3957"/>
                <a:ext cx="1523" cy="968"/>
              </a:xfrm>
              <a:custGeom>
                <a:avLst/>
                <a:gdLst>
                  <a:gd name="T0" fmla="+- 0 7300 7300"/>
                  <a:gd name="T1" fmla="*/ T0 w 1523"/>
                  <a:gd name="T2" fmla="+- 0 3957 3957"/>
                  <a:gd name="T3" fmla="*/ 3957 h 968"/>
                  <a:gd name="T4" fmla="+- 0 8823 7300"/>
                  <a:gd name="T5" fmla="*/ T4 w 1523"/>
                  <a:gd name="T6" fmla="+- 0 3957 3957"/>
                  <a:gd name="T7" fmla="*/ 3957 h 968"/>
                  <a:gd name="T8" fmla="+- 0 8823 7300"/>
                  <a:gd name="T9" fmla="*/ T8 w 1523"/>
                  <a:gd name="T10" fmla="+- 0 4925 3957"/>
                  <a:gd name="T11" fmla="*/ 4925 h 968"/>
                  <a:gd name="T12" fmla="+- 0 7300 7300"/>
                  <a:gd name="T13" fmla="*/ T12 w 1523"/>
                  <a:gd name="T14" fmla="+- 0 4925 3957"/>
                  <a:gd name="T15" fmla="*/ 4925 h 968"/>
                  <a:gd name="T16" fmla="+- 0 7300 730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8" name="Group 28"/>
            <p:cNvGrpSpPr>
              <a:grpSpLocks/>
            </p:cNvGrpSpPr>
            <p:nvPr/>
          </p:nvGrpSpPr>
          <p:grpSpPr bwMode="auto">
            <a:xfrm>
              <a:off x="6123" y="3672"/>
              <a:ext cx="1940" cy="270"/>
              <a:chOff x="6123" y="3672"/>
              <a:chExt cx="1940" cy="270"/>
            </a:xfrm>
          </p:grpSpPr>
          <p:sp>
            <p:nvSpPr>
              <p:cNvPr id="5207" name="Freeform 29"/>
              <p:cNvSpPr>
                <a:spLocks/>
              </p:cNvSpPr>
              <p:nvPr/>
            </p:nvSpPr>
            <p:spPr bwMode="auto">
              <a:xfrm>
                <a:off x="6123" y="3672"/>
                <a:ext cx="1940" cy="270"/>
              </a:xfrm>
              <a:custGeom>
                <a:avLst/>
                <a:gdLst>
                  <a:gd name="T0" fmla="+- 0 6123 6123"/>
                  <a:gd name="T1" fmla="*/ T0 w 1940"/>
                  <a:gd name="T2" fmla="+- 0 3672 3672"/>
                  <a:gd name="T3" fmla="*/ 3672 h 270"/>
                  <a:gd name="T4" fmla="+- 0 6123 6123"/>
                  <a:gd name="T5" fmla="*/ T4 w 1940"/>
                  <a:gd name="T6" fmla="+- 0 3807 3672"/>
                  <a:gd name="T7" fmla="*/ 3807 h 270"/>
                  <a:gd name="T8" fmla="+- 0 8063 6123"/>
                  <a:gd name="T9" fmla="*/ T8 w 1940"/>
                  <a:gd name="T10" fmla="+- 0 3807 3672"/>
                  <a:gd name="T11" fmla="*/ 3807 h 270"/>
                  <a:gd name="T12" fmla="+- 0 8063 6123"/>
                  <a:gd name="T13" fmla="*/ T12 w 194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1940" h="270">
                    <a:moveTo>
                      <a:pt x="0" y="0"/>
                    </a:moveTo>
                    <a:lnTo>
                      <a:pt x="0" y="135"/>
                    </a:lnTo>
                    <a:lnTo>
                      <a:pt x="1940" y="135"/>
                    </a:lnTo>
                    <a:lnTo>
                      <a:pt x="194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9" name="Group 30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6" name="Freeform 31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/>
                  <a:t>研究</a:t>
                </a:r>
                <a:r>
                  <a:rPr lang="ja-JP" altLang="en-US" sz="800" dirty="0" smtClean="0"/>
                  <a:t>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30" name="Group 32"/>
            <p:cNvGrpSpPr>
              <a:grpSpLocks/>
            </p:cNvGrpSpPr>
            <p:nvPr/>
          </p:nvGrpSpPr>
          <p:grpSpPr bwMode="auto">
            <a:xfrm>
              <a:off x="5360" y="3937"/>
              <a:ext cx="1523" cy="968"/>
              <a:chOff x="5360" y="3937"/>
              <a:chExt cx="1523" cy="968"/>
            </a:xfrm>
          </p:grpSpPr>
          <p:sp>
            <p:nvSpPr>
              <p:cNvPr id="5205" name="Freeform 33"/>
              <p:cNvSpPr>
                <a:spLocks/>
              </p:cNvSpPr>
              <p:nvPr/>
            </p:nvSpPr>
            <p:spPr bwMode="auto">
              <a:xfrm>
                <a:off x="5360" y="3937"/>
                <a:ext cx="1523" cy="968"/>
              </a:xfrm>
              <a:custGeom>
                <a:avLst/>
                <a:gdLst>
                  <a:gd name="T0" fmla="+- 0 5360 5360"/>
                  <a:gd name="T1" fmla="*/ T0 w 1523"/>
                  <a:gd name="T2" fmla="+- 0 3937 3937"/>
                  <a:gd name="T3" fmla="*/ 3937 h 968"/>
                  <a:gd name="T4" fmla="+- 0 6883 5360"/>
                  <a:gd name="T5" fmla="*/ T4 w 1523"/>
                  <a:gd name="T6" fmla="+- 0 3937 3937"/>
                  <a:gd name="T7" fmla="*/ 3937 h 968"/>
                  <a:gd name="T8" fmla="+- 0 6883 5360"/>
                  <a:gd name="T9" fmla="*/ T8 w 1523"/>
                  <a:gd name="T10" fmla="+- 0 4905 3937"/>
                  <a:gd name="T11" fmla="*/ 4905 h 968"/>
                  <a:gd name="T12" fmla="+- 0 5360 5360"/>
                  <a:gd name="T13" fmla="*/ T12 w 1523"/>
                  <a:gd name="T14" fmla="+- 0 4905 3937"/>
                  <a:gd name="T15" fmla="*/ 4905 h 968"/>
                  <a:gd name="T16" fmla="+- 0 5360 5360"/>
                  <a:gd name="T17" fmla="*/ T16 w 1523"/>
                  <a:gd name="T18" fmla="+- 0 3937 3937"/>
                  <a:gd name="T19" fmla="*/ 393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6123" y="3672"/>
              <a:ext cx="2" cy="250"/>
              <a:chOff x="6123" y="3672"/>
              <a:chExt cx="2" cy="250"/>
            </a:xfrm>
          </p:grpSpPr>
          <p:sp>
            <p:nvSpPr>
              <p:cNvPr id="5204" name="Freeform 35"/>
              <p:cNvSpPr>
                <a:spLocks/>
              </p:cNvSpPr>
              <p:nvPr/>
            </p:nvSpPr>
            <p:spPr bwMode="auto">
              <a:xfrm>
                <a:off x="6123" y="3672"/>
                <a:ext cx="2" cy="250"/>
              </a:xfrm>
              <a:custGeom>
                <a:avLst/>
                <a:gdLst>
                  <a:gd name="T0" fmla="+- 0 3672 3672"/>
                  <a:gd name="T1" fmla="*/ 3672 h 250"/>
                  <a:gd name="T2" fmla="+- 0 3922 3672"/>
                  <a:gd name="T3" fmla="*/ 3922 h 250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250">
                    <a:moveTo>
                      <a:pt x="0" y="0"/>
                    </a:moveTo>
                    <a:lnTo>
                      <a:pt x="0" y="25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48" name="Group 36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3" name="Freeform 37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開発チーム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役職　　　　名前</a:t>
                </a:r>
                <a:endParaRPr lang="en-US" altLang="ja-JP" sz="800" dirty="0" smtClean="0"/>
              </a:p>
              <a:p>
                <a:r>
                  <a:rPr lang="ja-JP" altLang="en-US" sz="800" dirty="0" smtClean="0"/>
                  <a:t>　</a:t>
                </a:r>
                <a:r>
                  <a:rPr lang="en-US" altLang="ja-JP" sz="800" dirty="0" smtClean="0"/>
                  <a:t>XXX</a:t>
                </a:r>
                <a:r>
                  <a:rPr lang="ja-JP" altLang="en-US" sz="800" dirty="0" smtClean="0"/>
                  <a:t>　　　　</a:t>
                </a:r>
                <a:r>
                  <a:rPr lang="en-US" altLang="ja-JP" sz="800" dirty="0" smtClean="0"/>
                  <a:t>XXXXX</a:t>
                </a:r>
                <a:endParaRPr lang="ja-JP" altLang="en-US" sz="800" dirty="0" smtClean="0"/>
              </a:p>
            </p:txBody>
          </p:sp>
        </p:grpSp>
        <p:grpSp>
          <p:nvGrpSpPr>
            <p:cNvPr id="2049" name="Group 38"/>
            <p:cNvGrpSpPr>
              <a:grpSpLocks/>
            </p:cNvGrpSpPr>
            <p:nvPr/>
          </p:nvGrpSpPr>
          <p:grpSpPr bwMode="auto">
            <a:xfrm>
              <a:off x="3340" y="3957"/>
              <a:ext cx="1523" cy="968"/>
              <a:chOff x="3340" y="3957"/>
              <a:chExt cx="1523" cy="968"/>
            </a:xfrm>
          </p:grpSpPr>
          <p:sp>
            <p:nvSpPr>
              <p:cNvPr id="5202" name="Freeform 39"/>
              <p:cNvSpPr>
                <a:spLocks/>
              </p:cNvSpPr>
              <p:nvPr/>
            </p:nvSpPr>
            <p:spPr bwMode="auto">
              <a:xfrm>
                <a:off x="3340" y="3957"/>
                <a:ext cx="1523" cy="968"/>
              </a:xfrm>
              <a:custGeom>
                <a:avLst/>
                <a:gdLst>
                  <a:gd name="T0" fmla="+- 0 3340 3340"/>
                  <a:gd name="T1" fmla="*/ T0 w 1523"/>
                  <a:gd name="T2" fmla="+- 0 3957 3957"/>
                  <a:gd name="T3" fmla="*/ 3957 h 968"/>
                  <a:gd name="T4" fmla="+- 0 4863 3340"/>
                  <a:gd name="T5" fmla="*/ T4 w 1523"/>
                  <a:gd name="T6" fmla="+- 0 3957 3957"/>
                  <a:gd name="T7" fmla="*/ 3957 h 968"/>
                  <a:gd name="T8" fmla="+- 0 4863 3340"/>
                  <a:gd name="T9" fmla="*/ T8 w 1523"/>
                  <a:gd name="T10" fmla="+- 0 4925 3957"/>
                  <a:gd name="T11" fmla="*/ 4925 h 968"/>
                  <a:gd name="T12" fmla="+- 0 3340 3340"/>
                  <a:gd name="T13" fmla="*/ T12 w 1523"/>
                  <a:gd name="T14" fmla="+- 0 4925 3957"/>
                  <a:gd name="T15" fmla="*/ 4925 h 968"/>
                  <a:gd name="T16" fmla="+- 0 3340 3340"/>
                  <a:gd name="T17" fmla="*/ T16 w 1523"/>
                  <a:gd name="T18" fmla="+- 0 3957 3957"/>
                  <a:gd name="T19" fmla="*/ 3957 h 96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523" h="968">
                    <a:moveTo>
                      <a:pt x="0" y="0"/>
                    </a:moveTo>
                    <a:lnTo>
                      <a:pt x="1523" y="0"/>
                    </a:lnTo>
                    <a:lnTo>
                      <a:pt x="1523" y="968"/>
                    </a:lnTo>
                    <a:lnTo>
                      <a:pt x="0" y="96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0" name="Group 40"/>
            <p:cNvGrpSpPr>
              <a:grpSpLocks/>
            </p:cNvGrpSpPr>
            <p:nvPr/>
          </p:nvGrpSpPr>
          <p:grpSpPr bwMode="auto">
            <a:xfrm>
              <a:off x="4103" y="3672"/>
              <a:ext cx="2020" cy="270"/>
              <a:chOff x="4103" y="3672"/>
              <a:chExt cx="2020" cy="270"/>
            </a:xfrm>
          </p:grpSpPr>
          <p:sp>
            <p:nvSpPr>
              <p:cNvPr id="5201" name="Freeform 41"/>
              <p:cNvSpPr>
                <a:spLocks/>
              </p:cNvSpPr>
              <p:nvPr/>
            </p:nvSpPr>
            <p:spPr bwMode="auto">
              <a:xfrm>
                <a:off x="4103" y="3672"/>
                <a:ext cx="2020" cy="270"/>
              </a:xfrm>
              <a:custGeom>
                <a:avLst/>
                <a:gdLst>
                  <a:gd name="T0" fmla="+- 0 6123 4103"/>
                  <a:gd name="T1" fmla="*/ T0 w 2020"/>
                  <a:gd name="T2" fmla="+- 0 3672 3672"/>
                  <a:gd name="T3" fmla="*/ 3672 h 270"/>
                  <a:gd name="T4" fmla="+- 0 6123 4103"/>
                  <a:gd name="T5" fmla="*/ T4 w 2020"/>
                  <a:gd name="T6" fmla="+- 0 3807 3672"/>
                  <a:gd name="T7" fmla="*/ 3807 h 270"/>
                  <a:gd name="T8" fmla="+- 0 4103 4103"/>
                  <a:gd name="T9" fmla="*/ T8 w 2020"/>
                  <a:gd name="T10" fmla="+- 0 3807 3672"/>
                  <a:gd name="T11" fmla="*/ 3807 h 270"/>
                  <a:gd name="T12" fmla="+- 0 4103 4103"/>
                  <a:gd name="T13" fmla="*/ T12 w 2020"/>
                  <a:gd name="T14" fmla="+- 0 3942 3672"/>
                  <a:gd name="T15" fmla="*/ 3942 h 27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020" h="270">
                    <a:moveTo>
                      <a:pt x="2020" y="0"/>
                    </a:moveTo>
                    <a:lnTo>
                      <a:pt x="2020" y="135"/>
                    </a:lnTo>
                    <a:lnTo>
                      <a:pt x="0" y="135"/>
                    </a:lnTo>
                    <a:lnTo>
                      <a:pt x="0" y="27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1" name="Group 42"/>
            <p:cNvGrpSpPr>
              <a:grpSpLocks/>
            </p:cNvGrpSpPr>
            <p:nvPr/>
          </p:nvGrpSpPr>
          <p:grpSpPr bwMode="auto">
            <a:xfrm>
              <a:off x="6153" y="3728"/>
              <a:ext cx="3820" cy="285"/>
              <a:chOff x="6153" y="3728"/>
              <a:chExt cx="3820" cy="285"/>
            </a:xfrm>
          </p:grpSpPr>
          <p:sp>
            <p:nvSpPr>
              <p:cNvPr id="5200" name="Freeform 43"/>
              <p:cNvSpPr>
                <a:spLocks/>
              </p:cNvSpPr>
              <p:nvPr/>
            </p:nvSpPr>
            <p:spPr bwMode="auto">
              <a:xfrm>
                <a:off x="6153" y="3728"/>
                <a:ext cx="3820" cy="285"/>
              </a:xfrm>
              <a:custGeom>
                <a:avLst/>
                <a:gdLst>
                  <a:gd name="T0" fmla="+- 0 6153 6153"/>
                  <a:gd name="T1" fmla="*/ T0 w 3820"/>
                  <a:gd name="T2" fmla="+- 0 3728 3728"/>
                  <a:gd name="T3" fmla="*/ 3728 h 285"/>
                  <a:gd name="T4" fmla="+- 0 6153 6153"/>
                  <a:gd name="T5" fmla="*/ T4 w 3820"/>
                  <a:gd name="T6" fmla="+- 0 3863 3728"/>
                  <a:gd name="T7" fmla="*/ 3863 h 285"/>
                  <a:gd name="T8" fmla="+- 0 9973 6153"/>
                  <a:gd name="T9" fmla="*/ T8 w 3820"/>
                  <a:gd name="T10" fmla="+- 0 3863 3728"/>
                  <a:gd name="T11" fmla="*/ 3863 h 285"/>
                  <a:gd name="T12" fmla="+- 0 9973 6153"/>
                  <a:gd name="T13" fmla="*/ T12 w 3820"/>
                  <a:gd name="T14" fmla="+- 0 4013 3728"/>
                  <a:gd name="T15" fmla="*/ 4013 h 28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3820" h="285">
                    <a:moveTo>
                      <a:pt x="0" y="0"/>
                    </a:moveTo>
                    <a:lnTo>
                      <a:pt x="0" y="135"/>
                    </a:lnTo>
                    <a:lnTo>
                      <a:pt x="3820" y="135"/>
                    </a:lnTo>
                    <a:lnTo>
                      <a:pt x="3820" y="285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2" name="Group 44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9" name="Freeform 45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 smtClean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3" name="Group 46"/>
            <p:cNvGrpSpPr>
              <a:grpSpLocks/>
            </p:cNvGrpSpPr>
            <p:nvPr/>
          </p:nvGrpSpPr>
          <p:grpSpPr bwMode="auto">
            <a:xfrm>
              <a:off x="7440" y="5318"/>
              <a:ext cx="1243" cy="748"/>
              <a:chOff x="7440" y="5318"/>
              <a:chExt cx="1243" cy="748"/>
            </a:xfrm>
          </p:grpSpPr>
          <p:sp>
            <p:nvSpPr>
              <p:cNvPr id="5198" name="Freeform 47"/>
              <p:cNvSpPr>
                <a:spLocks/>
              </p:cNvSpPr>
              <p:nvPr/>
            </p:nvSpPr>
            <p:spPr bwMode="auto">
              <a:xfrm>
                <a:off x="7440" y="5318"/>
                <a:ext cx="1243" cy="748"/>
              </a:xfrm>
              <a:custGeom>
                <a:avLst/>
                <a:gdLst>
                  <a:gd name="T0" fmla="+- 0 7440 7440"/>
                  <a:gd name="T1" fmla="*/ T0 w 1243"/>
                  <a:gd name="T2" fmla="+- 0 5318 5318"/>
                  <a:gd name="T3" fmla="*/ 5318 h 748"/>
                  <a:gd name="T4" fmla="+- 0 8683 7440"/>
                  <a:gd name="T5" fmla="*/ T4 w 1243"/>
                  <a:gd name="T6" fmla="+- 0 5318 5318"/>
                  <a:gd name="T7" fmla="*/ 5318 h 748"/>
                  <a:gd name="T8" fmla="+- 0 8683 7440"/>
                  <a:gd name="T9" fmla="*/ T8 w 1243"/>
                  <a:gd name="T10" fmla="+- 0 6065 5318"/>
                  <a:gd name="T11" fmla="*/ 6065 h 748"/>
                  <a:gd name="T12" fmla="+- 0 7440 7440"/>
                  <a:gd name="T13" fmla="*/ T12 w 1243"/>
                  <a:gd name="T14" fmla="+- 0 6065 5318"/>
                  <a:gd name="T15" fmla="*/ 6065 h 748"/>
                  <a:gd name="T16" fmla="+- 0 7440 74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4" name="Group 48"/>
            <p:cNvGrpSpPr>
              <a:grpSpLocks/>
            </p:cNvGrpSpPr>
            <p:nvPr/>
          </p:nvGrpSpPr>
          <p:grpSpPr bwMode="auto">
            <a:xfrm>
              <a:off x="8063" y="4940"/>
              <a:ext cx="2" cy="363"/>
              <a:chOff x="8063" y="4940"/>
              <a:chExt cx="2" cy="363"/>
            </a:xfrm>
          </p:grpSpPr>
          <p:sp>
            <p:nvSpPr>
              <p:cNvPr id="5195" name="Freeform 49"/>
              <p:cNvSpPr>
                <a:spLocks/>
              </p:cNvSpPr>
              <p:nvPr/>
            </p:nvSpPr>
            <p:spPr bwMode="auto">
              <a:xfrm>
                <a:off x="8063" y="4940"/>
                <a:ext cx="2" cy="363"/>
              </a:xfrm>
              <a:custGeom>
                <a:avLst/>
                <a:gdLst>
                  <a:gd name="T0" fmla="+- 0 4940 4940"/>
                  <a:gd name="T1" fmla="*/ 4940 h 363"/>
                  <a:gd name="T2" fmla="+- 0 5303 4940"/>
                  <a:gd name="T3" fmla="*/ 5303 h 363"/>
                </a:gdLst>
                <a:ahLst/>
                <a:cxnLst>
                  <a:cxn ang="0">
                    <a:pos x="0" y="T1"/>
                  </a:cxn>
                  <a:cxn ang="0">
                    <a:pos x="0" y="T3"/>
                  </a:cxn>
                </a:cxnLst>
                <a:rect l="0" t="0" r="r" b="b"/>
                <a:pathLst>
                  <a:path h="363">
                    <a:moveTo>
                      <a:pt x="0" y="0"/>
                    </a:moveTo>
                    <a:lnTo>
                      <a:pt x="0" y="363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55" name="Group 50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4" name="Freeform 51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lvl="0"/>
                <a:r>
                  <a:rPr lang="en-US" altLang="ja-JP" sz="800" dirty="0">
                    <a:solidFill>
                      <a:prstClr val="black"/>
                    </a:solidFill>
                  </a:rPr>
                  <a:t>XX</a:t>
                </a:r>
                <a:r>
                  <a:rPr lang="ja-JP" altLang="en-US" sz="800" dirty="0" smtClean="0">
                    <a:solidFill>
                      <a:prstClr val="black"/>
                    </a:solidFill>
                  </a:rPr>
                  <a:t>担当</a:t>
                </a:r>
                <a:endParaRPr lang="en-US" altLang="ja-JP" sz="80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56" name="Group 52"/>
            <p:cNvGrpSpPr>
              <a:grpSpLocks/>
            </p:cNvGrpSpPr>
            <p:nvPr/>
          </p:nvGrpSpPr>
          <p:grpSpPr bwMode="auto">
            <a:xfrm>
              <a:off x="8940" y="5318"/>
              <a:ext cx="1243" cy="748"/>
              <a:chOff x="8940" y="5318"/>
              <a:chExt cx="1243" cy="748"/>
            </a:xfrm>
          </p:grpSpPr>
          <p:sp>
            <p:nvSpPr>
              <p:cNvPr id="5193" name="Freeform 53"/>
              <p:cNvSpPr>
                <a:spLocks/>
              </p:cNvSpPr>
              <p:nvPr/>
            </p:nvSpPr>
            <p:spPr bwMode="auto">
              <a:xfrm>
                <a:off x="8940" y="5318"/>
                <a:ext cx="1243" cy="748"/>
              </a:xfrm>
              <a:custGeom>
                <a:avLst/>
                <a:gdLst>
                  <a:gd name="T0" fmla="+- 0 8940 8940"/>
                  <a:gd name="T1" fmla="*/ T0 w 1243"/>
                  <a:gd name="T2" fmla="+- 0 5318 5318"/>
                  <a:gd name="T3" fmla="*/ 5318 h 748"/>
                  <a:gd name="T4" fmla="+- 0 10183 8940"/>
                  <a:gd name="T5" fmla="*/ T4 w 1243"/>
                  <a:gd name="T6" fmla="+- 0 5318 5318"/>
                  <a:gd name="T7" fmla="*/ 5318 h 748"/>
                  <a:gd name="T8" fmla="+- 0 10183 8940"/>
                  <a:gd name="T9" fmla="*/ T8 w 1243"/>
                  <a:gd name="T10" fmla="+- 0 6065 5318"/>
                  <a:gd name="T11" fmla="*/ 6065 h 748"/>
                  <a:gd name="T12" fmla="+- 0 8940 8940"/>
                  <a:gd name="T13" fmla="*/ T12 w 1243"/>
                  <a:gd name="T14" fmla="+- 0 6065 5318"/>
                  <a:gd name="T15" fmla="*/ 6065 h 748"/>
                  <a:gd name="T16" fmla="+- 0 8940 8940"/>
                  <a:gd name="T17" fmla="*/ T16 w 1243"/>
                  <a:gd name="T18" fmla="+- 0 5318 5318"/>
                  <a:gd name="T19" fmla="*/ 5318 h 74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1243" h="748">
                    <a:moveTo>
                      <a:pt x="0" y="0"/>
                    </a:moveTo>
                    <a:lnTo>
                      <a:pt x="1243" y="0"/>
                    </a:lnTo>
                    <a:lnTo>
                      <a:pt x="1243" y="747"/>
                    </a:lnTo>
                    <a:lnTo>
                      <a:pt x="0" y="74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5192" name="Freeform 55"/>
            <p:cNvSpPr>
              <a:spLocks/>
            </p:cNvSpPr>
            <p:nvPr/>
          </p:nvSpPr>
          <p:spPr bwMode="auto">
            <a:xfrm>
              <a:off x="8063" y="4940"/>
              <a:ext cx="1500" cy="363"/>
            </a:xfrm>
            <a:custGeom>
              <a:avLst/>
              <a:gdLst>
                <a:gd name="T0" fmla="+- 0 8063 8063"/>
                <a:gd name="T1" fmla="*/ T0 w 1500"/>
                <a:gd name="T2" fmla="+- 0 4940 4940"/>
                <a:gd name="T3" fmla="*/ 4940 h 363"/>
                <a:gd name="T4" fmla="+- 0 8063 8063"/>
                <a:gd name="T5" fmla="*/ T4 w 1500"/>
                <a:gd name="T6" fmla="+- 0 5120 4940"/>
                <a:gd name="T7" fmla="*/ 5120 h 363"/>
                <a:gd name="T8" fmla="+- 0 9563 8063"/>
                <a:gd name="T9" fmla="*/ T8 w 1500"/>
                <a:gd name="T10" fmla="+- 0 5120 4940"/>
                <a:gd name="T11" fmla="*/ 5120 h 363"/>
                <a:gd name="T12" fmla="+- 0 9563 8063"/>
                <a:gd name="T13" fmla="*/ T12 w 1500"/>
                <a:gd name="T14" fmla="+- 0 5303 4940"/>
                <a:gd name="T15" fmla="*/ 5303 h 36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500" h="363">
                  <a:moveTo>
                    <a:pt x="0" y="0"/>
                  </a:moveTo>
                  <a:lnTo>
                    <a:pt x="0" y="180"/>
                  </a:lnTo>
                  <a:lnTo>
                    <a:pt x="1500" y="180"/>
                  </a:lnTo>
                  <a:lnTo>
                    <a:pt x="1500" y="36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2061" name="Group 64"/>
            <p:cNvGrpSpPr>
              <a:grpSpLocks/>
            </p:cNvGrpSpPr>
            <p:nvPr/>
          </p:nvGrpSpPr>
          <p:grpSpPr bwMode="auto">
            <a:xfrm>
              <a:off x="10578" y="4433"/>
              <a:ext cx="5137" cy="2072"/>
              <a:chOff x="10578" y="4433"/>
              <a:chExt cx="5137" cy="2072"/>
            </a:xfrm>
          </p:grpSpPr>
          <p:pic>
            <p:nvPicPr>
              <p:cNvPr id="5187" name="Picture 66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578" y="6295"/>
                <a:ext cx="4966" cy="21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188" name="Picture 67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208" y="4433"/>
                <a:ext cx="507" cy="19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64" name="Group 68"/>
            <p:cNvGrpSpPr>
              <a:grpSpLocks/>
            </p:cNvGrpSpPr>
            <p:nvPr/>
          </p:nvGrpSpPr>
          <p:grpSpPr bwMode="auto">
            <a:xfrm>
              <a:off x="10339" y="4205"/>
              <a:ext cx="5163" cy="2103"/>
              <a:chOff x="10339" y="4205"/>
              <a:chExt cx="5163" cy="2103"/>
            </a:xfrm>
          </p:grpSpPr>
          <p:sp>
            <p:nvSpPr>
              <p:cNvPr id="5185" name="Freeform 69"/>
              <p:cNvSpPr>
                <a:spLocks/>
              </p:cNvSpPr>
              <p:nvPr/>
            </p:nvSpPr>
            <p:spPr bwMode="auto">
              <a:xfrm>
                <a:off x="10339" y="4205"/>
                <a:ext cx="5163" cy="2103"/>
              </a:xfrm>
              <a:custGeom>
                <a:avLst/>
                <a:gdLst>
                  <a:gd name="T0" fmla="+- 0 15065 10433"/>
                  <a:gd name="T1" fmla="*/ T0 w 4933"/>
                  <a:gd name="T2" fmla="+- 0 4265 4265"/>
                  <a:gd name="T3" fmla="*/ 4265 h 1800"/>
                  <a:gd name="T4" fmla="+- 0 10733 10433"/>
                  <a:gd name="T5" fmla="*/ T4 w 4933"/>
                  <a:gd name="T6" fmla="+- 0 4265 4265"/>
                  <a:gd name="T7" fmla="*/ 4265 h 1800"/>
                  <a:gd name="T8" fmla="+- 0 10708 10433"/>
                  <a:gd name="T9" fmla="*/ T8 w 4933"/>
                  <a:gd name="T10" fmla="+- 0 4266 4265"/>
                  <a:gd name="T11" fmla="*/ 4266 h 1800"/>
                  <a:gd name="T12" fmla="+- 0 10638 10433"/>
                  <a:gd name="T13" fmla="*/ T12 w 4933"/>
                  <a:gd name="T14" fmla="+- 0 4280 4265"/>
                  <a:gd name="T15" fmla="*/ 4280 h 1800"/>
                  <a:gd name="T16" fmla="+- 0 10574 10433"/>
                  <a:gd name="T17" fmla="*/ T16 w 4933"/>
                  <a:gd name="T18" fmla="+- 0 4310 4265"/>
                  <a:gd name="T19" fmla="*/ 4310 h 1800"/>
                  <a:gd name="T20" fmla="+- 0 10520 10433"/>
                  <a:gd name="T21" fmla="*/ T20 w 4933"/>
                  <a:gd name="T22" fmla="+- 0 4353 4265"/>
                  <a:gd name="T23" fmla="*/ 4353 h 1800"/>
                  <a:gd name="T24" fmla="+- 0 10477 10433"/>
                  <a:gd name="T25" fmla="*/ T24 w 4933"/>
                  <a:gd name="T26" fmla="+- 0 4407 4265"/>
                  <a:gd name="T27" fmla="*/ 4407 h 1800"/>
                  <a:gd name="T28" fmla="+- 0 10448 10433"/>
                  <a:gd name="T29" fmla="*/ T28 w 4933"/>
                  <a:gd name="T30" fmla="+- 0 4470 4265"/>
                  <a:gd name="T31" fmla="*/ 4470 h 1800"/>
                  <a:gd name="T32" fmla="+- 0 10433 10433"/>
                  <a:gd name="T33" fmla="*/ T32 w 4933"/>
                  <a:gd name="T34" fmla="+- 0 4540 4265"/>
                  <a:gd name="T35" fmla="*/ 4540 h 1800"/>
                  <a:gd name="T36" fmla="+- 0 10433 10433"/>
                  <a:gd name="T37" fmla="*/ T36 w 4933"/>
                  <a:gd name="T38" fmla="+- 0 4565 4265"/>
                  <a:gd name="T39" fmla="*/ 4565 h 1800"/>
                  <a:gd name="T40" fmla="+- 0 10433 10433"/>
                  <a:gd name="T41" fmla="*/ T40 w 4933"/>
                  <a:gd name="T42" fmla="+- 0 5765 4265"/>
                  <a:gd name="T43" fmla="*/ 5765 h 1800"/>
                  <a:gd name="T44" fmla="+- 0 10441 10433"/>
                  <a:gd name="T45" fmla="*/ T44 w 4933"/>
                  <a:gd name="T46" fmla="+- 0 5837 4265"/>
                  <a:gd name="T47" fmla="*/ 5837 h 1800"/>
                  <a:gd name="T48" fmla="+- 0 10466 10433"/>
                  <a:gd name="T49" fmla="*/ T48 w 4933"/>
                  <a:gd name="T50" fmla="+- 0 5903 4265"/>
                  <a:gd name="T51" fmla="*/ 5903 h 1800"/>
                  <a:gd name="T52" fmla="+- 0 10505 10433"/>
                  <a:gd name="T53" fmla="*/ T52 w 4933"/>
                  <a:gd name="T54" fmla="+- 0 5960 4265"/>
                  <a:gd name="T55" fmla="*/ 5960 h 1800"/>
                  <a:gd name="T56" fmla="+- 0 10555 10433"/>
                  <a:gd name="T57" fmla="*/ T56 w 4933"/>
                  <a:gd name="T58" fmla="+- 0 6007 4265"/>
                  <a:gd name="T59" fmla="*/ 6007 h 1800"/>
                  <a:gd name="T60" fmla="+- 0 10616 10433"/>
                  <a:gd name="T61" fmla="*/ T60 w 4933"/>
                  <a:gd name="T62" fmla="+- 0 6041 4265"/>
                  <a:gd name="T63" fmla="*/ 6041 h 1800"/>
                  <a:gd name="T64" fmla="+- 0 10684 10433"/>
                  <a:gd name="T65" fmla="*/ T64 w 4933"/>
                  <a:gd name="T66" fmla="+- 0 6061 4265"/>
                  <a:gd name="T67" fmla="*/ 6061 h 1800"/>
                  <a:gd name="T68" fmla="+- 0 10733 10433"/>
                  <a:gd name="T69" fmla="*/ T68 w 4933"/>
                  <a:gd name="T70" fmla="+- 0 6065 4265"/>
                  <a:gd name="T71" fmla="*/ 6065 h 1800"/>
                  <a:gd name="T72" fmla="+- 0 15065 10433"/>
                  <a:gd name="T73" fmla="*/ T72 w 4933"/>
                  <a:gd name="T74" fmla="+- 0 6065 4265"/>
                  <a:gd name="T75" fmla="*/ 6065 h 1800"/>
                  <a:gd name="T76" fmla="+- 0 15137 10433"/>
                  <a:gd name="T77" fmla="*/ T76 w 4933"/>
                  <a:gd name="T78" fmla="+- 0 6056 4265"/>
                  <a:gd name="T79" fmla="*/ 6056 h 1800"/>
                  <a:gd name="T80" fmla="+- 0 15203 10433"/>
                  <a:gd name="T81" fmla="*/ T80 w 4933"/>
                  <a:gd name="T82" fmla="+- 0 6032 4265"/>
                  <a:gd name="T83" fmla="*/ 6032 h 1800"/>
                  <a:gd name="T84" fmla="+- 0 15260 10433"/>
                  <a:gd name="T85" fmla="*/ T84 w 4933"/>
                  <a:gd name="T86" fmla="+- 0 5993 4265"/>
                  <a:gd name="T87" fmla="*/ 5993 h 1800"/>
                  <a:gd name="T88" fmla="+- 0 15307 10433"/>
                  <a:gd name="T89" fmla="*/ T88 w 4933"/>
                  <a:gd name="T90" fmla="+- 0 5942 4265"/>
                  <a:gd name="T91" fmla="*/ 5942 h 1800"/>
                  <a:gd name="T92" fmla="+- 0 15341 10433"/>
                  <a:gd name="T93" fmla="*/ T92 w 4933"/>
                  <a:gd name="T94" fmla="+- 0 5882 4265"/>
                  <a:gd name="T95" fmla="*/ 5882 h 1800"/>
                  <a:gd name="T96" fmla="+- 0 15361 10433"/>
                  <a:gd name="T97" fmla="*/ T96 w 4933"/>
                  <a:gd name="T98" fmla="+- 0 5814 4265"/>
                  <a:gd name="T99" fmla="*/ 5814 h 1800"/>
                  <a:gd name="T100" fmla="+- 0 15365 10433"/>
                  <a:gd name="T101" fmla="*/ T100 w 4933"/>
                  <a:gd name="T102" fmla="+- 0 5765 4265"/>
                  <a:gd name="T103" fmla="*/ 5765 h 1800"/>
                  <a:gd name="T104" fmla="+- 0 15365 10433"/>
                  <a:gd name="T105" fmla="*/ T104 w 4933"/>
                  <a:gd name="T106" fmla="+- 0 4565 4265"/>
                  <a:gd name="T107" fmla="*/ 4565 h 1800"/>
                  <a:gd name="T108" fmla="+- 0 15356 10433"/>
                  <a:gd name="T109" fmla="*/ T108 w 4933"/>
                  <a:gd name="T110" fmla="+- 0 4493 4265"/>
                  <a:gd name="T111" fmla="*/ 4493 h 1800"/>
                  <a:gd name="T112" fmla="+- 0 15332 10433"/>
                  <a:gd name="T113" fmla="*/ T112 w 4933"/>
                  <a:gd name="T114" fmla="+- 0 4427 4265"/>
                  <a:gd name="T115" fmla="*/ 4427 h 1800"/>
                  <a:gd name="T116" fmla="+- 0 15293 10433"/>
                  <a:gd name="T117" fmla="*/ T116 w 4933"/>
                  <a:gd name="T118" fmla="+- 0 4370 4265"/>
                  <a:gd name="T119" fmla="*/ 4370 h 1800"/>
                  <a:gd name="T120" fmla="+- 0 15242 10433"/>
                  <a:gd name="T121" fmla="*/ T120 w 4933"/>
                  <a:gd name="T122" fmla="+- 0 4323 4265"/>
                  <a:gd name="T123" fmla="*/ 4323 h 1800"/>
                  <a:gd name="T124" fmla="+- 0 15182 10433"/>
                  <a:gd name="T125" fmla="*/ T124 w 4933"/>
                  <a:gd name="T126" fmla="+- 0 4289 4265"/>
                  <a:gd name="T127" fmla="*/ 4289 h 1800"/>
                  <a:gd name="T128" fmla="+- 0 15114 10433"/>
                  <a:gd name="T129" fmla="*/ T128 w 4933"/>
                  <a:gd name="T130" fmla="+- 0 4269 4265"/>
                  <a:gd name="T131" fmla="*/ 4269 h 1800"/>
                  <a:gd name="T132" fmla="+- 0 15065 10433"/>
                  <a:gd name="T133" fmla="*/ T132 w 4933"/>
                  <a:gd name="T134" fmla="+- 0 4265 4265"/>
                  <a:gd name="T135" fmla="*/ 42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</a:cxnLst>
                <a:rect l="0" t="0" r="r" b="b"/>
                <a:pathLst>
                  <a:path w="4933" h="1800">
                    <a:moveTo>
                      <a:pt x="4632" y="0"/>
                    </a:moveTo>
                    <a:lnTo>
                      <a:pt x="300" y="0"/>
                    </a:lnTo>
                    <a:lnTo>
                      <a:pt x="275" y="1"/>
                    </a:lnTo>
                    <a:lnTo>
                      <a:pt x="205" y="15"/>
                    </a:lnTo>
                    <a:lnTo>
                      <a:pt x="141" y="45"/>
                    </a:lnTo>
                    <a:lnTo>
                      <a:pt x="87" y="88"/>
                    </a:lnTo>
                    <a:lnTo>
                      <a:pt x="44" y="142"/>
                    </a:lnTo>
                    <a:lnTo>
                      <a:pt x="15" y="205"/>
                    </a:lnTo>
                    <a:lnTo>
                      <a:pt x="0" y="275"/>
                    </a:lnTo>
                    <a:lnTo>
                      <a:pt x="0" y="300"/>
                    </a:lnTo>
                    <a:lnTo>
                      <a:pt x="0" y="1500"/>
                    </a:lnTo>
                    <a:lnTo>
                      <a:pt x="8" y="1572"/>
                    </a:lnTo>
                    <a:lnTo>
                      <a:pt x="33" y="1638"/>
                    </a:lnTo>
                    <a:lnTo>
                      <a:pt x="72" y="1695"/>
                    </a:lnTo>
                    <a:lnTo>
                      <a:pt x="122" y="1742"/>
                    </a:lnTo>
                    <a:lnTo>
                      <a:pt x="183" y="1776"/>
                    </a:lnTo>
                    <a:lnTo>
                      <a:pt x="251" y="1796"/>
                    </a:lnTo>
                    <a:lnTo>
                      <a:pt x="300" y="1800"/>
                    </a:lnTo>
                    <a:lnTo>
                      <a:pt x="4632" y="1800"/>
                    </a:lnTo>
                    <a:lnTo>
                      <a:pt x="4704" y="1791"/>
                    </a:lnTo>
                    <a:lnTo>
                      <a:pt x="4770" y="1767"/>
                    </a:lnTo>
                    <a:lnTo>
                      <a:pt x="4827" y="1728"/>
                    </a:lnTo>
                    <a:lnTo>
                      <a:pt x="4874" y="1677"/>
                    </a:lnTo>
                    <a:lnTo>
                      <a:pt x="4908" y="1617"/>
                    </a:lnTo>
                    <a:lnTo>
                      <a:pt x="4928" y="1549"/>
                    </a:lnTo>
                    <a:lnTo>
                      <a:pt x="4932" y="1500"/>
                    </a:lnTo>
                    <a:lnTo>
                      <a:pt x="4932" y="300"/>
                    </a:lnTo>
                    <a:lnTo>
                      <a:pt x="4923" y="228"/>
                    </a:lnTo>
                    <a:lnTo>
                      <a:pt x="4899" y="162"/>
                    </a:lnTo>
                    <a:lnTo>
                      <a:pt x="4860" y="105"/>
                    </a:lnTo>
                    <a:lnTo>
                      <a:pt x="4809" y="58"/>
                    </a:lnTo>
                    <a:lnTo>
                      <a:pt x="4749" y="24"/>
                    </a:lnTo>
                    <a:lnTo>
                      <a:pt x="4681" y="4"/>
                    </a:lnTo>
                    <a:lnTo>
                      <a:pt x="463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の実施体制図及び役割が、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内容と整合し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・要員数、体制、役割分担が明確にされているか。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・調査を遂行可能な人数が確保されているか。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・契約後、調査を速やかに開始する体制が確保され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ているか。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065" name="Group 70"/>
            <p:cNvGrpSpPr>
              <a:grpSpLocks/>
            </p:cNvGrpSpPr>
            <p:nvPr/>
          </p:nvGrpSpPr>
          <p:grpSpPr bwMode="auto">
            <a:xfrm>
              <a:off x="10412" y="4263"/>
              <a:ext cx="5116" cy="2117"/>
              <a:chOff x="10412" y="4263"/>
              <a:chExt cx="5116" cy="2117"/>
            </a:xfrm>
          </p:grpSpPr>
          <p:sp>
            <p:nvSpPr>
              <p:cNvPr id="5184" name="Freeform 71"/>
              <p:cNvSpPr>
                <a:spLocks/>
              </p:cNvSpPr>
              <p:nvPr/>
            </p:nvSpPr>
            <p:spPr bwMode="auto">
              <a:xfrm>
                <a:off x="10412" y="4263"/>
                <a:ext cx="5116" cy="2117"/>
              </a:xfrm>
              <a:custGeom>
                <a:avLst/>
                <a:gdLst>
                  <a:gd name="T0" fmla="+- 0 10433 10433"/>
                  <a:gd name="T1" fmla="*/ T0 w 4933"/>
                  <a:gd name="T2" fmla="+- 0 4565 4265"/>
                  <a:gd name="T3" fmla="*/ 4565 h 1800"/>
                  <a:gd name="T4" fmla="+- 0 10441 10433"/>
                  <a:gd name="T5" fmla="*/ T4 w 4933"/>
                  <a:gd name="T6" fmla="+- 0 4493 4265"/>
                  <a:gd name="T7" fmla="*/ 4493 h 1800"/>
                  <a:gd name="T8" fmla="+- 0 10466 10433"/>
                  <a:gd name="T9" fmla="*/ T8 w 4933"/>
                  <a:gd name="T10" fmla="+- 0 4427 4265"/>
                  <a:gd name="T11" fmla="*/ 4427 h 1800"/>
                  <a:gd name="T12" fmla="+- 0 10505 10433"/>
                  <a:gd name="T13" fmla="*/ T12 w 4933"/>
                  <a:gd name="T14" fmla="+- 0 4370 4265"/>
                  <a:gd name="T15" fmla="*/ 4370 h 1800"/>
                  <a:gd name="T16" fmla="+- 0 10555 10433"/>
                  <a:gd name="T17" fmla="*/ T16 w 4933"/>
                  <a:gd name="T18" fmla="+- 0 4323 4265"/>
                  <a:gd name="T19" fmla="*/ 4323 h 1800"/>
                  <a:gd name="T20" fmla="+- 0 10616 10433"/>
                  <a:gd name="T21" fmla="*/ T20 w 4933"/>
                  <a:gd name="T22" fmla="+- 0 4289 4265"/>
                  <a:gd name="T23" fmla="*/ 4289 h 1800"/>
                  <a:gd name="T24" fmla="+- 0 10684 10433"/>
                  <a:gd name="T25" fmla="*/ T24 w 4933"/>
                  <a:gd name="T26" fmla="+- 0 4269 4265"/>
                  <a:gd name="T27" fmla="*/ 4269 h 1800"/>
                  <a:gd name="T28" fmla="+- 0 10733 10433"/>
                  <a:gd name="T29" fmla="*/ T28 w 4933"/>
                  <a:gd name="T30" fmla="+- 0 4265 4265"/>
                  <a:gd name="T31" fmla="*/ 4265 h 1800"/>
                  <a:gd name="T32" fmla="+- 0 15065 10433"/>
                  <a:gd name="T33" fmla="*/ T32 w 4933"/>
                  <a:gd name="T34" fmla="+- 0 4265 4265"/>
                  <a:gd name="T35" fmla="*/ 4265 h 1800"/>
                  <a:gd name="T36" fmla="+- 0 15137 10433"/>
                  <a:gd name="T37" fmla="*/ T36 w 4933"/>
                  <a:gd name="T38" fmla="+- 0 4274 4265"/>
                  <a:gd name="T39" fmla="*/ 4274 h 1800"/>
                  <a:gd name="T40" fmla="+- 0 15203 10433"/>
                  <a:gd name="T41" fmla="*/ T40 w 4933"/>
                  <a:gd name="T42" fmla="+- 0 4298 4265"/>
                  <a:gd name="T43" fmla="*/ 4298 h 1800"/>
                  <a:gd name="T44" fmla="+- 0 15260 10433"/>
                  <a:gd name="T45" fmla="*/ T44 w 4933"/>
                  <a:gd name="T46" fmla="+- 0 4337 4265"/>
                  <a:gd name="T47" fmla="*/ 4337 h 1800"/>
                  <a:gd name="T48" fmla="+- 0 15307 10433"/>
                  <a:gd name="T49" fmla="*/ T48 w 4933"/>
                  <a:gd name="T50" fmla="+- 0 4388 4265"/>
                  <a:gd name="T51" fmla="*/ 4388 h 1800"/>
                  <a:gd name="T52" fmla="+- 0 15341 10433"/>
                  <a:gd name="T53" fmla="*/ T52 w 4933"/>
                  <a:gd name="T54" fmla="+- 0 4448 4265"/>
                  <a:gd name="T55" fmla="*/ 4448 h 1800"/>
                  <a:gd name="T56" fmla="+- 0 15361 10433"/>
                  <a:gd name="T57" fmla="*/ T56 w 4933"/>
                  <a:gd name="T58" fmla="+- 0 4516 4265"/>
                  <a:gd name="T59" fmla="*/ 4516 h 1800"/>
                  <a:gd name="T60" fmla="+- 0 15365 10433"/>
                  <a:gd name="T61" fmla="*/ T60 w 4933"/>
                  <a:gd name="T62" fmla="+- 0 4565 4265"/>
                  <a:gd name="T63" fmla="*/ 4565 h 1800"/>
                  <a:gd name="T64" fmla="+- 0 15365 10433"/>
                  <a:gd name="T65" fmla="*/ T64 w 4933"/>
                  <a:gd name="T66" fmla="+- 0 5765 4265"/>
                  <a:gd name="T67" fmla="*/ 5765 h 1800"/>
                  <a:gd name="T68" fmla="+- 0 15356 10433"/>
                  <a:gd name="T69" fmla="*/ T68 w 4933"/>
                  <a:gd name="T70" fmla="+- 0 5837 4265"/>
                  <a:gd name="T71" fmla="*/ 5837 h 1800"/>
                  <a:gd name="T72" fmla="+- 0 15332 10433"/>
                  <a:gd name="T73" fmla="*/ T72 w 4933"/>
                  <a:gd name="T74" fmla="+- 0 5903 4265"/>
                  <a:gd name="T75" fmla="*/ 5903 h 1800"/>
                  <a:gd name="T76" fmla="+- 0 15293 10433"/>
                  <a:gd name="T77" fmla="*/ T76 w 4933"/>
                  <a:gd name="T78" fmla="+- 0 5960 4265"/>
                  <a:gd name="T79" fmla="*/ 5960 h 1800"/>
                  <a:gd name="T80" fmla="+- 0 15242 10433"/>
                  <a:gd name="T81" fmla="*/ T80 w 4933"/>
                  <a:gd name="T82" fmla="+- 0 6007 4265"/>
                  <a:gd name="T83" fmla="*/ 6007 h 1800"/>
                  <a:gd name="T84" fmla="+- 0 15182 10433"/>
                  <a:gd name="T85" fmla="*/ T84 w 4933"/>
                  <a:gd name="T86" fmla="+- 0 6041 4265"/>
                  <a:gd name="T87" fmla="*/ 6041 h 1800"/>
                  <a:gd name="T88" fmla="+- 0 15114 10433"/>
                  <a:gd name="T89" fmla="*/ T88 w 4933"/>
                  <a:gd name="T90" fmla="+- 0 6061 4265"/>
                  <a:gd name="T91" fmla="*/ 6061 h 1800"/>
                  <a:gd name="T92" fmla="+- 0 15065 10433"/>
                  <a:gd name="T93" fmla="*/ T92 w 4933"/>
                  <a:gd name="T94" fmla="+- 0 6065 4265"/>
                  <a:gd name="T95" fmla="*/ 6065 h 1800"/>
                  <a:gd name="T96" fmla="+- 0 10733 10433"/>
                  <a:gd name="T97" fmla="*/ T96 w 4933"/>
                  <a:gd name="T98" fmla="+- 0 6065 4265"/>
                  <a:gd name="T99" fmla="*/ 6065 h 1800"/>
                  <a:gd name="T100" fmla="+- 0 10660 10433"/>
                  <a:gd name="T101" fmla="*/ T100 w 4933"/>
                  <a:gd name="T102" fmla="+- 0 6056 4265"/>
                  <a:gd name="T103" fmla="*/ 6056 h 1800"/>
                  <a:gd name="T104" fmla="+- 0 10595 10433"/>
                  <a:gd name="T105" fmla="*/ T104 w 4933"/>
                  <a:gd name="T106" fmla="+- 0 6032 4265"/>
                  <a:gd name="T107" fmla="*/ 6032 h 1800"/>
                  <a:gd name="T108" fmla="+- 0 10537 10433"/>
                  <a:gd name="T109" fmla="*/ T108 w 4933"/>
                  <a:gd name="T110" fmla="+- 0 5993 4265"/>
                  <a:gd name="T111" fmla="*/ 5993 h 1800"/>
                  <a:gd name="T112" fmla="+- 0 10490 10433"/>
                  <a:gd name="T113" fmla="*/ T112 w 4933"/>
                  <a:gd name="T114" fmla="+- 0 5942 4265"/>
                  <a:gd name="T115" fmla="*/ 5942 h 1800"/>
                  <a:gd name="T116" fmla="+- 0 10456 10433"/>
                  <a:gd name="T117" fmla="*/ T116 w 4933"/>
                  <a:gd name="T118" fmla="+- 0 5882 4265"/>
                  <a:gd name="T119" fmla="*/ 5882 h 1800"/>
                  <a:gd name="T120" fmla="+- 0 10436 10433"/>
                  <a:gd name="T121" fmla="*/ T120 w 4933"/>
                  <a:gd name="T122" fmla="+- 0 5814 4265"/>
                  <a:gd name="T123" fmla="*/ 5814 h 1800"/>
                  <a:gd name="T124" fmla="+- 0 10433 10433"/>
                  <a:gd name="T125" fmla="*/ T124 w 4933"/>
                  <a:gd name="T126" fmla="+- 0 5765 4265"/>
                  <a:gd name="T127" fmla="*/ 5765 h 1800"/>
                  <a:gd name="T128" fmla="+- 0 10433 10433"/>
                  <a:gd name="T129" fmla="*/ T128 w 4933"/>
                  <a:gd name="T130" fmla="+- 0 4565 4265"/>
                  <a:gd name="T131" fmla="*/ 4565 h 18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</a:cxnLst>
                <a:rect l="0" t="0" r="r" b="b"/>
                <a:pathLst>
                  <a:path w="4933" h="1800">
                    <a:moveTo>
                      <a:pt x="0" y="300"/>
                    </a:moveTo>
                    <a:lnTo>
                      <a:pt x="8" y="228"/>
                    </a:lnTo>
                    <a:lnTo>
                      <a:pt x="33" y="162"/>
                    </a:lnTo>
                    <a:lnTo>
                      <a:pt x="72" y="105"/>
                    </a:lnTo>
                    <a:lnTo>
                      <a:pt x="122" y="58"/>
                    </a:lnTo>
                    <a:lnTo>
                      <a:pt x="183" y="24"/>
                    </a:lnTo>
                    <a:lnTo>
                      <a:pt x="251" y="4"/>
                    </a:lnTo>
                    <a:lnTo>
                      <a:pt x="300" y="0"/>
                    </a:lnTo>
                    <a:lnTo>
                      <a:pt x="4632" y="0"/>
                    </a:lnTo>
                    <a:lnTo>
                      <a:pt x="4704" y="9"/>
                    </a:lnTo>
                    <a:lnTo>
                      <a:pt x="4770" y="33"/>
                    </a:lnTo>
                    <a:lnTo>
                      <a:pt x="4827" y="72"/>
                    </a:lnTo>
                    <a:lnTo>
                      <a:pt x="4874" y="123"/>
                    </a:lnTo>
                    <a:lnTo>
                      <a:pt x="4908" y="183"/>
                    </a:lnTo>
                    <a:lnTo>
                      <a:pt x="4928" y="251"/>
                    </a:lnTo>
                    <a:lnTo>
                      <a:pt x="4932" y="300"/>
                    </a:lnTo>
                    <a:lnTo>
                      <a:pt x="4932" y="1500"/>
                    </a:lnTo>
                    <a:lnTo>
                      <a:pt x="4923" y="1572"/>
                    </a:lnTo>
                    <a:lnTo>
                      <a:pt x="4899" y="1638"/>
                    </a:lnTo>
                    <a:lnTo>
                      <a:pt x="4860" y="1695"/>
                    </a:lnTo>
                    <a:lnTo>
                      <a:pt x="4809" y="1742"/>
                    </a:lnTo>
                    <a:lnTo>
                      <a:pt x="4749" y="1776"/>
                    </a:lnTo>
                    <a:lnTo>
                      <a:pt x="4681" y="1796"/>
                    </a:lnTo>
                    <a:lnTo>
                      <a:pt x="4632" y="1800"/>
                    </a:lnTo>
                    <a:lnTo>
                      <a:pt x="300" y="1800"/>
                    </a:lnTo>
                    <a:lnTo>
                      <a:pt x="227" y="1791"/>
                    </a:lnTo>
                    <a:lnTo>
                      <a:pt x="162" y="1767"/>
                    </a:lnTo>
                    <a:lnTo>
                      <a:pt x="104" y="1728"/>
                    </a:lnTo>
                    <a:lnTo>
                      <a:pt x="57" y="1677"/>
                    </a:lnTo>
                    <a:lnTo>
                      <a:pt x="23" y="1617"/>
                    </a:lnTo>
                    <a:lnTo>
                      <a:pt x="3" y="1549"/>
                    </a:lnTo>
                    <a:lnTo>
                      <a:pt x="0" y="1500"/>
                    </a:lnTo>
                    <a:lnTo>
                      <a:pt x="0" y="3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068" name="Group 78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7" name="Freeform 79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7CDF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ja-JP" altLang="en-US" sz="1000" dirty="0" smtClean="0"/>
                  <a:t>さらに追加的な内容がある場合は「添付資料」として添付。</a:t>
                </a:r>
                <a:endParaRPr lang="ja-JP" altLang="en-US" sz="1000" dirty="0"/>
              </a:p>
            </p:txBody>
          </p:sp>
        </p:grpSp>
        <p:grpSp>
          <p:nvGrpSpPr>
            <p:cNvPr id="2075" name="Group 80"/>
            <p:cNvGrpSpPr>
              <a:grpSpLocks/>
            </p:cNvGrpSpPr>
            <p:nvPr/>
          </p:nvGrpSpPr>
          <p:grpSpPr bwMode="auto">
            <a:xfrm>
              <a:off x="4303" y="6308"/>
              <a:ext cx="5158" cy="400"/>
              <a:chOff x="4303" y="6308"/>
              <a:chExt cx="5158" cy="400"/>
            </a:xfrm>
          </p:grpSpPr>
          <p:sp>
            <p:nvSpPr>
              <p:cNvPr id="2076" name="Freeform 81"/>
              <p:cNvSpPr>
                <a:spLocks/>
              </p:cNvSpPr>
              <p:nvPr/>
            </p:nvSpPr>
            <p:spPr bwMode="auto">
              <a:xfrm>
                <a:off x="4303" y="6308"/>
                <a:ext cx="5158" cy="400"/>
              </a:xfrm>
              <a:custGeom>
                <a:avLst/>
                <a:gdLst>
                  <a:gd name="T0" fmla="+- 0 4303 4303"/>
                  <a:gd name="T1" fmla="*/ T0 w 5158"/>
                  <a:gd name="T2" fmla="+- 0 6308 6308"/>
                  <a:gd name="T3" fmla="*/ 6308 h 400"/>
                  <a:gd name="T4" fmla="+- 0 9460 4303"/>
                  <a:gd name="T5" fmla="*/ T4 w 5158"/>
                  <a:gd name="T6" fmla="+- 0 6308 6308"/>
                  <a:gd name="T7" fmla="*/ 6308 h 400"/>
                  <a:gd name="T8" fmla="+- 0 9460 4303"/>
                  <a:gd name="T9" fmla="*/ T8 w 5158"/>
                  <a:gd name="T10" fmla="+- 0 6708 6308"/>
                  <a:gd name="T11" fmla="*/ 6708 h 400"/>
                  <a:gd name="T12" fmla="+- 0 4303 4303"/>
                  <a:gd name="T13" fmla="*/ T12 w 5158"/>
                  <a:gd name="T14" fmla="+- 0 6708 6308"/>
                  <a:gd name="T15" fmla="*/ 6708 h 400"/>
                  <a:gd name="T16" fmla="+- 0 4303 4303"/>
                  <a:gd name="T17" fmla="*/ T16 w 5158"/>
                  <a:gd name="T18" fmla="+- 0 6308 6308"/>
                  <a:gd name="T19" fmla="*/ 6308 h 40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</a:cxnLst>
                <a:rect l="0" t="0" r="r" b="b"/>
                <a:pathLst>
                  <a:path w="5158" h="400">
                    <a:moveTo>
                      <a:pt x="0" y="0"/>
                    </a:moveTo>
                    <a:lnTo>
                      <a:pt x="5157" y="0"/>
                    </a:lnTo>
                    <a:lnTo>
                      <a:pt x="5157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</p:grpSp>
      <p:cxnSp>
        <p:nvCxnSpPr>
          <p:cNvPr id="5155" name="直線コネクタ 5154"/>
          <p:cNvCxnSpPr/>
          <p:nvPr/>
        </p:nvCxnSpPr>
        <p:spPr>
          <a:xfrm flipH="1" flipV="1">
            <a:off x="4437945" y="5207000"/>
            <a:ext cx="934155" cy="0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コネクタ 106"/>
          <p:cNvCxnSpPr/>
          <p:nvPr/>
        </p:nvCxnSpPr>
        <p:spPr>
          <a:xfrm flipH="1" flipV="1">
            <a:off x="5514198" y="4270787"/>
            <a:ext cx="304812" cy="500957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flipH="1">
            <a:off x="5200177" y="3235567"/>
            <a:ext cx="566126" cy="873926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flipH="1">
            <a:off x="5136357" y="3033036"/>
            <a:ext cx="629946" cy="222454"/>
          </a:xfrm>
          <a:prstGeom prst="line">
            <a:avLst/>
          </a:prstGeom>
          <a:ln w="19050" cap="flat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正方形/長方形 113"/>
          <p:cNvSpPr/>
          <p:nvPr/>
        </p:nvSpPr>
        <p:spPr>
          <a:xfrm>
            <a:off x="7013812" y="1845054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25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直線コネクタ 37"/>
          <p:cNvCxnSpPr/>
          <p:nvPr/>
        </p:nvCxnSpPr>
        <p:spPr>
          <a:xfrm>
            <a:off x="4410420" y="5306194"/>
            <a:ext cx="1291125" cy="0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432934"/>
            <a:ext cx="8516760" cy="5083979"/>
          </a:xfrm>
        </p:spPr>
        <p:txBody>
          <a:bodyPr>
            <a:normAutofit/>
          </a:bodyPr>
          <a:lstStyle/>
          <a:p>
            <a:r>
              <a:rPr lang="ja-JP" altLang="en-US" sz="16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専門知識、ノウハウ</a:t>
            </a:r>
            <a:endParaRPr lang="en-US" altLang="ja-JP" sz="16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spcBef>
                <a:spcPts val="400"/>
              </a:spcBef>
              <a:buSzPct val="60000"/>
              <a:buNone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spcBef>
                <a:spcPts val="400"/>
              </a:spcBef>
              <a:buSzPct val="60000"/>
              <a:buNone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過去１０年間の広域系統の新設・増設・改修工事等に関して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実施概要（規模、設計・工事の別、変電・送電の別を含める）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過去の実績</a:t>
            </a:r>
            <a:endParaRPr lang="en-US" altLang="ja-JP" sz="16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類似事業実績（送変電設備のコスト・工期・調達プロセスに関する調査やオーナーズコンサルティング等）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に関して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提供先（</a:t>
            </a:r>
            <a:r>
              <a:rPr lang="en-US" altLang="ja-JP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実名が記述できない場合は、必ずしも実名を記述する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975" indent="0">
              <a:spcBef>
                <a:spcPts val="400"/>
              </a:spcBef>
              <a:buSzPct val="70000"/>
              <a:buNone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必要はない。その場合、例えば「中央府省Ａ」といった形式で記述する）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主たる業務実施担当者　等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調査に活かされるネットワーク</a:t>
            </a:r>
            <a:endParaRPr lang="en-US" altLang="ja-JP" sz="16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4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ネットワークを有する関係事業者</a:t>
            </a:r>
            <a:endParaRPr lang="en-US" altLang="ja-JP" sz="120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調査への活用方法</a:t>
            </a:r>
          </a:p>
          <a:p>
            <a:pPr marL="450850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・組織として、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本調査に</a:t>
            </a:r>
            <a:r>
              <a:rPr lang="ja-JP" altLang="en-US" sz="12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関する専門知識、ノウハウ、過去の経験等について記述する。</a:t>
            </a:r>
            <a:endParaRPr lang="ja-JP" altLang="en-US" sz="12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577347" y="2096112"/>
            <a:ext cx="3521104" cy="1100078"/>
            <a:chOff x="7373" y="759"/>
            <a:chExt cx="5069" cy="1818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759"/>
              <a:ext cx="4933" cy="1681"/>
              <a:chOff x="7373" y="759"/>
              <a:chExt cx="4933" cy="1681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759"/>
                <a:ext cx="4933" cy="1681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・組織として調査内容に関する専門知識・ノウハウ等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の蓄積はある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か（広域連系系統の新設・増設・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改修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工事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等における設計又は工事の実績が過去１０年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に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ある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か）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603875" y="3735265"/>
            <a:ext cx="3540125" cy="2154548"/>
            <a:chOff x="6780" y="1617"/>
            <a:chExt cx="6778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882" y="1617"/>
              <a:ext cx="6512" cy="1420"/>
              <a:chOff x="6882" y="1617"/>
              <a:chExt cx="6512" cy="1420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882" y="1617"/>
                <a:ext cx="6512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として類似事業の実績があるか。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組織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として調査内容に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かされる専門知識、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か（広域連系系統の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新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設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・増設・改修工事等について複数の分野（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変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、送電）で複数の段階（設計、工事）の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実績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が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過去１０年にある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か。また、積算等によるモ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デル工事費の算定の実績があるか）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・組織として調査内容に活かされる関係事業者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（一般送配電事業者・送電事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業者、製造メー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カー、施工会社等）とのネットワークを有して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いるか。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6944012" y="1496434"/>
            <a:ext cx="1395061" cy="38264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記述例</a:t>
            </a:r>
            <a:endParaRPr kumimoji="1" lang="ja-JP" altLang="en-US" b="1" dirty="0"/>
          </a:p>
        </p:txBody>
      </p:sp>
      <p:cxnSp>
        <p:nvCxnSpPr>
          <p:cNvPr id="6" name="直線コネクタ 5"/>
          <p:cNvCxnSpPr/>
          <p:nvPr/>
        </p:nvCxnSpPr>
        <p:spPr>
          <a:xfrm>
            <a:off x="4961965" y="2317580"/>
            <a:ext cx="641910" cy="304053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4389120" y="2466509"/>
            <a:ext cx="1214755" cy="180843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4410420" y="3854171"/>
            <a:ext cx="1291125" cy="215969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512040" y="6095651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さらに追加的な内容がある場合は「添付資料」として添付。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36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3.2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組織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再委託先含め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としての専門性、類似事業実績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110514" y="18800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277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調査実施体制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3.3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調査従事予定者の専門性、類似事業実績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2687" y="1426629"/>
            <a:ext cx="8516760" cy="5083979"/>
          </a:xfrm>
        </p:spPr>
        <p:txBody>
          <a:bodyPr>
            <a:normAutofit lnSpcReduction="10000"/>
          </a:bodyPr>
          <a:lstStyle/>
          <a:p>
            <a:r>
              <a:rPr lang="ja-JP" altLang="en-US" sz="16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担当者名</a:t>
            </a:r>
            <a:endParaRPr lang="en-US" altLang="ja-JP" sz="16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lnSpc>
                <a:spcPct val="100000"/>
              </a:lnSpc>
              <a:spcBef>
                <a:spcPts val="400"/>
              </a:spcBef>
              <a:buSzPct val="60000"/>
              <a:buNone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部署・役職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予定担当業務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役割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業務経験（顧客の業種、実施業務やその内容、体制内での位置づけ、実施期間）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略歴・保有スキル等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専門知識、ノウハウ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spcBef>
                <a:spcPts val="400"/>
              </a:spcBef>
              <a:buSzPct val="60000"/>
              <a:buNone/>
            </a:pPr>
            <a:r>
              <a:rPr lang="ja-JP" altLang="en-US" sz="1200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１０年間の広域系統の新設・増設・改修工事等に関して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08050" lvl="1" indent="-269875">
              <a:spcBef>
                <a:spcPts val="400"/>
              </a:spcBef>
              <a:buSzPct val="70000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実施概要（規模、設計・工事の別、変電・送電の別を含める）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08050" lvl="1" indent="-269875">
              <a:spcBef>
                <a:spcPts val="400"/>
              </a:spcBef>
              <a:buSzPct val="70000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過去の実績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類似事業実績（送変電設備のコスト・工期・調達プロセスに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関する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調査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やオーナーズコンサルティング等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）に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関して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08050" lvl="1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提供先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実名が記述できない場合は、必ずしも実名を記述する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638175" lvl="1" indent="0">
              <a:spcBef>
                <a:spcPts val="400"/>
              </a:spcBef>
              <a:buSzPct val="70000"/>
              <a:buNone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必要はない。その場合、例えば「中央府省Ａ」といった形式で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記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638175" lvl="1" indent="0">
              <a:spcBef>
                <a:spcPts val="400"/>
              </a:spcBef>
              <a:buSzPct val="70000"/>
              <a:buNone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述する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08050" lvl="1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実施概要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908050" lvl="1" indent="-269875">
              <a:spcBef>
                <a:spcPts val="400"/>
              </a:spcBef>
              <a:buSzPct val="70000"/>
              <a:buFont typeface="Wingdings" panose="05000000000000000000" pitchFamily="2" charset="2"/>
              <a:buChar char="Ø"/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実施時期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77800" indent="0">
              <a:lnSpc>
                <a:spcPct val="100000"/>
              </a:lnSpc>
              <a:spcBef>
                <a:spcPts val="0"/>
              </a:spcBef>
              <a:buSzPct val="60000"/>
              <a:buNone/>
            </a:pP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調査に活かされるネットワーク</a:t>
            </a:r>
            <a:endParaRPr lang="en-US" altLang="ja-JP" sz="16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（以下の項目等を含めて記述）</a:t>
            </a: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調査担当者がネットワークを有する関係事業者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調査への活用方法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44500" indent="-266700">
              <a:lnSpc>
                <a:spcPct val="100000"/>
              </a:lnSpc>
              <a:spcBef>
                <a:spcPts val="400"/>
              </a:spcBef>
              <a:buSzPct val="60000"/>
              <a:buFont typeface="Wingdings" panose="05000000000000000000" pitchFamily="2" charset="2"/>
              <a:buChar char="Ø"/>
            </a:pP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・本調査に従事する予定の者の、本事業分野に関する専門知識、ノウハウ等の蓄積、過去の経験について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r>
              <a:rPr lang="ja-JP" altLang="en-US" sz="1200" dirty="0">
                <a:solidFill>
                  <a:prstClr val="black"/>
                </a:solidFill>
              </a:rPr>
              <a:t>　</a:t>
            </a:r>
            <a:r>
              <a:rPr lang="ja-JP" altLang="en-US" sz="1200" dirty="0" smtClean="0">
                <a:solidFill>
                  <a:prstClr val="black"/>
                </a:solidFill>
              </a:rPr>
              <a:t>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5607437" y="1391577"/>
            <a:ext cx="3521104" cy="1112586"/>
            <a:chOff x="7373" y="469"/>
            <a:chExt cx="5069" cy="2108"/>
          </a:xfrm>
        </p:grpSpPr>
        <p:pic>
          <p:nvPicPr>
            <p:cNvPr id="2062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3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7373" y="469"/>
              <a:ext cx="4933" cy="1971"/>
              <a:chOff x="7373" y="469"/>
              <a:chExt cx="4933" cy="1971"/>
            </a:xfrm>
          </p:grpSpPr>
          <p:sp>
            <p:nvSpPr>
              <p:cNvPr id="15" name="Freeform 19"/>
              <p:cNvSpPr>
                <a:spLocks/>
              </p:cNvSpPr>
              <p:nvPr/>
            </p:nvSpPr>
            <p:spPr bwMode="auto">
              <a:xfrm>
                <a:off x="7373" y="469"/>
                <a:ext cx="4933" cy="1971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・調査従事予定者に、調査内容に関する専門知識・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ノウハウ等の蓄積があるか（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広域連系系統の新設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増設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・改修工事等における設計又は工事の従事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経験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が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あるか）。</a:t>
                </a:r>
              </a:p>
            </p:txBody>
          </p:sp>
        </p:grpSp>
      </p:grpSp>
      <p:grpSp>
        <p:nvGrpSpPr>
          <p:cNvPr id="17" name="Group 20"/>
          <p:cNvGrpSpPr>
            <a:grpSpLocks/>
          </p:cNvGrpSpPr>
          <p:nvPr/>
        </p:nvGrpSpPr>
        <p:grpSpPr bwMode="auto">
          <a:xfrm>
            <a:off x="5458413" y="2679836"/>
            <a:ext cx="3685587" cy="2096604"/>
            <a:chOff x="6642" y="1617"/>
            <a:chExt cx="6916" cy="1557"/>
          </a:xfrm>
        </p:grpSpPr>
        <p:pic>
          <p:nvPicPr>
            <p:cNvPr id="2069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1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27"/>
            <p:cNvGrpSpPr>
              <a:grpSpLocks/>
            </p:cNvGrpSpPr>
            <p:nvPr/>
          </p:nvGrpSpPr>
          <p:grpSpPr bwMode="auto">
            <a:xfrm>
              <a:off x="6642" y="1617"/>
              <a:ext cx="6752" cy="1354"/>
              <a:chOff x="6642" y="1617"/>
              <a:chExt cx="6752" cy="1354"/>
            </a:xfrm>
          </p:grpSpPr>
          <p:sp>
            <p:nvSpPr>
              <p:cNvPr id="26" name="Freeform 28"/>
              <p:cNvSpPr>
                <a:spLocks/>
              </p:cNvSpPr>
              <p:nvPr/>
            </p:nvSpPr>
            <p:spPr bwMode="auto">
              <a:xfrm>
                <a:off x="6642" y="1617"/>
                <a:ext cx="6752" cy="1354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・調査従事予定者に、類似事業の実績があるか。</a:t>
                </a:r>
                <a:endParaRPr lang="en-US" altLang="ja-JP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予定者に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、調査内容に活かされる専門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知識、ノウハウ等の蓄積がある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か（広域連系系統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新設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・増設・改修工事等について複数の分野（変電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送電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）で複数の段階（設計、工事）の従事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経験が　　　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るか。また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、積算等による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モデル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工事費の算定の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実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績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があるか）。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・調査従事予定者は、調査内容に活かされる関係事業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者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（一般送配電事業者・送電事業者、製造メーカー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、</a:t>
                </a:r>
                <a:endParaRPr lang="en-US" altLang="ja-JP" sz="105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施工会社等）と</a:t>
                </a:r>
                <a:r>
                  <a:rPr lang="ja-JP" altLang="en-US" sz="105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のネットワークを有しているか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。</a:t>
                </a:r>
                <a:endParaRPr lang="ja-JP" altLang="en-US" sz="1050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24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25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正方形/長方形 26"/>
          <p:cNvSpPr/>
          <p:nvPr/>
        </p:nvSpPr>
        <p:spPr>
          <a:xfrm>
            <a:off x="3493538" y="1544927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cxnSp>
        <p:nvCxnSpPr>
          <p:cNvPr id="6" name="直線コネクタ 5"/>
          <p:cNvCxnSpPr/>
          <p:nvPr/>
        </p:nvCxnSpPr>
        <p:spPr>
          <a:xfrm flipV="1">
            <a:off x="4226751" y="2095767"/>
            <a:ext cx="1359031" cy="74012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4226751" y="6126259"/>
            <a:ext cx="4749800" cy="3843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prstClr val="black"/>
                </a:solidFill>
              </a:rPr>
              <a:t>さらに追加的な内容がある場合は「添付資料」として添付。</a:t>
            </a:r>
          </a:p>
        </p:txBody>
      </p:sp>
      <p:cxnSp>
        <p:nvCxnSpPr>
          <p:cNvPr id="34" name="直線コネクタ 33"/>
          <p:cNvCxnSpPr/>
          <p:nvPr/>
        </p:nvCxnSpPr>
        <p:spPr>
          <a:xfrm>
            <a:off x="5230906" y="3099964"/>
            <a:ext cx="328493" cy="272451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V="1">
            <a:off x="4488071" y="3080316"/>
            <a:ext cx="1097711" cy="505624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cxnSp>
        <p:nvCxnSpPr>
          <p:cNvPr id="38" name="直線コネクタ 37"/>
          <p:cNvCxnSpPr/>
          <p:nvPr/>
        </p:nvCxnSpPr>
        <p:spPr>
          <a:xfrm flipV="1">
            <a:off x="4107693" y="4246467"/>
            <a:ext cx="1478089" cy="1039407"/>
          </a:xfrm>
          <a:prstGeom prst="line">
            <a:avLst/>
          </a:prstGeom>
          <a:ln w="19050">
            <a:solidFill>
              <a:schemeClr val="tx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08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調査実施体制</a:t>
            </a:r>
            <a: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br>
              <a:rPr kumimoji="1"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kumimoji="1"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3.4.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調査遂行のための経営基盤・管理体制</a:t>
            </a:r>
            <a:endParaRPr kumimoji="1"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4193" y="1378861"/>
            <a:ext cx="8594069" cy="434532"/>
          </a:xfrm>
        </p:spPr>
        <p:txBody>
          <a:bodyPr>
            <a:normAutofit/>
          </a:bodyPr>
          <a:lstStyle/>
          <a:p>
            <a:r>
              <a:rPr kumimoji="1" lang="ja-JP" altLang="en-US" sz="2200" dirty="0" smtClean="0"/>
              <a:t>経営基盤について</a:t>
            </a:r>
            <a:endParaRPr kumimoji="1" lang="ja-JP" altLang="en-US" sz="2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120341" y="796168"/>
            <a:ext cx="7637922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・事業を円滑に行うための経営基盤、管理体制（経理処理体制等）について記述する。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7526" y="796166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grpSp>
        <p:nvGrpSpPr>
          <p:cNvPr id="3150" name="Group 168"/>
          <p:cNvGrpSpPr>
            <a:grpSpLocks/>
          </p:cNvGrpSpPr>
          <p:nvPr/>
        </p:nvGrpSpPr>
        <p:grpSpPr bwMode="auto">
          <a:xfrm>
            <a:off x="141971" y="1732146"/>
            <a:ext cx="8928100" cy="4886368"/>
            <a:chOff x="780" y="109"/>
            <a:chExt cx="14060" cy="7598"/>
          </a:xfrm>
        </p:grpSpPr>
        <p:sp>
          <p:nvSpPr>
            <p:cNvPr id="3405" name="Freeform 169"/>
            <p:cNvSpPr>
              <a:spLocks/>
            </p:cNvSpPr>
            <p:nvPr/>
          </p:nvSpPr>
          <p:spPr bwMode="auto">
            <a:xfrm>
              <a:off x="780" y="109"/>
              <a:ext cx="14060" cy="7598"/>
            </a:xfrm>
            <a:custGeom>
              <a:avLst/>
              <a:gdLst>
                <a:gd name="T0" fmla="+- 0 780 780"/>
                <a:gd name="T1" fmla="*/ T0 w 14060"/>
                <a:gd name="T2" fmla="+- 0 109 109"/>
                <a:gd name="T3" fmla="*/ 109 h 7598"/>
                <a:gd name="T4" fmla="+- 0 14840 780"/>
                <a:gd name="T5" fmla="*/ T4 w 14060"/>
                <a:gd name="T6" fmla="+- 0 109 109"/>
                <a:gd name="T7" fmla="*/ 109 h 7598"/>
                <a:gd name="T8" fmla="+- 0 14840 780"/>
                <a:gd name="T9" fmla="*/ T8 w 14060"/>
                <a:gd name="T10" fmla="+- 0 7706 109"/>
                <a:gd name="T11" fmla="*/ 7706 h 7598"/>
                <a:gd name="T12" fmla="+- 0 780 780"/>
                <a:gd name="T13" fmla="*/ T12 w 14060"/>
                <a:gd name="T14" fmla="+- 0 7706 109"/>
                <a:gd name="T15" fmla="*/ 7706 h 7598"/>
                <a:gd name="T16" fmla="+- 0 780 780"/>
                <a:gd name="T17" fmla="*/ T16 w 14060"/>
                <a:gd name="T18" fmla="+- 0 109 109"/>
                <a:gd name="T19" fmla="*/ 109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4060" h="7598">
                  <a:moveTo>
                    <a:pt x="0" y="0"/>
                  </a:moveTo>
                  <a:lnTo>
                    <a:pt x="14060" y="0"/>
                  </a:lnTo>
                  <a:lnTo>
                    <a:pt x="14060" y="7597"/>
                  </a:lnTo>
                  <a:lnTo>
                    <a:pt x="0" y="75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285750" indent="-285750"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資金・設備の状況</a:t>
              </a:r>
              <a:endParaRPr lang="ja-JP" altLang="ja-JP" sz="1600" b="1" dirty="0">
                <a:solidFill>
                  <a:prstClr val="black"/>
                </a:solidFill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285750" indent="-107950">
                <a:buSzPct val="70000"/>
                <a:buFont typeface="Wingdings" panose="05000000000000000000" pitchFamily="2" charset="2"/>
                <a:buChar char="ü"/>
              </a:pPr>
              <a:endParaRPr lang="en-US" altLang="ja-JP" sz="14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XXXXXXXXXXX</a:t>
              </a:r>
            </a:p>
            <a:p>
              <a:pPr marL="444500" indent="-266700">
                <a:buSzPct val="70000"/>
                <a:buFont typeface="Wingdings" panose="05000000000000000000" pitchFamily="2" charset="2"/>
                <a:buChar char="ü"/>
              </a:pPr>
              <a:r>
                <a:rPr lang="en-US" altLang="ja-JP" sz="14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</a:t>
              </a:r>
              <a:r>
                <a:rPr lang="en-US" altLang="ja-JP" sz="14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</a:t>
              </a: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61938">
                <a:buSzPct val="50000"/>
              </a:pPr>
              <a:endParaRPr lang="en-US" altLang="ja-JP" sz="1400" dirty="0">
                <a:solidFill>
                  <a:prstClr val="black"/>
                </a:solidFill>
              </a:endParaRPr>
            </a:p>
            <a:p>
              <a:pPr marL="285750" indent="-285750">
                <a:buSzPct val="100000"/>
                <a:buFont typeface="Wingdings" panose="05000000000000000000" pitchFamily="2" charset="2"/>
                <a:buChar char="n"/>
              </a:pPr>
              <a:r>
                <a:rPr lang="ja-JP" altLang="en-US" sz="1600" b="1" u="sng" dirty="0" smtClean="0">
                  <a:solidFill>
                    <a:prstClr val="black"/>
                  </a:solidFill>
                </a:rPr>
                <a:t>管理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体制</a:t>
              </a:r>
              <a:r>
                <a:rPr lang="ja-JP" altLang="en-US" sz="1600" b="1" u="sng" dirty="0" smtClean="0">
                  <a:solidFill>
                    <a:prstClr val="black"/>
                  </a:solidFill>
                </a:rPr>
                <a:t>につい</a:t>
              </a:r>
              <a:r>
                <a:rPr lang="ja-JP" altLang="en-US" sz="1600" b="1" u="sng" dirty="0">
                  <a:solidFill>
                    <a:prstClr val="black"/>
                  </a:solidFill>
                </a:rPr>
                <a:t>て</a:t>
              </a:r>
              <a:endParaRPr lang="en-US" altLang="ja-JP" sz="1600" b="1" u="sng" dirty="0">
                <a:solidFill>
                  <a:prstClr val="black"/>
                </a:solidFill>
              </a:endParaRP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</a:p>
            <a:p>
              <a:pPr marL="449263" indent="-187325">
                <a:buSzPct val="50000"/>
                <a:buFont typeface="Wingdings" panose="05000000000000000000" pitchFamily="2" charset="2"/>
                <a:buChar char="l"/>
              </a:pPr>
              <a:r>
                <a:rPr lang="en-US" altLang="ja-JP" sz="1400" dirty="0" smtClean="0">
                  <a:solidFill>
                    <a:prstClr val="black"/>
                  </a:solidFill>
                </a:rPr>
                <a:t>XXXXXXXXXX</a:t>
              </a:r>
              <a:endParaRPr lang="en-US" altLang="ja-JP" sz="16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09" name="Group 13"/>
          <p:cNvGrpSpPr>
            <a:grpSpLocks/>
          </p:cNvGrpSpPr>
          <p:nvPr/>
        </p:nvGrpSpPr>
        <p:grpSpPr bwMode="auto">
          <a:xfrm>
            <a:off x="4606021" y="2574587"/>
            <a:ext cx="3229054" cy="709826"/>
            <a:chOff x="7358" y="1007"/>
            <a:chExt cx="5084" cy="1570"/>
          </a:xfrm>
        </p:grpSpPr>
        <p:pic>
          <p:nvPicPr>
            <p:cNvPr id="510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" y="2399"/>
              <a:ext cx="4966" cy="1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1" name="Picture 1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68" y="1125"/>
              <a:ext cx="373" cy="13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12" name="Group 16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5" name="Freeform 17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12069 7373"/>
                  <a:gd name="T1" fmla="*/ T0 w 4933"/>
                  <a:gd name="T2" fmla="+- 0 1022 1022"/>
                  <a:gd name="T3" fmla="*/ 1022 h 1418"/>
                  <a:gd name="T4" fmla="+- 0 7592 7373"/>
                  <a:gd name="T5" fmla="*/ T4 w 4933"/>
                  <a:gd name="T6" fmla="+- 0 1023 1022"/>
                  <a:gd name="T7" fmla="*/ 1023 h 1418"/>
                  <a:gd name="T8" fmla="+- 0 7526 7373"/>
                  <a:gd name="T9" fmla="*/ T8 w 4933"/>
                  <a:gd name="T10" fmla="+- 0 1037 1022"/>
                  <a:gd name="T11" fmla="*/ 1037 h 1418"/>
                  <a:gd name="T12" fmla="+- 0 7469 7373"/>
                  <a:gd name="T13" fmla="*/ T12 w 4933"/>
                  <a:gd name="T14" fmla="+- 0 1068 1022"/>
                  <a:gd name="T15" fmla="*/ 1068 h 1418"/>
                  <a:gd name="T16" fmla="+- 0 7422 7373"/>
                  <a:gd name="T17" fmla="*/ T16 w 4933"/>
                  <a:gd name="T18" fmla="+- 0 1114 1022"/>
                  <a:gd name="T19" fmla="*/ 1114 h 1418"/>
                  <a:gd name="T20" fmla="+- 0 7390 7373"/>
                  <a:gd name="T21" fmla="*/ T20 w 4933"/>
                  <a:gd name="T22" fmla="+- 0 1170 1022"/>
                  <a:gd name="T23" fmla="*/ 1170 h 1418"/>
                  <a:gd name="T24" fmla="+- 0 7374 7373"/>
                  <a:gd name="T25" fmla="*/ T24 w 4933"/>
                  <a:gd name="T26" fmla="+- 0 1235 1022"/>
                  <a:gd name="T27" fmla="*/ 1235 h 1418"/>
                  <a:gd name="T28" fmla="+- 0 7373 7373"/>
                  <a:gd name="T29" fmla="*/ T28 w 4933"/>
                  <a:gd name="T30" fmla="+- 0 1259 1022"/>
                  <a:gd name="T31" fmla="*/ 1259 h 1418"/>
                  <a:gd name="T32" fmla="+- 0 7373 7373"/>
                  <a:gd name="T33" fmla="*/ T32 w 4933"/>
                  <a:gd name="T34" fmla="+- 0 2220 1022"/>
                  <a:gd name="T35" fmla="*/ 2220 h 1418"/>
                  <a:gd name="T36" fmla="+- 0 7387 7373"/>
                  <a:gd name="T37" fmla="*/ T36 w 4933"/>
                  <a:gd name="T38" fmla="+- 0 2286 1022"/>
                  <a:gd name="T39" fmla="*/ 2286 h 1418"/>
                  <a:gd name="T40" fmla="+- 0 7418 7373"/>
                  <a:gd name="T41" fmla="*/ T40 w 4933"/>
                  <a:gd name="T42" fmla="+- 0 2343 1022"/>
                  <a:gd name="T43" fmla="*/ 2343 h 1418"/>
                  <a:gd name="T44" fmla="+- 0 7464 7373"/>
                  <a:gd name="T45" fmla="*/ T44 w 4933"/>
                  <a:gd name="T46" fmla="+- 0 2390 1022"/>
                  <a:gd name="T47" fmla="*/ 2390 h 1418"/>
                  <a:gd name="T48" fmla="+- 0 7520 7373"/>
                  <a:gd name="T49" fmla="*/ T48 w 4933"/>
                  <a:gd name="T50" fmla="+- 0 2423 1022"/>
                  <a:gd name="T51" fmla="*/ 2423 h 1418"/>
                  <a:gd name="T52" fmla="+- 0 7586 7373"/>
                  <a:gd name="T53" fmla="*/ T52 w 4933"/>
                  <a:gd name="T54" fmla="+- 0 2439 1022"/>
                  <a:gd name="T55" fmla="*/ 2439 h 1418"/>
                  <a:gd name="T56" fmla="+- 0 7609 7373"/>
                  <a:gd name="T57" fmla="*/ T56 w 4933"/>
                  <a:gd name="T58" fmla="+- 0 2440 1022"/>
                  <a:gd name="T59" fmla="*/ 2440 h 1418"/>
                  <a:gd name="T60" fmla="+- 0 12085 7373"/>
                  <a:gd name="T61" fmla="*/ T60 w 4933"/>
                  <a:gd name="T62" fmla="+- 0 2439 1022"/>
                  <a:gd name="T63" fmla="*/ 2439 h 1418"/>
                  <a:gd name="T64" fmla="+- 0 12151 7373"/>
                  <a:gd name="T65" fmla="*/ T64 w 4933"/>
                  <a:gd name="T66" fmla="+- 0 2425 1022"/>
                  <a:gd name="T67" fmla="*/ 2425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255 7373"/>
                  <a:gd name="T73" fmla="*/ T72 w 4933"/>
                  <a:gd name="T74" fmla="+- 0 2349 1022"/>
                  <a:gd name="T75" fmla="*/ 2349 h 1418"/>
                  <a:gd name="T76" fmla="+- 0 12288 7373"/>
                  <a:gd name="T77" fmla="*/ T76 w 4933"/>
                  <a:gd name="T78" fmla="+- 0 2292 1022"/>
                  <a:gd name="T79" fmla="*/ 2292 h 1418"/>
                  <a:gd name="T80" fmla="+- 0 12304 7373"/>
                  <a:gd name="T81" fmla="*/ T80 w 4933"/>
                  <a:gd name="T82" fmla="+- 0 2227 1022"/>
                  <a:gd name="T83" fmla="*/ 2227 h 1418"/>
                  <a:gd name="T84" fmla="+- 0 12305 7373"/>
                  <a:gd name="T85" fmla="*/ T84 w 4933"/>
                  <a:gd name="T86" fmla="+- 0 2204 1022"/>
                  <a:gd name="T87" fmla="*/ 2204 h 1418"/>
                  <a:gd name="T88" fmla="+- 0 12304 7373"/>
                  <a:gd name="T89" fmla="*/ T88 w 4933"/>
                  <a:gd name="T90" fmla="+- 0 1242 1022"/>
                  <a:gd name="T91" fmla="*/ 1242 h 1418"/>
                  <a:gd name="T92" fmla="+- 0 12290 7373"/>
                  <a:gd name="T93" fmla="*/ T92 w 4933"/>
                  <a:gd name="T94" fmla="+- 0 1176 1022"/>
                  <a:gd name="T95" fmla="*/ 1176 h 1418"/>
                  <a:gd name="T96" fmla="+- 0 12259 7373"/>
                  <a:gd name="T97" fmla="*/ T96 w 4933"/>
                  <a:gd name="T98" fmla="+- 0 1119 1022"/>
                  <a:gd name="T99" fmla="*/ 1119 h 1418"/>
                  <a:gd name="T100" fmla="+- 0 12214 7373"/>
                  <a:gd name="T101" fmla="*/ T100 w 4933"/>
                  <a:gd name="T102" fmla="+- 0 1072 1022"/>
                  <a:gd name="T103" fmla="*/ 1072 h 1418"/>
                  <a:gd name="T104" fmla="+- 0 12157 7373"/>
                  <a:gd name="T105" fmla="*/ T104 w 4933"/>
                  <a:gd name="T106" fmla="+- 0 1039 1022"/>
                  <a:gd name="T107" fmla="*/ 1039 h 1418"/>
                  <a:gd name="T108" fmla="+- 0 12092 7373"/>
                  <a:gd name="T109" fmla="*/ T108 w 4933"/>
                  <a:gd name="T110" fmla="+- 0 1023 1022"/>
                  <a:gd name="T111" fmla="*/ 1023 h 1418"/>
                  <a:gd name="T112" fmla="+- 0 12069 7373"/>
                  <a:gd name="T113" fmla="*/ T112 w 4933"/>
                  <a:gd name="T114" fmla="+- 0 1022 1022"/>
                  <a:gd name="T115" fmla="*/ 1022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</a:cxnLst>
                <a:rect l="0" t="0" r="r" b="b"/>
                <a:pathLst>
                  <a:path w="4933" h="1418">
                    <a:moveTo>
                      <a:pt x="4696" y="0"/>
                    </a:moveTo>
                    <a:lnTo>
                      <a:pt x="219" y="1"/>
                    </a:lnTo>
                    <a:lnTo>
                      <a:pt x="153" y="15"/>
                    </a:lnTo>
                    <a:lnTo>
                      <a:pt x="96" y="46"/>
                    </a:lnTo>
                    <a:lnTo>
                      <a:pt x="49" y="92"/>
                    </a:lnTo>
                    <a:lnTo>
                      <a:pt x="17" y="148"/>
                    </a:lnTo>
                    <a:lnTo>
                      <a:pt x="1" y="213"/>
                    </a:lnTo>
                    <a:lnTo>
                      <a:pt x="0" y="237"/>
                    </a:lnTo>
                    <a:lnTo>
                      <a:pt x="0" y="1198"/>
                    </a:lnTo>
                    <a:lnTo>
                      <a:pt x="14" y="1264"/>
                    </a:lnTo>
                    <a:lnTo>
                      <a:pt x="45" y="1321"/>
                    </a:lnTo>
                    <a:lnTo>
                      <a:pt x="91" y="1368"/>
                    </a:lnTo>
                    <a:lnTo>
                      <a:pt x="147" y="1401"/>
                    </a:lnTo>
                    <a:lnTo>
                      <a:pt x="213" y="1417"/>
                    </a:lnTo>
                    <a:lnTo>
                      <a:pt x="236" y="1418"/>
                    </a:lnTo>
                    <a:lnTo>
                      <a:pt x="4712" y="1417"/>
                    </a:lnTo>
                    <a:lnTo>
                      <a:pt x="4778" y="1403"/>
                    </a:lnTo>
                    <a:lnTo>
                      <a:pt x="4836" y="1372"/>
                    </a:lnTo>
                    <a:lnTo>
                      <a:pt x="4882" y="1327"/>
                    </a:lnTo>
                    <a:lnTo>
                      <a:pt x="4915" y="1270"/>
                    </a:lnTo>
                    <a:lnTo>
                      <a:pt x="4931" y="1205"/>
                    </a:lnTo>
                    <a:lnTo>
                      <a:pt x="4932" y="1182"/>
                    </a:lnTo>
                    <a:lnTo>
                      <a:pt x="4931" y="220"/>
                    </a:lnTo>
                    <a:lnTo>
                      <a:pt x="4917" y="154"/>
                    </a:lnTo>
                    <a:lnTo>
                      <a:pt x="4886" y="97"/>
                    </a:lnTo>
                    <a:lnTo>
                      <a:pt x="4841" y="50"/>
                    </a:lnTo>
                    <a:lnTo>
                      <a:pt x="4784" y="17"/>
                    </a:lnTo>
                    <a:lnTo>
                      <a:pt x="4719" y="1"/>
                    </a:lnTo>
                    <a:lnTo>
                      <a:pt x="46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05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13" name="Group 18"/>
            <p:cNvGrpSpPr>
              <a:grpSpLocks/>
            </p:cNvGrpSpPr>
            <p:nvPr/>
          </p:nvGrpSpPr>
          <p:grpSpPr bwMode="auto">
            <a:xfrm>
              <a:off x="7373" y="1022"/>
              <a:ext cx="4933" cy="1418"/>
              <a:chOff x="7373" y="1022"/>
              <a:chExt cx="4933" cy="1418"/>
            </a:xfrm>
          </p:grpSpPr>
          <p:sp>
            <p:nvSpPr>
              <p:cNvPr id="514" name="Freeform 19"/>
              <p:cNvSpPr>
                <a:spLocks/>
              </p:cNvSpPr>
              <p:nvPr/>
            </p:nvSpPr>
            <p:spPr bwMode="auto">
              <a:xfrm>
                <a:off x="7373" y="1022"/>
                <a:ext cx="4933" cy="1418"/>
              </a:xfrm>
              <a:custGeom>
                <a:avLst/>
                <a:gdLst>
                  <a:gd name="T0" fmla="+- 0 7373 7373"/>
                  <a:gd name="T1" fmla="*/ T0 w 4933"/>
                  <a:gd name="T2" fmla="+- 0 1259 1022"/>
                  <a:gd name="T3" fmla="*/ 1259 h 1418"/>
                  <a:gd name="T4" fmla="+- 0 7382 7373"/>
                  <a:gd name="T5" fmla="*/ T4 w 4933"/>
                  <a:gd name="T6" fmla="+- 0 1191 1022"/>
                  <a:gd name="T7" fmla="*/ 1191 h 1418"/>
                  <a:gd name="T8" fmla="+- 0 7410 7373"/>
                  <a:gd name="T9" fmla="*/ T8 w 4933"/>
                  <a:gd name="T10" fmla="+- 0 1131 1022"/>
                  <a:gd name="T11" fmla="*/ 1131 h 1418"/>
                  <a:gd name="T12" fmla="+- 0 7452 7373"/>
                  <a:gd name="T13" fmla="*/ T12 w 4933"/>
                  <a:gd name="T14" fmla="+- 0 1082 1022"/>
                  <a:gd name="T15" fmla="*/ 1082 h 1418"/>
                  <a:gd name="T16" fmla="+- 0 7506 7373"/>
                  <a:gd name="T17" fmla="*/ T16 w 4933"/>
                  <a:gd name="T18" fmla="+- 0 1046 1022"/>
                  <a:gd name="T19" fmla="*/ 1046 h 1418"/>
                  <a:gd name="T20" fmla="+- 0 7570 7373"/>
                  <a:gd name="T21" fmla="*/ T20 w 4933"/>
                  <a:gd name="T22" fmla="+- 0 1026 1022"/>
                  <a:gd name="T23" fmla="*/ 1026 h 1418"/>
                  <a:gd name="T24" fmla="+- 0 12069 7373"/>
                  <a:gd name="T25" fmla="*/ T24 w 4933"/>
                  <a:gd name="T26" fmla="+- 0 1022 1022"/>
                  <a:gd name="T27" fmla="*/ 1022 h 1418"/>
                  <a:gd name="T28" fmla="+- 0 12092 7373"/>
                  <a:gd name="T29" fmla="*/ T28 w 4933"/>
                  <a:gd name="T30" fmla="+- 0 1023 1022"/>
                  <a:gd name="T31" fmla="*/ 1023 h 1418"/>
                  <a:gd name="T32" fmla="+- 0 12157 7373"/>
                  <a:gd name="T33" fmla="*/ T32 w 4933"/>
                  <a:gd name="T34" fmla="+- 0 1039 1022"/>
                  <a:gd name="T35" fmla="*/ 1039 h 1418"/>
                  <a:gd name="T36" fmla="+- 0 12214 7373"/>
                  <a:gd name="T37" fmla="*/ T36 w 4933"/>
                  <a:gd name="T38" fmla="+- 0 1072 1022"/>
                  <a:gd name="T39" fmla="*/ 1072 h 1418"/>
                  <a:gd name="T40" fmla="+- 0 12259 7373"/>
                  <a:gd name="T41" fmla="*/ T40 w 4933"/>
                  <a:gd name="T42" fmla="+- 0 1119 1022"/>
                  <a:gd name="T43" fmla="*/ 1119 h 1418"/>
                  <a:gd name="T44" fmla="+- 0 12290 7373"/>
                  <a:gd name="T45" fmla="*/ T44 w 4933"/>
                  <a:gd name="T46" fmla="+- 0 1176 1022"/>
                  <a:gd name="T47" fmla="*/ 1176 h 1418"/>
                  <a:gd name="T48" fmla="+- 0 12304 7373"/>
                  <a:gd name="T49" fmla="*/ T48 w 4933"/>
                  <a:gd name="T50" fmla="+- 0 1242 1022"/>
                  <a:gd name="T51" fmla="*/ 1242 h 1418"/>
                  <a:gd name="T52" fmla="+- 0 12305 7373"/>
                  <a:gd name="T53" fmla="*/ T52 w 4933"/>
                  <a:gd name="T54" fmla="+- 0 2204 1022"/>
                  <a:gd name="T55" fmla="*/ 2204 h 1418"/>
                  <a:gd name="T56" fmla="+- 0 12304 7373"/>
                  <a:gd name="T57" fmla="*/ T56 w 4933"/>
                  <a:gd name="T58" fmla="+- 0 2227 1022"/>
                  <a:gd name="T59" fmla="*/ 2227 h 1418"/>
                  <a:gd name="T60" fmla="+- 0 12288 7373"/>
                  <a:gd name="T61" fmla="*/ T60 w 4933"/>
                  <a:gd name="T62" fmla="+- 0 2292 1022"/>
                  <a:gd name="T63" fmla="*/ 2292 h 1418"/>
                  <a:gd name="T64" fmla="+- 0 12255 7373"/>
                  <a:gd name="T65" fmla="*/ T64 w 4933"/>
                  <a:gd name="T66" fmla="+- 0 2349 1022"/>
                  <a:gd name="T67" fmla="*/ 2349 h 1418"/>
                  <a:gd name="T68" fmla="+- 0 12209 7373"/>
                  <a:gd name="T69" fmla="*/ T68 w 4933"/>
                  <a:gd name="T70" fmla="+- 0 2394 1022"/>
                  <a:gd name="T71" fmla="*/ 2394 h 1418"/>
                  <a:gd name="T72" fmla="+- 0 12151 7373"/>
                  <a:gd name="T73" fmla="*/ T72 w 4933"/>
                  <a:gd name="T74" fmla="+- 0 2425 1022"/>
                  <a:gd name="T75" fmla="*/ 2425 h 1418"/>
                  <a:gd name="T76" fmla="+- 0 12085 7373"/>
                  <a:gd name="T77" fmla="*/ T76 w 4933"/>
                  <a:gd name="T78" fmla="+- 0 2439 1022"/>
                  <a:gd name="T79" fmla="*/ 2439 h 1418"/>
                  <a:gd name="T80" fmla="+- 0 7609 7373"/>
                  <a:gd name="T81" fmla="*/ T80 w 4933"/>
                  <a:gd name="T82" fmla="+- 0 2440 1022"/>
                  <a:gd name="T83" fmla="*/ 2440 h 1418"/>
                  <a:gd name="T84" fmla="+- 0 7586 7373"/>
                  <a:gd name="T85" fmla="*/ T84 w 4933"/>
                  <a:gd name="T86" fmla="+- 0 2439 1022"/>
                  <a:gd name="T87" fmla="*/ 2439 h 1418"/>
                  <a:gd name="T88" fmla="+- 0 7520 7373"/>
                  <a:gd name="T89" fmla="*/ T88 w 4933"/>
                  <a:gd name="T90" fmla="+- 0 2423 1022"/>
                  <a:gd name="T91" fmla="*/ 2423 h 1418"/>
                  <a:gd name="T92" fmla="+- 0 7464 7373"/>
                  <a:gd name="T93" fmla="*/ T92 w 4933"/>
                  <a:gd name="T94" fmla="+- 0 2390 1022"/>
                  <a:gd name="T95" fmla="*/ 2390 h 1418"/>
                  <a:gd name="T96" fmla="+- 0 7418 7373"/>
                  <a:gd name="T97" fmla="*/ T96 w 4933"/>
                  <a:gd name="T98" fmla="+- 0 2343 1022"/>
                  <a:gd name="T99" fmla="*/ 2343 h 1418"/>
                  <a:gd name="T100" fmla="+- 0 7387 7373"/>
                  <a:gd name="T101" fmla="*/ T100 w 4933"/>
                  <a:gd name="T102" fmla="+- 0 2286 1022"/>
                  <a:gd name="T103" fmla="*/ 2286 h 1418"/>
                  <a:gd name="T104" fmla="+- 0 7373 7373"/>
                  <a:gd name="T105" fmla="*/ T104 w 4933"/>
                  <a:gd name="T106" fmla="+- 0 2220 1022"/>
                  <a:gd name="T107" fmla="*/ 2220 h 1418"/>
                  <a:gd name="T108" fmla="+- 0 7373 7373"/>
                  <a:gd name="T109" fmla="*/ T108 w 4933"/>
                  <a:gd name="T110" fmla="+- 0 1259 1022"/>
                  <a:gd name="T111" fmla="*/ 1259 h 141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</a:cxnLst>
                <a:rect l="0" t="0" r="r" b="b"/>
                <a:pathLst>
                  <a:path w="4933" h="1418">
                    <a:moveTo>
                      <a:pt x="0" y="237"/>
                    </a:moveTo>
                    <a:lnTo>
                      <a:pt x="9" y="169"/>
                    </a:lnTo>
                    <a:lnTo>
                      <a:pt x="37" y="109"/>
                    </a:lnTo>
                    <a:lnTo>
                      <a:pt x="79" y="60"/>
                    </a:lnTo>
                    <a:lnTo>
                      <a:pt x="133" y="24"/>
                    </a:lnTo>
                    <a:lnTo>
                      <a:pt x="197" y="4"/>
                    </a:lnTo>
                    <a:lnTo>
                      <a:pt x="4696" y="0"/>
                    </a:lnTo>
                    <a:lnTo>
                      <a:pt x="4719" y="1"/>
                    </a:lnTo>
                    <a:lnTo>
                      <a:pt x="4784" y="17"/>
                    </a:lnTo>
                    <a:lnTo>
                      <a:pt x="4841" y="50"/>
                    </a:lnTo>
                    <a:lnTo>
                      <a:pt x="4886" y="97"/>
                    </a:lnTo>
                    <a:lnTo>
                      <a:pt x="4917" y="154"/>
                    </a:lnTo>
                    <a:lnTo>
                      <a:pt x="4931" y="220"/>
                    </a:lnTo>
                    <a:lnTo>
                      <a:pt x="4932" y="1182"/>
                    </a:lnTo>
                    <a:lnTo>
                      <a:pt x="4931" y="1205"/>
                    </a:lnTo>
                    <a:lnTo>
                      <a:pt x="4915" y="1270"/>
                    </a:lnTo>
                    <a:lnTo>
                      <a:pt x="4882" y="1327"/>
                    </a:lnTo>
                    <a:lnTo>
                      <a:pt x="4836" y="1372"/>
                    </a:lnTo>
                    <a:lnTo>
                      <a:pt x="4778" y="1403"/>
                    </a:lnTo>
                    <a:lnTo>
                      <a:pt x="4712" y="1417"/>
                    </a:lnTo>
                    <a:lnTo>
                      <a:pt x="236" y="1418"/>
                    </a:lnTo>
                    <a:lnTo>
                      <a:pt x="213" y="1417"/>
                    </a:lnTo>
                    <a:lnTo>
                      <a:pt x="147" y="1401"/>
                    </a:lnTo>
                    <a:lnTo>
                      <a:pt x="91" y="1368"/>
                    </a:lnTo>
                    <a:lnTo>
                      <a:pt x="45" y="1321"/>
                    </a:lnTo>
                    <a:lnTo>
                      <a:pt x="14" y="1264"/>
                    </a:lnTo>
                    <a:lnTo>
                      <a:pt x="0" y="1198"/>
                    </a:lnTo>
                    <a:lnTo>
                      <a:pt x="0" y="237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基礎点評価の観点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</a:t>
                </a:r>
                <a:r>
                  <a:rPr lang="ja-JP" altLang="en-US" sz="105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調査遂行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のための経営基盤を有しているか。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</p:grpSp>
      <p:grpSp>
        <p:nvGrpSpPr>
          <p:cNvPr id="520" name="Group 20"/>
          <p:cNvGrpSpPr>
            <a:grpSpLocks/>
          </p:cNvGrpSpPr>
          <p:nvPr/>
        </p:nvGrpSpPr>
        <p:grpSpPr bwMode="auto">
          <a:xfrm>
            <a:off x="4513841" y="3798472"/>
            <a:ext cx="4369398" cy="1158269"/>
            <a:chOff x="6765" y="1602"/>
            <a:chExt cx="6793" cy="1573"/>
          </a:xfrm>
        </p:grpSpPr>
        <p:pic>
          <p:nvPicPr>
            <p:cNvPr id="521" name="Picture 2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2724"/>
              <a:ext cx="6674" cy="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2" name="Picture 2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1720"/>
              <a:ext cx="554" cy="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3" name="Picture 2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83" y="1720"/>
              <a:ext cx="209" cy="2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4" name="Picture 2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7" y="1859"/>
              <a:ext cx="148" cy="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5" name="Picture 25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30" y="2972"/>
              <a:ext cx="6264" cy="1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6" name="Picture 2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4" y="2646"/>
              <a:ext cx="390" cy="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27" name="Group 27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30" name="Freeform 28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13004 6780"/>
                  <a:gd name="T1" fmla="*/ T0 w 6640"/>
                  <a:gd name="T2" fmla="+- 0 1617 1617"/>
                  <a:gd name="T3" fmla="*/ 1617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6780 6780"/>
                  <a:gd name="T9" fmla="*/ T8 w 6640"/>
                  <a:gd name="T10" fmla="+- 0 2032 1617"/>
                  <a:gd name="T11" fmla="*/ 2032 h 1420"/>
                  <a:gd name="T12" fmla="+- 0 6780 6780"/>
                  <a:gd name="T13" fmla="*/ T12 w 6640"/>
                  <a:gd name="T14" fmla="+- 0 2621 1617"/>
                  <a:gd name="T15" fmla="*/ 2621 h 1420"/>
                  <a:gd name="T16" fmla="+- 0 7196 6780"/>
                  <a:gd name="T17" fmla="*/ T16 w 6640"/>
                  <a:gd name="T18" fmla="+- 0 3037 1617"/>
                  <a:gd name="T19" fmla="*/ 3037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13420 6780"/>
                  <a:gd name="T25" fmla="*/ T24 w 6640"/>
                  <a:gd name="T26" fmla="+- 0 2621 1617"/>
                  <a:gd name="T27" fmla="*/ 2621 h 1420"/>
                  <a:gd name="T28" fmla="+- 0 13420 6780"/>
                  <a:gd name="T29" fmla="*/ T28 w 6640"/>
                  <a:gd name="T30" fmla="+- 0 2032 1617"/>
                  <a:gd name="T31" fmla="*/ 2032 h 1420"/>
                  <a:gd name="T32" fmla="+- 0 13004 6780"/>
                  <a:gd name="T33" fmla="*/ T32 w 6640"/>
                  <a:gd name="T34" fmla="+- 0 1617 1617"/>
                  <a:gd name="T35" fmla="*/ 1617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6224" y="0"/>
                    </a:moveTo>
                    <a:lnTo>
                      <a:pt x="416" y="0"/>
                    </a:lnTo>
                    <a:lnTo>
                      <a:pt x="0" y="415"/>
                    </a:lnTo>
                    <a:lnTo>
                      <a:pt x="0" y="1004"/>
                    </a:lnTo>
                    <a:lnTo>
                      <a:pt x="416" y="1420"/>
                    </a:lnTo>
                    <a:lnTo>
                      <a:pt x="6224" y="1420"/>
                    </a:lnTo>
                    <a:lnTo>
                      <a:pt x="6640" y="1004"/>
                    </a:lnTo>
                    <a:lnTo>
                      <a:pt x="6640" y="415"/>
                    </a:lnTo>
                    <a:lnTo>
                      <a:pt x="622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28800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【</a:t>
                </a:r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加点評価の観点</a:t>
                </a:r>
                <a:r>
                  <a:rPr lang="en-US" altLang="ja-JP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】</a:t>
                </a: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・一定以上の資金・設備を有しており、管理体制について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　</a:t>
                </a:r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優れているか。</a:t>
                </a:r>
                <a:endParaRPr lang="en-US" altLang="ja-JP" sz="105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r>
                  <a:rPr lang="ja-JP" altLang="en-US" sz="1050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（支出に係る証拠書類等の整理・保管体制等を有しているか。）</a:t>
                </a:r>
                <a:endParaRPr lang="ja-JP" altLang="en-US" sz="105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</p:grpSp>
        <p:grpSp>
          <p:nvGrpSpPr>
            <p:cNvPr id="528" name="Group 29"/>
            <p:cNvGrpSpPr>
              <a:grpSpLocks/>
            </p:cNvGrpSpPr>
            <p:nvPr/>
          </p:nvGrpSpPr>
          <p:grpSpPr bwMode="auto">
            <a:xfrm>
              <a:off x="6780" y="1617"/>
              <a:ext cx="6640" cy="1420"/>
              <a:chOff x="6780" y="1617"/>
              <a:chExt cx="6640" cy="1420"/>
            </a:xfrm>
          </p:grpSpPr>
          <p:sp>
            <p:nvSpPr>
              <p:cNvPr id="529" name="Freeform 30"/>
              <p:cNvSpPr>
                <a:spLocks/>
              </p:cNvSpPr>
              <p:nvPr/>
            </p:nvSpPr>
            <p:spPr bwMode="auto">
              <a:xfrm>
                <a:off x="6780" y="1617"/>
                <a:ext cx="6640" cy="1420"/>
              </a:xfrm>
              <a:custGeom>
                <a:avLst/>
                <a:gdLst>
                  <a:gd name="T0" fmla="+- 0 6780 6780"/>
                  <a:gd name="T1" fmla="*/ T0 w 6640"/>
                  <a:gd name="T2" fmla="+- 0 2032 1617"/>
                  <a:gd name="T3" fmla="*/ 2032 h 1420"/>
                  <a:gd name="T4" fmla="+- 0 7196 6780"/>
                  <a:gd name="T5" fmla="*/ T4 w 6640"/>
                  <a:gd name="T6" fmla="+- 0 1617 1617"/>
                  <a:gd name="T7" fmla="*/ 1617 h 1420"/>
                  <a:gd name="T8" fmla="+- 0 13004 6780"/>
                  <a:gd name="T9" fmla="*/ T8 w 6640"/>
                  <a:gd name="T10" fmla="+- 0 1617 1617"/>
                  <a:gd name="T11" fmla="*/ 1617 h 1420"/>
                  <a:gd name="T12" fmla="+- 0 13420 6780"/>
                  <a:gd name="T13" fmla="*/ T12 w 6640"/>
                  <a:gd name="T14" fmla="+- 0 2032 1617"/>
                  <a:gd name="T15" fmla="*/ 2032 h 1420"/>
                  <a:gd name="T16" fmla="+- 0 13420 6780"/>
                  <a:gd name="T17" fmla="*/ T16 w 6640"/>
                  <a:gd name="T18" fmla="+- 0 2621 1617"/>
                  <a:gd name="T19" fmla="*/ 2621 h 1420"/>
                  <a:gd name="T20" fmla="+- 0 13004 6780"/>
                  <a:gd name="T21" fmla="*/ T20 w 6640"/>
                  <a:gd name="T22" fmla="+- 0 3037 1617"/>
                  <a:gd name="T23" fmla="*/ 3037 h 1420"/>
                  <a:gd name="T24" fmla="+- 0 7196 6780"/>
                  <a:gd name="T25" fmla="*/ T24 w 6640"/>
                  <a:gd name="T26" fmla="+- 0 3037 1617"/>
                  <a:gd name="T27" fmla="*/ 3037 h 1420"/>
                  <a:gd name="T28" fmla="+- 0 6780 6780"/>
                  <a:gd name="T29" fmla="*/ T28 w 6640"/>
                  <a:gd name="T30" fmla="+- 0 2621 1617"/>
                  <a:gd name="T31" fmla="*/ 2621 h 1420"/>
                  <a:gd name="T32" fmla="+- 0 6780 6780"/>
                  <a:gd name="T33" fmla="*/ T32 w 6640"/>
                  <a:gd name="T34" fmla="+- 0 2032 1617"/>
                  <a:gd name="T35" fmla="*/ 2032 h 1420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</a:cxnLst>
                <a:rect l="0" t="0" r="r" b="b"/>
                <a:pathLst>
                  <a:path w="6640" h="1420">
                    <a:moveTo>
                      <a:pt x="0" y="415"/>
                    </a:moveTo>
                    <a:lnTo>
                      <a:pt x="416" y="0"/>
                    </a:lnTo>
                    <a:lnTo>
                      <a:pt x="6224" y="0"/>
                    </a:lnTo>
                    <a:lnTo>
                      <a:pt x="6640" y="415"/>
                    </a:lnTo>
                    <a:lnTo>
                      <a:pt x="6640" y="1004"/>
                    </a:lnTo>
                    <a:lnTo>
                      <a:pt x="6224" y="1420"/>
                    </a:lnTo>
                    <a:lnTo>
                      <a:pt x="416" y="1420"/>
                    </a:lnTo>
                    <a:lnTo>
                      <a:pt x="0" y="1004"/>
                    </a:lnTo>
                    <a:lnTo>
                      <a:pt x="0" y="415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endParaRPr lang="ja-JP" altLang="en-US" sz="135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463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40708"/>
            <a:ext cx="8858250" cy="692007"/>
          </a:xfrm>
        </p:spPr>
        <p:txBody>
          <a:bodyPr>
            <a:noAutofit/>
          </a:bodyPr>
          <a:lstStyle/>
          <a:p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【4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添付資料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2000" b="1" dirty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b="1" dirty="0" smtClean="0">
                <a:solidFill>
                  <a:srgbClr val="3399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調査実施に係る工数</a:t>
            </a: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2040" y="1547234"/>
            <a:ext cx="8516760" cy="5083979"/>
          </a:xfrm>
        </p:spPr>
        <p:txBody>
          <a:bodyPr>
            <a:normAutofit/>
          </a:bodyPr>
          <a:lstStyle/>
          <a:p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契約件名</a:t>
            </a:r>
            <a:r>
              <a:rPr lang="en-US" altLang="ja-JP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900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見積り詳細</a:t>
            </a:r>
            <a:endParaRPr lang="en-US" altLang="ja-JP" sz="1900" u="sng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20341" y="796167"/>
            <a:ext cx="7637922" cy="631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・「</a:t>
            </a:r>
            <a:r>
              <a:rPr lang="en-US" altLang="ja-JP" sz="1200" dirty="0" smtClean="0">
                <a:solidFill>
                  <a:prstClr val="black"/>
                </a:solidFill>
              </a:rPr>
              <a:t>2</a:t>
            </a:r>
            <a:r>
              <a:rPr lang="en-US" altLang="ja-JP" sz="1200" dirty="0" smtClean="0">
                <a:solidFill>
                  <a:schemeClr val="tx1"/>
                </a:solidFill>
              </a:rPr>
              <a:t>.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調査実施計画」にて提案した調査実施方法を実現するために必要な工数を、入札仕様書における業務の単位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（又はそれを細分化した業務の単位）で調査従事者のクラス別（主任研究者、研究者等）の工数を記述する。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</a:rPr>
              <a:t>「</a:t>
            </a:r>
            <a:r>
              <a:rPr lang="en-US" altLang="ja-JP" sz="1200" dirty="0" smtClean="0">
                <a:solidFill>
                  <a:schemeClr val="tx1"/>
                </a:solidFill>
              </a:rPr>
              <a:t>2.</a:t>
            </a:r>
            <a:r>
              <a:rPr lang="ja-JP" altLang="en-US" sz="1200" dirty="0" smtClean="0">
                <a:solidFill>
                  <a:schemeClr val="tx1"/>
                </a:solidFill>
              </a:rPr>
              <a:t>調査実施計画」の内容と整合性があること。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6"/>
            <a:ext cx="982815" cy="6310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prstClr val="black"/>
                </a:solidFill>
              </a:rPr>
              <a:t>記述内容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7030284" y="1546582"/>
            <a:ext cx="1395061" cy="5067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prstClr val="white"/>
                </a:solidFill>
              </a:rPr>
              <a:t>記述例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389961"/>
              </p:ext>
            </p:extLst>
          </p:nvPr>
        </p:nvGraphicFramePr>
        <p:xfrm>
          <a:off x="114300" y="2218404"/>
          <a:ext cx="8750660" cy="3711667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57560"/>
                <a:gridCol w="1435054"/>
                <a:gridCol w="609646"/>
                <a:gridCol w="1282968"/>
                <a:gridCol w="946307"/>
                <a:gridCol w="946307"/>
                <a:gridCol w="946307"/>
                <a:gridCol w="831111"/>
                <a:gridCol w="1295400"/>
              </a:tblGrid>
              <a:tr h="77794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業務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担当者のクラス別工数（人月）</a:t>
                      </a:r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/</a:t>
                      </a:r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工数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（業務中項目</a:t>
                      </a:r>
                      <a:endParaRPr kumimoji="1" lang="en-US" altLang="ja-JP" sz="1400" dirty="0" smtClean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単位）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939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大項目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＃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中項目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XXX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●●●に係るもの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××××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(2)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○○○に係るもの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2)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  <a:tr h="328615">
                <a:tc grid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mpd="sng">
                      <a:noFill/>
                    </a:lnL>
                    <a:lnB w="12700" cmpd="sng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合計（工数）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・・・・</a:t>
                      </a: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0" y="6480000"/>
            <a:ext cx="360000" cy="360000"/>
          </a:xfrm>
        </p:spPr>
        <p:txBody>
          <a:bodyPr vert="vert"/>
          <a:lstStyle/>
          <a:p>
            <a:fld id="{F985433A-CC4F-471B-9DBE-CF2745555BA5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122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1128</TotalTime>
  <Words>1166</Words>
  <Application>Microsoft Office PowerPoint</Application>
  <PresentationFormat>画面に合わせる (4:3)</PresentationFormat>
  <Paragraphs>343</Paragraphs>
  <Slides>15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3" baseType="lpstr">
      <vt:lpstr>ＭＳ Ｐゴシック</vt:lpstr>
      <vt:lpstr>ＭＳ ゴシック</vt:lpstr>
      <vt:lpstr>MS-Mincho</vt:lpstr>
      <vt:lpstr>Arial</vt:lpstr>
      <vt:lpstr>Calibri</vt:lpstr>
      <vt:lpstr>Calibri Light</vt:lpstr>
      <vt:lpstr>Wingdings</vt:lpstr>
      <vt:lpstr>Office テーマ</vt:lpstr>
      <vt:lpstr>【1　調査の目的、内容及び実施方法】 　1.1　調査目的</vt:lpstr>
      <vt:lpstr>【1　調査の目的、内容及び実施方法】 　1.2　調査内容</vt:lpstr>
      <vt:lpstr>【1　調査の目的、内容及び実施方法】 　1.3　調査実施内容</vt:lpstr>
      <vt:lpstr>【2　調査実施計画】 　2.1.調査実施計画</vt:lpstr>
      <vt:lpstr>【3　調査実施体制】 　3.1　調査実施体制、役割分担</vt:lpstr>
      <vt:lpstr>【3　調査実施体制】 　3.2　組織(再委託先含め)としての専門性、類似事業実績</vt:lpstr>
      <vt:lpstr>【3　調査実施体制】 　3.3　調査従事予定者の専門性、類似事業実績</vt:lpstr>
      <vt:lpstr>【3　調査実施体制】 　3.4.調査遂行のための経営基盤・管理体制</vt:lpstr>
      <vt:lpstr>【4　添付資料】 　4.1　調査実施に係る工数</vt:lpstr>
      <vt:lpstr>【4　添付資料】 　4.2　事業実績及び類似事業実績　－官公庁における、事業の実績</vt:lpstr>
      <vt:lpstr>【4　添付資料】 　4.2　事業実績及び類似事業実績　－官公庁も含めた、類似事業の実績</vt:lpstr>
      <vt:lpstr>【4　添付資料】 　4.3　実施体制及び事業従事者略歴　－本調査実施のための体制図</vt:lpstr>
      <vt:lpstr>【4　添付資料】 　4.3　実施体制及び事業従事者略歴　－事業従事者の略歴・実績</vt:lpstr>
      <vt:lpstr>PowerPoint プレゼンテーション</vt:lpstr>
      <vt:lpstr>PowerPoint プレゼンテーション</vt:lpstr>
    </vt:vector>
  </TitlesOfParts>
  <Company>電力広域的運営推進機関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101</cp:revision>
  <cp:lastPrinted>2017-02-24T09:25:52Z</cp:lastPrinted>
  <dcterms:created xsi:type="dcterms:W3CDTF">2015-06-01T10:38:53Z</dcterms:created>
  <dcterms:modified xsi:type="dcterms:W3CDTF">2018-03-06T06:34:33Z</dcterms:modified>
</cp:coreProperties>
</file>