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3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33CCFF"/>
    <a:srgbClr val="66C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スタイル (中間)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2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D76BDE-CB2E-4DF0-B3F6-02736A0AC315}" type="datetimeFigureOut">
              <a:rPr kumimoji="1" lang="ja-JP" altLang="en-US" smtClean="0"/>
              <a:t>2017/8/4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E26DF-EA88-4A45-8890-88FF0D02395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36210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9E26DF-EA88-4A45-8890-88FF0D023957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02123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E1754-DC1E-47FE-85BD-657A0634C894}" type="datetime1">
              <a:rPr kumimoji="1" lang="ja-JP" altLang="en-US" smtClean="0"/>
              <a:t>2017/8/4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83824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CD253-D09F-4C68-B17D-E672320AA5C4}" type="datetime1">
              <a:rPr kumimoji="1" lang="ja-JP" altLang="en-US" smtClean="0"/>
              <a:t>2017/8/4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41324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55F2F4-1B3A-4463-9865-3E9B60DF8CED}" type="datetime1">
              <a:rPr kumimoji="1" lang="ja-JP" altLang="en-US" smtClean="0"/>
              <a:t>2017/8/4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987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194" y="29028"/>
            <a:ext cx="7886700" cy="642993"/>
          </a:xfrm>
        </p:spPr>
        <p:txBody>
          <a:bodyPr>
            <a:normAutofit/>
          </a:bodyPr>
          <a:lstStyle>
            <a:lvl1pPr>
              <a:defRPr sz="2400">
                <a:solidFill>
                  <a:srgbClr val="00B0F0"/>
                </a:solidFill>
              </a:defRPr>
            </a:lvl1pPr>
          </a:lstStyle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194" y="1611086"/>
            <a:ext cx="8351156" cy="4565877"/>
          </a:xfrm>
        </p:spPr>
        <p:txBody>
          <a:bodyPr/>
          <a:lstStyle>
            <a:lvl1pPr>
              <a:buClr>
                <a:schemeClr val="accent1">
                  <a:lumMod val="60000"/>
                  <a:lumOff val="40000"/>
                </a:schemeClr>
              </a:buClr>
              <a:defRPr sz="2400"/>
            </a:lvl1pPr>
            <a:lvl2pPr>
              <a:buClr>
                <a:schemeClr val="accent1">
                  <a:lumMod val="60000"/>
                  <a:lumOff val="40000"/>
                </a:schemeClr>
              </a:buClr>
              <a:defRPr sz="2000"/>
            </a:lvl2pPr>
            <a:lvl3pPr>
              <a:buClr>
                <a:schemeClr val="accent1">
                  <a:lumMod val="60000"/>
                  <a:lumOff val="40000"/>
                </a:schemeClr>
              </a:buClr>
              <a:defRPr sz="1800"/>
            </a:lvl3pPr>
            <a:lvl4pPr>
              <a:buClr>
                <a:schemeClr val="accent1">
                  <a:lumMod val="60000"/>
                  <a:lumOff val="40000"/>
                </a:schemeClr>
              </a:buClr>
              <a:defRPr sz="1600"/>
            </a:lvl4pPr>
            <a:lvl5pPr>
              <a:buClr>
                <a:schemeClr val="accent1">
                  <a:lumMod val="60000"/>
                  <a:lumOff val="40000"/>
                </a:schemeClr>
              </a:buClr>
              <a:defRPr sz="1400"/>
            </a:lvl5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995F1-312A-48DA-8073-727BE9C4704B}" type="datetime1">
              <a:rPr kumimoji="1" lang="ja-JP" altLang="en-US" smtClean="0"/>
              <a:t>2017/8/4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  <p:cxnSp>
        <p:nvCxnSpPr>
          <p:cNvPr id="7" name="直線コネクタ 6"/>
          <p:cNvCxnSpPr/>
          <p:nvPr userDrawn="1"/>
        </p:nvCxnSpPr>
        <p:spPr>
          <a:xfrm>
            <a:off x="140136" y="672021"/>
            <a:ext cx="8596769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/>
          <p:cNvSpPr txBox="1"/>
          <p:nvPr userDrawn="1"/>
        </p:nvSpPr>
        <p:spPr>
          <a:xfrm>
            <a:off x="395657" y="6590254"/>
            <a:ext cx="645795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セキュリティログ監視等業務委託</a:t>
            </a:r>
            <a:endParaRPr kumimoji="1" lang="ja-JP" altLang="en-US" sz="105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56858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E84AC-963E-468C-A574-AC080DFAC531}" type="datetime1">
              <a:rPr kumimoji="1" lang="ja-JP" altLang="en-US" smtClean="0"/>
              <a:t>2017/8/4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59228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51794-89C9-4D8C-8F68-68A08607A147}" type="datetime1">
              <a:rPr kumimoji="1" lang="ja-JP" altLang="en-US" smtClean="0"/>
              <a:t>2017/8/4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71415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AF8DF-84D0-48A7-AE7E-1630E95D9050}" type="datetime1">
              <a:rPr kumimoji="1" lang="ja-JP" altLang="en-US" smtClean="0"/>
              <a:t>2017/8/4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22400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8458A-D51F-4716-BC4E-B4FFFDBB7059}" type="datetime1">
              <a:rPr kumimoji="1" lang="ja-JP" altLang="en-US" smtClean="0"/>
              <a:t>2017/8/4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65470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2F4F91-6EC1-4095-B247-278FCAD4460D}" type="datetime1">
              <a:rPr kumimoji="1" lang="ja-JP" altLang="en-US" smtClean="0"/>
              <a:t>2017/8/4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71790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E7CDB-0D3E-442D-8F48-2AF36E4D1386}" type="datetime1">
              <a:rPr kumimoji="1" lang="ja-JP" altLang="en-US" smtClean="0"/>
              <a:t>2017/8/4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74482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dirty="0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46949-1049-423B-B76C-09A49A7AC94E}" type="datetime1">
              <a:rPr kumimoji="1" lang="ja-JP" altLang="en-US" smtClean="0"/>
              <a:t>2017/8/4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69514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FF8BE-291E-4E1B-B342-FFB791D41906}" type="datetime1">
              <a:rPr kumimoji="1" lang="ja-JP" altLang="en-US" smtClean="0"/>
              <a:t>2017/8/4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5433A-CC4F-471B-9DBE-CF2745555BA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0063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14300" y="90422"/>
            <a:ext cx="8858250" cy="591749"/>
          </a:xfrm>
        </p:spPr>
        <p:txBody>
          <a:bodyPr>
            <a:noAutofit/>
          </a:bodyPr>
          <a:lstStyle/>
          <a:p>
            <a:r>
              <a:rPr lang="ja-JP" altLang="en-US" sz="2000" dirty="0">
                <a:solidFill>
                  <a:srgbClr val="3399FF"/>
                </a:solidFill>
              </a:rPr>
              <a:t>（スライドタイトル）</a:t>
            </a:r>
            <a:r>
              <a:rPr lang="en-US" altLang="ja-JP" sz="2000" dirty="0">
                <a:solidFill>
                  <a:srgbClr val="3399FF"/>
                </a:solidFill>
              </a:rPr>
              <a:t/>
            </a:r>
            <a:br>
              <a:rPr lang="en-US" altLang="ja-JP" sz="2000" dirty="0">
                <a:solidFill>
                  <a:srgbClr val="3399FF"/>
                </a:solidFill>
              </a:rPr>
            </a:br>
            <a:endParaRPr lang="ja-JP" altLang="en-US" sz="2000" b="1" dirty="0">
              <a:solidFill>
                <a:srgbClr val="3399FF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49680" y="1433603"/>
            <a:ext cx="8808356" cy="4996225"/>
          </a:xfrm>
        </p:spPr>
        <p:txBody>
          <a:bodyPr>
            <a:normAutofit/>
          </a:bodyPr>
          <a:lstStyle/>
          <a:p>
            <a:r>
              <a:rPr lang="ja-JP" altLang="en-US" sz="2200" dirty="0" smtClean="0"/>
              <a:t>○○○について</a:t>
            </a:r>
            <a:endParaRPr lang="en-US" altLang="ja-JP" sz="2200" dirty="0" smtClean="0"/>
          </a:p>
          <a:p>
            <a:endParaRPr lang="en-US" altLang="ja-JP" sz="2200" dirty="0"/>
          </a:p>
          <a:p>
            <a:endParaRPr lang="en-US" altLang="ja-JP" sz="2200" dirty="0" smtClean="0"/>
          </a:p>
          <a:p>
            <a:endParaRPr lang="en-US" altLang="ja-JP" sz="2200" dirty="0"/>
          </a:p>
          <a:p>
            <a:endParaRPr lang="en-US" altLang="ja-JP" sz="2200" dirty="0" smtClean="0"/>
          </a:p>
          <a:p>
            <a:endParaRPr lang="en-US" altLang="ja-JP" sz="2200" dirty="0"/>
          </a:p>
          <a:p>
            <a:endParaRPr lang="en-US" altLang="ja-JP" sz="2200" dirty="0" smtClean="0"/>
          </a:p>
          <a:p>
            <a:endParaRPr lang="en-US" altLang="ja-JP" sz="2200" dirty="0"/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Char char="n"/>
              <a:defRPr/>
            </a:pPr>
            <a:r>
              <a:rPr kumimoji="0" lang="ja-JP" altLang="en-US" sz="1800" b="1" u="sng" dirty="0" smtClean="0"/>
              <a:t>連絡先</a:t>
            </a:r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r>
              <a:rPr kumimoji="0" lang="ja-JP" altLang="en-US" sz="1800" dirty="0"/>
              <a:t>担当者名　</a:t>
            </a:r>
            <a:r>
              <a:rPr kumimoji="0" lang="en-US" altLang="ja-JP" sz="1800" dirty="0"/>
              <a:t>XX</a:t>
            </a:r>
            <a:r>
              <a:rPr kumimoji="0" lang="ja-JP" altLang="en-US" sz="1800" dirty="0"/>
              <a:t>　</a:t>
            </a:r>
            <a:r>
              <a:rPr kumimoji="0" lang="en-US" altLang="ja-JP" sz="1800" dirty="0"/>
              <a:t>XX</a:t>
            </a:r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r>
              <a:rPr kumimoji="0" lang="ja-JP" altLang="en-US" sz="1800" dirty="0" smtClean="0"/>
              <a:t>電話</a:t>
            </a:r>
            <a:r>
              <a:rPr kumimoji="0" lang="ja-JP" altLang="en-US" sz="1800" dirty="0"/>
              <a:t>（ＦＡＸ）　</a:t>
            </a:r>
            <a:r>
              <a:rPr kumimoji="0" lang="en-US" altLang="ja-JP" sz="1800" dirty="0" smtClean="0"/>
              <a:t>XX-</a:t>
            </a:r>
            <a:fld id="{4CB3782D-B9CC-4D06-9349-9BCC77EE723A}" type="slidenum">
              <a:rPr kumimoji="0" lang="en-US" altLang="ja-JP" sz="1800" smtClean="0"/>
              <a:t>1</a:t>
            </a:fld>
            <a:r>
              <a:rPr kumimoji="0" lang="en-US" altLang="ja-JP" sz="1800" dirty="0" smtClean="0"/>
              <a:t>XXXX</a:t>
            </a:r>
            <a:endParaRPr kumimoji="0" lang="en-US" altLang="ja-JP" sz="1800" dirty="0"/>
          </a:p>
          <a:p>
            <a:pPr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r>
              <a:rPr kumimoji="0" lang="ja-JP" altLang="en-US" sz="1800" dirty="0"/>
              <a:t>メールアドレス　</a:t>
            </a:r>
            <a:r>
              <a:rPr kumimoji="0" lang="en-US" altLang="ja-JP" sz="1800" dirty="0"/>
              <a:t>XXX</a:t>
            </a:r>
            <a:r>
              <a:rPr kumimoji="0" lang="ja-JP" altLang="en-US" sz="1800" dirty="0"/>
              <a:t>＠</a:t>
            </a:r>
            <a:r>
              <a:rPr kumimoji="0" lang="en-US" altLang="ja-JP" sz="1800" dirty="0"/>
              <a:t>XXXXXX</a:t>
            </a:r>
          </a:p>
          <a:p>
            <a:pPr lvl="2">
              <a:lnSpc>
                <a:spcPct val="100000"/>
              </a:lnSpc>
              <a:spcBef>
                <a:spcPct val="10000"/>
              </a:spcBef>
              <a:buClrTx/>
              <a:buFontTx/>
              <a:buChar char="•"/>
              <a:defRPr/>
            </a:pPr>
            <a:endParaRPr kumimoji="0" lang="en-US" altLang="ja-JP" dirty="0"/>
          </a:p>
          <a:p>
            <a:endParaRPr lang="ja-JP" altLang="en-US" sz="2200" dirty="0"/>
          </a:p>
        </p:txBody>
      </p:sp>
      <p:sp>
        <p:nvSpPr>
          <p:cNvPr id="12" name="正方形/長方形 11"/>
          <p:cNvSpPr/>
          <p:nvPr/>
        </p:nvSpPr>
        <p:spPr>
          <a:xfrm>
            <a:off x="1120340" y="796169"/>
            <a:ext cx="7704345" cy="56697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dirty="0" smtClean="0">
                <a:solidFill>
                  <a:schemeClr val="tx1"/>
                </a:solidFill>
              </a:rPr>
              <a:t>・</a:t>
            </a:r>
            <a:endParaRPr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137526" y="796167"/>
            <a:ext cx="982815" cy="5676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1350" dirty="0">
                <a:solidFill>
                  <a:schemeClr val="tx1"/>
                </a:solidFill>
              </a:rPr>
              <a:t>記述内容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6110514" y="214879"/>
            <a:ext cx="25858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4.1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（別紙</a:t>
            </a:r>
            <a:r>
              <a:rPr lang="en-US" altLang="ja-JP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lang="ja-JP" altLang="en-US" sz="16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</a:t>
            </a:r>
            <a:r>
              <a:rPr lang="ja-JP" altLang="en-US" sz="1600" b="1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提案書</a:t>
            </a:r>
            <a:r>
              <a:rPr lang="ja-JP" altLang="en-US" sz="1600" b="1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雛形</a:t>
            </a:r>
            <a:endParaRPr lang="ja-JP" altLang="en-US" sz="1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4" name="AutoShape 9"/>
          <p:cNvSpPr>
            <a:spLocks noChangeArrowheads="1"/>
          </p:cNvSpPr>
          <p:nvPr/>
        </p:nvSpPr>
        <p:spPr bwMode="auto">
          <a:xfrm>
            <a:off x="3122840" y="576203"/>
            <a:ext cx="5975350" cy="7286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19050" algn="ctr">
            <a:solidFill>
              <a:schemeClr val="accent1"/>
            </a:solidFill>
            <a:round/>
            <a:headEnd/>
            <a:tailEnd type="none" w="lg" len="lg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>
            <a:lvl1pPr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SzPct val="70000"/>
              <a:buChar char="Ø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ü"/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SimSun" panose="02010600030101010101" pitchFamily="2" charset="-122"/>
              <a:buChar char="-"/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2000" dirty="0">
                <a:solidFill>
                  <a:srgbClr val="3399FF"/>
                </a:solidFill>
              </a:rPr>
              <a:t>評価項目一覧（提案要求事項一覧及び添付資料</a:t>
            </a:r>
            <a:r>
              <a:rPr kumimoji="0" lang="ja-JP" altLang="en-US" sz="2000" dirty="0" smtClean="0">
                <a:solidFill>
                  <a:srgbClr val="3399FF"/>
                </a:solidFill>
              </a:rPr>
              <a:t>）の提案</a:t>
            </a:r>
            <a:r>
              <a:rPr kumimoji="0" lang="ja-JP" altLang="en-US" sz="2000" dirty="0" smtClean="0">
                <a:solidFill>
                  <a:srgbClr val="3399FF"/>
                </a:solidFill>
              </a:rPr>
              <a:t>要求</a:t>
            </a:r>
            <a:r>
              <a:rPr kumimoji="0" lang="ja-JP" altLang="en-US" sz="2000" dirty="0">
                <a:solidFill>
                  <a:srgbClr val="3399FF"/>
                </a:solidFill>
              </a:rPr>
              <a:t>事項</a:t>
            </a:r>
            <a:r>
              <a:rPr kumimoji="0" lang="ja-JP" altLang="en-US" sz="2000" dirty="0" smtClean="0">
                <a:solidFill>
                  <a:srgbClr val="3399FF"/>
                </a:solidFill>
              </a:rPr>
              <a:t>と</a:t>
            </a:r>
            <a:r>
              <a:rPr kumimoji="0" lang="ja-JP" altLang="en-US" sz="2000" dirty="0">
                <a:solidFill>
                  <a:srgbClr val="3399FF"/>
                </a:solidFill>
              </a:rPr>
              <a:t>整合させる</a:t>
            </a:r>
          </a:p>
        </p:txBody>
      </p:sp>
      <p:cxnSp>
        <p:nvCxnSpPr>
          <p:cNvPr id="15" name="直線矢印コネクタ 32"/>
          <p:cNvCxnSpPr>
            <a:cxnSpLocks noChangeShapeType="1"/>
          </p:cNvCxnSpPr>
          <p:nvPr/>
        </p:nvCxnSpPr>
        <p:spPr bwMode="auto">
          <a:xfrm flipH="1" flipV="1">
            <a:off x="2038027" y="281719"/>
            <a:ext cx="1084813" cy="368716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" name="AutoShape 9"/>
          <p:cNvSpPr>
            <a:spLocks noChangeArrowheads="1"/>
          </p:cNvSpPr>
          <p:nvPr/>
        </p:nvSpPr>
        <p:spPr bwMode="auto">
          <a:xfrm>
            <a:off x="3928819" y="1650477"/>
            <a:ext cx="4895865" cy="4562475"/>
          </a:xfrm>
          <a:prstGeom prst="roundRect">
            <a:avLst>
              <a:gd name="adj" fmla="val 9694"/>
            </a:avLst>
          </a:prstGeom>
          <a:solidFill>
            <a:schemeClr val="bg1"/>
          </a:solidFill>
          <a:ln w="19050" algn="ctr">
            <a:solidFill>
              <a:schemeClr val="accent1"/>
            </a:solidFill>
            <a:round/>
            <a:headEnd/>
            <a:tailEnd type="none" w="lg" len="lg"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>
            <a:lvl1pPr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742950" indent="-28575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SzPct val="70000"/>
              <a:buChar char="Ø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11430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ü"/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16002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Font typeface="SimSun" panose="02010600030101010101" pitchFamily="2" charset="-122"/>
              <a:buChar char="-"/>
              <a:defRPr kumimoji="1" sz="1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2057400" indent="-228600" algn="l" eaLnBrk="0" hangingPunct="0">
              <a:lnSpc>
                <a:spcPct val="104000"/>
              </a:lnSpc>
              <a:spcBef>
                <a:spcPct val="20000"/>
              </a:spcBef>
              <a:buClr>
                <a:schemeClr val="accent1"/>
              </a:buClr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104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kumimoji="1" sz="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評価項目一覧を参照して提案書を作成する。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ア．提案要求事項欄で求められている内容　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について具体的に記述する。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イ．</a:t>
            </a:r>
            <a:r>
              <a:rPr kumimoji="0" lang="ja-JP" altLang="en-US" sz="1800" dirty="0" smtClean="0">
                <a:solidFill>
                  <a:srgbClr val="3399FF"/>
                </a:solidFill>
              </a:rPr>
              <a:t>評価基準欄に</a:t>
            </a:r>
            <a:r>
              <a:rPr kumimoji="0" lang="ja-JP" altLang="en-US" sz="1800" dirty="0">
                <a:solidFill>
                  <a:srgbClr val="3399FF"/>
                </a:solidFill>
              </a:rPr>
              <a:t>記載の基礎点及び加点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のポイントに対応した提案を記述する。特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に、評価区分欄が「必須」となっている事項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 typeface="Wingdings" panose="05000000000000000000" pitchFamily="2" charset="2"/>
              <a:buNone/>
            </a:pPr>
            <a:r>
              <a:rPr kumimoji="0" lang="ja-JP" altLang="en-US" sz="1800" dirty="0">
                <a:solidFill>
                  <a:srgbClr val="3399FF"/>
                </a:solidFill>
              </a:rPr>
              <a:t>　については必ず記述すること。</a:t>
            </a:r>
            <a:r>
              <a:rPr kumimoji="0" lang="en-US" altLang="ja-JP" sz="1800" dirty="0">
                <a:solidFill>
                  <a:srgbClr val="3399FF"/>
                </a:solidFill>
              </a:rPr>
              <a:t/>
            </a:r>
            <a:br>
              <a:rPr kumimoji="0" lang="en-US" altLang="ja-JP" sz="1800" dirty="0">
                <a:solidFill>
                  <a:srgbClr val="3399FF"/>
                </a:solidFill>
              </a:rPr>
            </a:br>
            <a:r>
              <a:rPr kumimoji="0" lang="en-US" altLang="ja-JP" sz="1800" dirty="0">
                <a:solidFill>
                  <a:srgbClr val="3399FF"/>
                </a:solidFill>
              </a:rPr>
              <a:t/>
            </a:r>
            <a:br>
              <a:rPr kumimoji="0" lang="en-US" altLang="ja-JP" sz="1800" dirty="0">
                <a:solidFill>
                  <a:srgbClr val="3399FF"/>
                </a:solidFill>
              </a:rPr>
            </a:br>
            <a:r>
              <a:rPr kumimoji="0" lang="ja-JP" altLang="en-US" sz="1800" dirty="0">
                <a:solidFill>
                  <a:srgbClr val="3399FF"/>
                </a:solidFill>
              </a:rPr>
              <a:t>ウ</a:t>
            </a:r>
            <a:r>
              <a:rPr kumimoji="0" lang="ja-JP" altLang="en-US" sz="1800" dirty="0" smtClean="0">
                <a:solidFill>
                  <a:srgbClr val="3399FF"/>
                </a:solidFill>
              </a:rPr>
              <a:t>．電力広域的運営推進機関から</a:t>
            </a:r>
            <a:r>
              <a:rPr kumimoji="0" lang="ja-JP" altLang="en-US" sz="1800" dirty="0">
                <a:solidFill>
                  <a:srgbClr val="3399FF"/>
                </a:solidFill>
              </a:rPr>
              <a:t>連絡が取れるよう、　</a:t>
            </a:r>
            <a:r>
              <a:rPr kumimoji="0" lang="ja-JP" altLang="en-US" sz="1800" dirty="0" smtClean="0">
                <a:solidFill>
                  <a:srgbClr val="3399FF"/>
                </a:solidFill>
              </a:rPr>
              <a:t>提案書</a:t>
            </a:r>
            <a:r>
              <a:rPr kumimoji="0" lang="ja-JP" altLang="en-US" sz="1800" dirty="0">
                <a:solidFill>
                  <a:srgbClr val="3399FF"/>
                </a:solidFill>
              </a:rPr>
              <a:t>には連絡先（担当者名、電話番号</a:t>
            </a:r>
            <a:r>
              <a:rPr kumimoji="0" lang="ja-JP" altLang="en-US" sz="1800" dirty="0" smtClean="0">
                <a:solidFill>
                  <a:srgbClr val="3399FF"/>
                </a:solidFill>
              </a:rPr>
              <a:t>、</a:t>
            </a:r>
            <a:r>
              <a:rPr kumimoji="0" lang="ja-JP" altLang="en-US" sz="1800" dirty="0">
                <a:solidFill>
                  <a:srgbClr val="3399FF"/>
                </a:solidFill>
              </a:rPr>
              <a:t>　</a:t>
            </a:r>
            <a:r>
              <a:rPr kumimoji="0" lang="en-US" altLang="ja-JP" sz="1800" dirty="0">
                <a:solidFill>
                  <a:srgbClr val="3399FF"/>
                </a:solidFill>
              </a:rPr>
              <a:t>FAX</a:t>
            </a:r>
            <a:r>
              <a:rPr kumimoji="0" lang="ja-JP" altLang="en-US" sz="1800" dirty="0">
                <a:solidFill>
                  <a:srgbClr val="3399FF"/>
                </a:solidFill>
              </a:rPr>
              <a:t>番号、及びメールアドレス）を明記する。</a:t>
            </a:r>
            <a:endParaRPr kumimoji="0" lang="en-US" altLang="ja-JP" sz="1800" dirty="0">
              <a:solidFill>
                <a:srgbClr val="3399FF"/>
              </a:solidFill>
            </a:endParaRPr>
          </a:p>
          <a:p>
            <a:pPr eaLnBrk="1" hangingPunct="1">
              <a:lnSpc>
                <a:spcPct val="100000"/>
              </a:lnSpc>
              <a:spcBef>
                <a:spcPct val="10000"/>
              </a:spcBef>
              <a:buClrTx/>
              <a:buFontTx/>
              <a:buNone/>
            </a:pPr>
            <a:endParaRPr kumimoji="0" lang="ja-JP" altLang="en-US" sz="1800" dirty="0">
              <a:solidFill>
                <a:srgbClr val="3399FF"/>
              </a:solidFill>
            </a:endParaRPr>
          </a:p>
        </p:txBody>
      </p:sp>
      <p:cxnSp>
        <p:nvCxnSpPr>
          <p:cNvPr id="24" name="直線矢印コネクタ 32"/>
          <p:cNvCxnSpPr>
            <a:cxnSpLocks noChangeShapeType="1"/>
          </p:cNvCxnSpPr>
          <p:nvPr/>
        </p:nvCxnSpPr>
        <p:spPr bwMode="auto">
          <a:xfrm flipH="1" flipV="1">
            <a:off x="2811327" y="1234518"/>
            <a:ext cx="1291850" cy="1384696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5" name="直線矢印コネクタ 32"/>
          <p:cNvCxnSpPr>
            <a:cxnSpLocks noChangeShapeType="1"/>
          </p:cNvCxnSpPr>
          <p:nvPr/>
        </p:nvCxnSpPr>
        <p:spPr bwMode="auto">
          <a:xfrm flipH="1" flipV="1">
            <a:off x="2196887" y="1883516"/>
            <a:ext cx="1793926" cy="1701344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9" name="直線矢印コネクタ 32"/>
          <p:cNvCxnSpPr>
            <a:cxnSpLocks noChangeShapeType="1"/>
          </p:cNvCxnSpPr>
          <p:nvPr/>
        </p:nvCxnSpPr>
        <p:spPr bwMode="auto">
          <a:xfrm flipH="1">
            <a:off x="2991173" y="5085794"/>
            <a:ext cx="1112004" cy="216873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891759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611</TotalTime>
  <Words>58</Words>
  <Application>Microsoft Office PowerPoint</Application>
  <PresentationFormat>画面に合わせる (4:3)</PresentationFormat>
  <Paragraphs>28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Ｐゴシック</vt:lpstr>
      <vt:lpstr>ＭＳ ゴシック</vt:lpstr>
      <vt:lpstr>Arial</vt:lpstr>
      <vt:lpstr>Calibri</vt:lpstr>
      <vt:lpstr>Calibri Light</vt:lpstr>
      <vt:lpstr>Wingdings</vt:lpstr>
      <vt:lpstr>Office テーマ</vt:lpstr>
      <vt:lpstr>（スライドタイトル） </vt:lpstr>
    </vt:vector>
  </TitlesOfParts>
  <Company>電力広域的運営推進機関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revision>68</cp:revision>
  <cp:lastPrinted>2017-07-28T10:11:56Z</cp:lastPrinted>
  <dcterms:created xsi:type="dcterms:W3CDTF">2015-06-01T10:38:53Z</dcterms:created>
  <dcterms:modified xsi:type="dcterms:W3CDTF">2017-08-04T07:17:24Z</dcterms:modified>
</cp:coreProperties>
</file>