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7" saveSubsetFonts="1">
  <p:sldMasterIdLst>
    <p:sldMasterId id="2147483660" r:id="rId1"/>
  </p:sldMasterIdLst>
  <p:notesMasterIdLst>
    <p:notesMasterId r:id="rId17"/>
  </p:notesMasterIdLst>
  <p:sldIdLst>
    <p:sldId id="257" r:id="rId2"/>
    <p:sldId id="258" r:id="rId3"/>
    <p:sldId id="261" r:id="rId4"/>
    <p:sldId id="259" r:id="rId5"/>
    <p:sldId id="260" r:id="rId6"/>
    <p:sldId id="262" r:id="rId7"/>
    <p:sldId id="263" r:id="rId8"/>
    <p:sldId id="265" r:id="rId9"/>
    <p:sldId id="264" r:id="rId10"/>
    <p:sldId id="267" r:id="rId11"/>
    <p:sldId id="268" r:id="rId12"/>
    <p:sldId id="269" r:id="rId13"/>
    <p:sldId id="270" r:id="rId14"/>
    <p:sldId id="271" r:id="rId15"/>
    <p:sldId id="272" r:id="rId16"/>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99FF"/>
    <a:srgbClr val="33CCFF"/>
    <a:srgbClr val="66CCFF"/>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6" d="100"/>
          <a:sy n="76" d="100"/>
        </p:scale>
        <p:origin x="117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6.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7.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BD76BDE-CB2E-4DF0-B3F6-02736A0AC315}" type="datetimeFigureOut">
              <a:rPr kumimoji="1" lang="ja-JP" altLang="en-US" smtClean="0"/>
              <a:t>2015/6/30</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49E26DF-EA88-4A45-8890-88FF0D023957}" type="slidenum">
              <a:rPr kumimoji="1" lang="ja-JP" altLang="en-US" smtClean="0"/>
              <a:t>‹#›</a:t>
            </a:fld>
            <a:endParaRPr kumimoji="1" lang="ja-JP" altLang="en-US"/>
          </a:p>
        </p:txBody>
      </p:sp>
    </p:spTree>
    <p:extLst>
      <p:ext uri="{BB962C8B-B14F-4D97-AF65-F5344CB8AC3E}">
        <p14:creationId xmlns:p14="http://schemas.microsoft.com/office/powerpoint/2010/main" val="363621048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949E26DF-EA88-4A45-8890-88FF0D023957}" type="slidenum">
              <a:rPr kumimoji="1" lang="ja-JP" altLang="en-US" smtClean="0"/>
              <a:t>7</a:t>
            </a:fld>
            <a:endParaRPr kumimoji="1" lang="ja-JP" altLang="en-US"/>
          </a:p>
        </p:txBody>
      </p:sp>
    </p:spTree>
    <p:extLst>
      <p:ext uri="{BB962C8B-B14F-4D97-AF65-F5344CB8AC3E}">
        <p14:creationId xmlns:p14="http://schemas.microsoft.com/office/powerpoint/2010/main" val="34817613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949E26DF-EA88-4A45-8890-88FF0D023957}" type="slidenum">
              <a:rPr kumimoji="1" lang="ja-JP" altLang="en-US" smtClean="0"/>
              <a:t>8</a:t>
            </a:fld>
            <a:endParaRPr kumimoji="1" lang="ja-JP" altLang="en-US"/>
          </a:p>
        </p:txBody>
      </p:sp>
    </p:spTree>
    <p:extLst>
      <p:ext uri="{BB962C8B-B14F-4D97-AF65-F5344CB8AC3E}">
        <p14:creationId xmlns:p14="http://schemas.microsoft.com/office/powerpoint/2010/main" val="19770579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CBAE1754-DC1E-47FE-85BD-657A0634C894}" type="datetime1">
              <a:rPr kumimoji="1" lang="ja-JP" altLang="en-US" smtClean="0"/>
              <a:t>2015/6/30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985433A-CC4F-471B-9DBE-CF2745555BA5}" type="slidenum">
              <a:rPr kumimoji="1" lang="ja-JP" altLang="en-US" smtClean="0"/>
              <a:t>‹#›</a:t>
            </a:fld>
            <a:endParaRPr kumimoji="1" lang="ja-JP" altLang="en-US"/>
          </a:p>
        </p:txBody>
      </p:sp>
    </p:spTree>
    <p:extLst>
      <p:ext uri="{BB962C8B-B14F-4D97-AF65-F5344CB8AC3E}">
        <p14:creationId xmlns:p14="http://schemas.microsoft.com/office/powerpoint/2010/main" val="29838241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0A4CD253-D09F-4C68-B17D-E672320AA5C4}" type="datetime1">
              <a:rPr kumimoji="1" lang="ja-JP" altLang="en-US" smtClean="0"/>
              <a:t>2015/6/30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985433A-CC4F-471B-9DBE-CF2745555BA5}" type="slidenum">
              <a:rPr kumimoji="1" lang="ja-JP" altLang="en-US" smtClean="0"/>
              <a:t>‹#›</a:t>
            </a:fld>
            <a:endParaRPr kumimoji="1" lang="ja-JP" altLang="en-US"/>
          </a:p>
        </p:txBody>
      </p:sp>
    </p:spTree>
    <p:extLst>
      <p:ext uri="{BB962C8B-B14F-4D97-AF65-F5344CB8AC3E}">
        <p14:creationId xmlns:p14="http://schemas.microsoft.com/office/powerpoint/2010/main" val="12413246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9455F2F4-1B3A-4463-9865-3E9B60DF8CED}" type="datetime1">
              <a:rPr kumimoji="1" lang="ja-JP" altLang="en-US" smtClean="0"/>
              <a:t>2015/6/30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985433A-CC4F-471B-9DBE-CF2745555BA5}" type="slidenum">
              <a:rPr kumimoji="1" lang="ja-JP" altLang="en-US" smtClean="0"/>
              <a:t>‹#›</a:t>
            </a:fld>
            <a:endParaRPr kumimoji="1" lang="ja-JP" altLang="en-US"/>
          </a:p>
        </p:txBody>
      </p:sp>
    </p:spTree>
    <p:extLst>
      <p:ext uri="{BB962C8B-B14F-4D97-AF65-F5344CB8AC3E}">
        <p14:creationId xmlns:p14="http://schemas.microsoft.com/office/powerpoint/2010/main" val="259876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64194" y="29028"/>
            <a:ext cx="7886700" cy="642993"/>
          </a:xfrm>
        </p:spPr>
        <p:txBody>
          <a:bodyPr>
            <a:normAutofit/>
          </a:bodyPr>
          <a:lstStyle>
            <a:lvl1pPr>
              <a:defRPr sz="2400">
                <a:solidFill>
                  <a:srgbClr val="00B0F0"/>
                </a:solidFill>
              </a:defRPr>
            </a:lvl1pPr>
          </a:lstStyle>
          <a:p>
            <a:r>
              <a:rPr lang="ja-JP" altLang="en-US" dirty="0" smtClean="0"/>
              <a:t>マスター タイトルの書式設定</a:t>
            </a:r>
            <a:endParaRPr lang="en-US" dirty="0"/>
          </a:p>
        </p:txBody>
      </p:sp>
      <p:sp>
        <p:nvSpPr>
          <p:cNvPr id="3" name="Content Placeholder 2"/>
          <p:cNvSpPr>
            <a:spLocks noGrp="1"/>
          </p:cNvSpPr>
          <p:nvPr>
            <p:ph idx="1"/>
          </p:nvPr>
        </p:nvSpPr>
        <p:spPr>
          <a:xfrm>
            <a:off x="164194" y="1611086"/>
            <a:ext cx="8351156" cy="4565877"/>
          </a:xfrm>
        </p:spPr>
        <p:txBody>
          <a:bodyPr/>
          <a:lstStyle>
            <a:lvl1pPr>
              <a:buClr>
                <a:schemeClr val="accent1">
                  <a:lumMod val="60000"/>
                  <a:lumOff val="40000"/>
                </a:schemeClr>
              </a:buClr>
              <a:defRPr sz="2400"/>
            </a:lvl1pPr>
            <a:lvl2pPr>
              <a:buClr>
                <a:schemeClr val="accent1">
                  <a:lumMod val="60000"/>
                  <a:lumOff val="40000"/>
                </a:schemeClr>
              </a:buClr>
              <a:defRPr sz="2000"/>
            </a:lvl2pPr>
            <a:lvl3pPr>
              <a:buClr>
                <a:schemeClr val="accent1">
                  <a:lumMod val="60000"/>
                  <a:lumOff val="40000"/>
                </a:schemeClr>
              </a:buClr>
              <a:defRPr sz="1800"/>
            </a:lvl3pPr>
            <a:lvl4pPr>
              <a:buClr>
                <a:schemeClr val="accent1">
                  <a:lumMod val="60000"/>
                  <a:lumOff val="40000"/>
                </a:schemeClr>
              </a:buClr>
              <a:defRPr sz="1600"/>
            </a:lvl4pPr>
            <a:lvl5pPr>
              <a:buClr>
                <a:schemeClr val="accent1">
                  <a:lumMod val="60000"/>
                  <a:lumOff val="40000"/>
                </a:schemeClr>
              </a:buClr>
              <a:defRPr sz="1400"/>
            </a:lvl5p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en-US" dirty="0"/>
          </a:p>
        </p:txBody>
      </p:sp>
      <p:sp>
        <p:nvSpPr>
          <p:cNvPr id="4" name="Date Placeholder 3"/>
          <p:cNvSpPr>
            <a:spLocks noGrp="1"/>
          </p:cNvSpPr>
          <p:nvPr>
            <p:ph type="dt" sz="half" idx="10"/>
          </p:nvPr>
        </p:nvSpPr>
        <p:spPr/>
        <p:txBody>
          <a:bodyPr/>
          <a:lstStyle/>
          <a:p>
            <a:fld id="{02F995F1-312A-48DA-8073-727BE9C4704B}" type="datetime1">
              <a:rPr kumimoji="1" lang="ja-JP" altLang="en-US" smtClean="0"/>
              <a:t>2015/6/30</a:t>
            </a:fld>
            <a:endParaRPr kumimoji="1" lang="ja-JP" altLang="en-US"/>
          </a:p>
        </p:txBody>
      </p:sp>
      <p:sp>
        <p:nvSpPr>
          <p:cNvPr id="5" name="Footer Placeholder 4"/>
          <p:cNvSpPr>
            <a:spLocks noGrp="1"/>
          </p:cNvSpPr>
          <p:nvPr>
            <p:ph type="ftr" sz="quarter" idx="11"/>
          </p:nvPr>
        </p:nvSpPr>
        <p:spPr/>
        <p:txBody>
          <a:bodyPr/>
          <a:lstStyle/>
          <a:p>
            <a:endParaRPr lang="ja-JP" altLang="en-US" dirty="0"/>
          </a:p>
        </p:txBody>
      </p:sp>
      <p:sp>
        <p:nvSpPr>
          <p:cNvPr id="6" name="Slide Number Placeholder 5"/>
          <p:cNvSpPr>
            <a:spLocks noGrp="1"/>
          </p:cNvSpPr>
          <p:nvPr>
            <p:ph type="sldNum" sz="quarter" idx="12"/>
          </p:nvPr>
        </p:nvSpPr>
        <p:spPr/>
        <p:txBody>
          <a:bodyPr/>
          <a:lstStyle/>
          <a:p>
            <a:fld id="{F985433A-CC4F-471B-9DBE-CF2745555BA5}" type="slidenum">
              <a:rPr kumimoji="1" lang="ja-JP" altLang="en-US" smtClean="0"/>
              <a:t>‹#›</a:t>
            </a:fld>
            <a:endParaRPr kumimoji="1" lang="ja-JP" altLang="en-US"/>
          </a:p>
        </p:txBody>
      </p:sp>
      <p:cxnSp>
        <p:nvCxnSpPr>
          <p:cNvPr id="7" name="直線コネクタ 6"/>
          <p:cNvCxnSpPr/>
          <p:nvPr userDrawn="1"/>
        </p:nvCxnSpPr>
        <p:spPr>
          <a:xfrm>
            <a:off x="140136" y="672021"/>
            <a:ext cx="859676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 name="テキスト ボックス 7"/>
          <p:cNvSpPr txBox="1"/>
          <p:nvPr userDrawn="1"/>
        </p:nvSpPr>
        <p:spPr>
          <a:xfrm>
            <a:off x="395657" y="6590254"/>
            <a:ext cx="6457950" cy="253916"/>
          </a:xfrm>
          <a:prstGeom prst="rect">
            <a:avLst/>
          </a:prstGeom>
          <a:noFill/>
        </p:spPr>
        <p:txBody>
          <a:bodyPr wrap="square" rtlCol="0">
            <a:spAutoFit/>
          </a:bodyPr>
          <a:lstStyle/>
          <a:p>
            <a:r>
              <a:rPr kumimoji="1" lang="ja-JP" altLang="en-US" sz="1050" dirty="0" smtClean="0">
                <a:latin typeface="ＭＳ ゴシック" panose="020B0609070205080204" pitchFamily="49" charset="-128"/>
                <a:ea typeface="ＭＳ ゴシック" panose="020B0609070205080204" pitchFamily="49" charset="-128"/>
              </a:rPr>
              <a:t>欧米における需給バランス調整及び周波数制御のための調整力確保の考え方等に関する調査</a:t>
            </a:r>
            <a:endParaRPr kumimoji="1" lang="ja-JP" altLang="en-US" sz="105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42568589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BD2E84AC-963E-468C-A574-AC080DFAC531}" type="datetime1">
              <a:rPr kumimoji="1" lang="ja-JP" altLang="en-US" smtClean="0"/>
              <a:t>2015/6/30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985433A-CC4F-471B-9DBE-CF2745555BA5}" type="slidenum">
              <a:rPr kumimoji="1" lang="ja-JP" altLang="en-US" smtClean="0"/>
              <a:t>‹#›</a:t>
            </a:fld>
            <a:endParaRPr kumimoji="1" lang="ja-JP" altLang="en-US"/>
          </a:p>
        </p:txBody>
      </p:sp>
    </p:spTree>
    <p:extLst>
      <p:ext uri="{BB962C8B-B14F-4D97-AF65-F5344CB8AC3E}">
        <p14:creationId xmlns:p14="http://schemas.microsoft.com/office/powerpoint/2010/main" val="12592282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D2F51794-89C9-4D8C-8F68-68A08607A147}" type="datetime1">
              <a:rPr kumimoji="1" lang="ja-JP" altLang="en-US" smtClean="0"/>
              <a:t>2015/6/30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985433A-CC4F-471B-9DBE-CF2745555BA5}" type="slidenum">
              <a:rPr kumimoji="1" lang="ja-JP" altLang="en-US" smtClean="0"/>
              <a:t>‹#›</a:t>
            </a:fld>
            <a:endParaRPr kumimoji="1" lang="ja-JP" altLang="en-US"/>
          </a:p>
        </p:txBody>
      </p:sp>
    </p:spTree>
    <p:extLst>
      <p:ext uri="{BB962C8B-B14F-4D97-AF65-F5344CB8AC3E}">
        <p14:creationId xmlns:p14="http://schemas.microsoft.com/office/powerpoint/2010/main" val="36714156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696AF8DF-84D0-48A7-AE7E-1630E95D9050}" type="datetime1">
              <a:rPr kumimoji="1" lang="ja-JP" altLang="en-US" smtClean="0"/>
              <a:t>2015/6/30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985433A-CC4F-471B-9DBE-CF2745555BA5}" type="slidenum">
              <a:rPr kumimoji="1" lang="ja-JP" altLang="en-US" smtClean="0"/>
              <a:t>‹#›</a:t>
            </a:fld>
            <a:endParaRPr kumimoji="1" lang="ja-JP" altLang="en-US"/>
          </a:p>
        </p:txBody>
      </p:sp>
    </p:spTree>
    <p:extLst>
      <p:ext uri="{BB962C8B-B14F-4D97-AF65-F5344CB8AC3E}">
        <p14:creationId xmlns:p14="http://schemas.microsoft.com/office/powerpoint/2010/main" val="31224008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8A58458A-D51F-4716-BC4E-B4FFFDBB7059}" type="datetime1">
              <a:rPr kumimoji="1" lang="ja-JP" altLang="en-US" smtClean="0"/>
              <a:t>2015/6/30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985433A-CC4F-471B-9DBE-CF2745555BA5}" type="slidenum">
              <a:rPr kumimoji="1" lang="ja-JP" altLang="en-US" smtClean="0"/>
              <a:t>‹#›</a:t>
            </a:fld>
            <a:endParaRPr kumimoji="1" lang="ja-JP" altLang="en-US"/>
          </a:p>
        </p:txBody>
      </p:sp>
    </p:spTree>
    <p:extLst>
      <p:ext uri="{BB962C8B-B14F-4D97-AF65-F5344CB8AC3E}">
        <p14:creationId xmlns:p14="http://schemas.microsoft.com/office/powerpoint/2010/main" val="42654707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2F4F91-6EC1-4095-B247-278FCAD4460D}" type="datetime1">
              <a:rPr kumimoji="1" lang="ja-JP" altLang="en-US" smtClean="0"/>
              <a:t>2015/6/30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985433A-CC4F-471B-9DBE-CF2745555BA5}" type="slidenum">
              <a:rPr kumimoji="1" lang="ja-JP" altLang="en-US" smtClean="0"/>
              <a:t>‹#›</a:t>
            </a:fld>
            <a:endParaRPr kumimoji="1" lang="ja-JP" altLang="en-US"/>
          </a:p>
        </p:txBody>
      </p:sp>
    </p:spTree>
    <p:extLst>
      <p:ext uri="{BB962C8B-B14F-4D97-AF65-F5344CB8AC3E}">
        <p14:creationId xmlns:p14="http://schemas.microsoft.com/office/powerpoint/2010/main" val="22717902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99AE7CDB-0D3E-442D-8F48-2AF36E4D1386}" type="datetime1">
              <a:rPr kumimoji="1" lang="ja-JP" altLang="en-US" smtClean="0"/>
              <a:t>2015/6/30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985433A-CC4F-471B-9DBE-CF2745555BA5}" type="slidenum">
              <a:rPr kumimoji="1" lang="ja-JP" altLang="en-US" smtClean="0"/>
              <a:t>‹#›</a:t>
            </a:fld>
            <a:endParaRPr kumimoji="1" lang="ja-JP" altLang="en-US"/>
          </a:p>
        </p:txBody>
      </p:sp>
    </p:spTree>
    <p:extLst>
      <p:ext uri="{BB962C8B-B14F-4D97-AF65-F5344CB8AC3E}">
        <p14:creationId xmlns:p14="http://schemas.microsoft.com/office/powerpoint/2010/main" val="20744829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83F46949-1049-423B-B76C-09A49A7AC94E}" type="datetime1">
              <a:rPr kumimoji="1" lang="ja-JP" altLang="en-US" smtClean="0"/>
              <a:t>2015/6/30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985433A-CC4F-471B-9DBE-CF2745555BA5}" type="slidenum">
              <a:rPr kumimoji="1" lang="ja-JP" altLang="en-US" smtClean="0"/>
              <a:t>‹#›</a:t>
            </a:fld>
            <a:endParaRPr kumimoji="1" lang="ja-JP" altLang="en-US"/>
          </a:p>
        </p:txBody>
      </p:sp>
    </p:spTree>
    <p:extLst>
      <p:ext uri="{BB962C8B-B14F-4D97-AF65-F5344CB8AC3E}">
        <p14:creationId xmlns:p14="http://schemas.microsoft.com/office/powerpoint/2010/main" val="18695145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4FF8BE-291E-4E1B-B342-FFB791D41906}" type="datetime1">
              <a:rPr kumimoji="1" lang="ja-JP" altLang="en-US" smtClean="0"/>
              <a:t>2015/6/30</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85433A-CC4F-471B-9DBE-CF2745555BA5}" type="slidenum">
              <a:rPr kumimoji="1" lang="ja-JP" altLang="en-US" smtClean="0"/>
              <a:t>‹#›</a:t>
            </a:fld>
            <a:endParaRPr kumimoji="1" lang="ja-JP" altLang="en-US"/>
          </a:p>
        </p:txBody>
      </p:sp>
    </p:spTree>
    <p:extLst>
      <p:ext uri="{BB962C8B-B14F-4D97-AF65-F5344CB8AC3E}">
        <p14:creationId xmlns:p14="http://schemas.microsoft.com/office/powerpoint/2010/main" val="1700637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6.emf"/><Relationship Id="rId4" Type="http://schemas.openxmlformats.org/officeDocument/2006/relationships/package" Target="../embeddings/Microsoft_Excel_______1.xlsx"/></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17.emf"/><Relationship Id="rId4" Type="http://schemas.openxmlformats.org/officeDocument/2006/relationships/package" Target="../embeddings/Microsoft_Excel_______2.xlsx"/></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3.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 Id="rId9" Type="http://schemas.openxmlformats.org/officeDocument/2006/relationships/image" Target="../media/image9.png"/></Relationships>
</file>

<file path=ppt/slides/_rels/slide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0.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6.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 Id="rId9" Type="http://schemas.openxmlformats.org/officeDocument/2006/relationships/image" Target="../media/image9.png"/></Relationships>
</file>

<file path=ppt/slides/_rels/slide7.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 Id="rId9" Type="http://schemas.openxmlformats.org/officeDocument/2006/relationships/image" Target="../media/image9.png"/></Relationships>
</file>

<file path=ppt/slides/_rels/slide8.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 Id="rId9" Type="http://schemas.openxmlformats.org/officeDocument/2006/relationships/image" Target="../media/image9.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14300" y="90422"/>
            <a:ext cx="8858250" cy="591749"/>
          </a:xfrm>
        </p:spPr>
        <p:txBody>
          <a:bodyPr>
            <a:noAutofit/>
          </a:bodyPr>
          <a:lstStyle/>
          <a:p>
            <a:r>
              <a:rPr lang="en-US" altLang="ja-JP" sz="2000" b="1" dirty="0">
                <a:solidFill>
                  <a:srgbClr val="3399FF"/>
                </a:solidFill>
                <a:latin typeface="ＭＳ ゴシック" panose="020B0609070205080204" pitchFamily="49" charset="-128"/>
                <a:ea typeface="ＭＳ ゴシック" panose="020B0609070205080204" pitchFamily="49" charset="-128"/>
              </a:rPr>
              <a:t>【1</a:t>
            </a:r>
            <a:r>
              <a:rPr lang="ja-JP" altLang="en-US" sz="2000" b="1" dirty="0">
                <a:solidFill>
                  <a:srgbClr val="3399FF"/>
                </a:solidFill>
                <a:latin typeface="ＭＳ ゴシック" panose="020B0609070205080204" pitchFamily="49" charset="-128"/>
                <a:ea typeface="ＭＳ ゴシック" panose="020B0609070205080204" pitchFamily="49" charset="-128"/>
              </a:rPr>
              <a:t>　</a:t>
            </a:r>
            <a:r>
              <a:rPr lang="ja-JP" altLang="en-US" sz="2000" b="1" dirty="0" smtClean="0">
                <a:solidFill>
                  <a:srgbClr val="3399FF"/>
                </a:solidFill>
                <a:latin typeface="ＭＳ ゴシック" panose="020B0609070205080204" pitchFamily="49" charset="-128"/>
                <a:ea typeface="ＭＳ ゴシック" panose="020B0609070205080204" pitchFamily="49" charset="-128"/>
              </a:rPr>
              <a:t>調査の</a:t>
            </a:r>
            <a:r>
              <a:rPr lang="ja-JP" altLang="en-US" sz="2000" b="1" dirty="0">
                <a:solidFill>
                  <a:srgbClr val="3399FF"/>
                </a:solidFill>
                <a:latin typeface="ＭＳ ゴシック" panose="020B0609070205080204" pitchFamily="49" charset="-128"/>
                <a:ea typeface="ＭＳ ゴシック" panose="020B0609070205080204" pitchFamily="49" charset="-128"/>
              </a:rPr>
              <a:t>目的、内容及び実施</a:t>
            </a:r>
            <a:r>
              <a:rPr lang="ja-JP" altLang="en-US" sz="2000" b="1" dirty="0" smtClean="0">
                <a:solidFill>
                  <a:srgbClr val="3399FF"/>
                </a:solidFill>
                <a:latin typeface="ＭＳ ゴシック" panose="020B0609070205080204" pitchFamily="49" charset="-128"/>
                <a:ea typeface="ＭＳ ゴシック" panose="020B0609070205080204" pitchFamily="49" charset="-128"/>
              </a:rPr>
              <a:t>方法</a:t>
            </a:r>
            <a:r>
              <a:rPr lang="en-US" altLang="ja-JP" sz="2000" b="1" dirty="0" smtClean="0">
                <a:solidFill>
                  <a:srgbClr val="3399FF"/>
                </a:solidFill>
                <a:latin typeface="ＭＳ ゴシック" panose="020B0609070205080204" pitchFamily="49" charset="-128"/>
                <a:ea typeface="ＭＳ ゴシック" panose="020B0609070205080204" pitchFamily="49" charset="-128"/>
              </a:rPr>
              <a:t>】</a:t>
            </a:r>
            <a:r>
              <a:rPr lang="en-US" altLang="ja-JP" sz="2000" b="1" dirty="0">
                <a:solidFill>
                  <a:srgbClr val="3399FF"/>
                </a:solidFill>
                <a:latin typeface="ＭＳ ゴシック" panose="020B0609070205080204" pitchFamily="49" charset="-128"/>
                <a:ea typeface="ＭＳ ゴシック" panose="020B0609070205080204" pitchFamily="49" charset="-128"/>
              </a:rPr>
              <a:t/>
            </a:r>
            <a:br>
              <a:rPr lang="en-US" altLang="ja-JP" sz="2000" b="1" dirty="0">
                <a:solidFill>
                  <a:srgbClr val="3399FF"/>
                </a:solidFill>
                <a:latin typeface="ＭＳ ゴシック" panose="020B0609070205080204" pitchFamily="49" charset="-128"/>
                <a:ea typeface="ＭＳ ゴシック" panose="020B0609070205080204" pitchFamily="49" charset="-128"/>
              </a:rPr>
            </a:br>
            <a:r>
              <a:rPr lang="ja-JP" altLang="en-US" sz="2000" b="1" dirty="0">
                <a:solidFill>
                  <a:srgbClr val="3399FF"/>
                </a:solidFill>
                <a:latin typeface="ＭＳ ゴシック" panose="020B0609070205080204" pitchFamily="49" charset="-128"/>
                <a:ea typeface="ＭＳ ゴシック" panose="020B0609070205080204" pitchFamily="49" charset="-128"/>
              </a:rPr>
              <a:t>　</a:t>
            </a:r>
            <a:r>
              <a:rPr lang="en-US" altLang="ja-JP" sz="2000" b="1" dirty="0">
                <a:solidFill>
                  <a:srgbClr val="3399FF"/>
                </a:solidFill>
                <a:latin typeface="ＭＳ ゴシック" panose="020B0609070205080204" pitchFamily="49" charset="-128"/>
                <a:ea typeface="ＭＳ ゴシック" panose="020B0609070205080204" pitchFamily="49" charset="-128"/>
              </a:rPr>
              <a:t>1.1</a:t>
            </a:r>
            <a:r>
              <a:rPr lang="ja-JP" altLang="en-US" sz="2000" b="1" dirty="0">
                <a:solidFill>
                  <a:srgbClr val="3399FF"/>
                </a:solidFill>
                <a:latin typeface="ＭＳ ゴシック" panose="020B0609070205080204" pitchFamily="49" charset="-128"/>
                <a:ea typeface="ＭＳ ゴシック" panose="020B0609070205080204" pitchFamily="49" charset="-128"/>
              </a:rPr>
              <a:t>　</a:t>
            </a:r>
            <a:r>
              <a:rPr lang="ja-JP" altLang="en-US" sz="2000" b="1" dirty="0" smtClean="0">
                <a:solidFill>
                  <a:srgbClr val="3399FF"/>
                </a:solidFill>
                <a:latin typeface="ＭＳ ゴシック" panose="020B0609070205080204" pitchFamily="49" charset="-128"/>
                <a:ea typeface="ＭＳ ゴシック" panose="020B0609070205080204" pitchFamily="49" charset="-128"/>
              </a:rPr>
              <a:t>調査目的</a:t>
            </a:r>
            <a:endParaRPr lang="ja-JP" altLang="en-US" sz="2000" b="1" dirty="0">
              <a:solidFill>
                <a:srgbClr val="3399FF"/>
              </a:solidFill>
              <a:latin typeface="ＭＳ ゴシック" panose="020B0609070205080204" pitchFamily="49" charset="-128"/>
              <a:ea typeface="ＭＳ ゴシック" panose="020B0609070205080204" pitchFamily="49" charset="-128"/>
            </a:endParaRPr>
          </a:p>
        </p:txBody>
      </p:sp>
      <p:sp>
        <p:nvSpPr>
          <p:cNvPr id="3" name="コンテンツ プレースホルダー 2"/>
          <p:cNvSpPr>
            <a:spLocks noGrp="1"/>
          </p:cNvSpPr>
          <p:nvPr>
            <p:ph idx="1"/>
          </p:nvPr>
        </p:nvSpPr>
        <p:spPr>
          <a:xfrm>
            <a:off x="149680" y="1433603"/>
            <a:ext cx="8808356" cy="4996225"/>
          </a:xfrm>
        </p:spPr>
        <p:txBody>
          <a:bodyPr>
            <a:normAutofit/>
          </a:bodyPr>
          <a:lstStyle/>
          <a:p>
            <a:r>
              <a:rPr lang="ja-JP" altLang="en-US" sz="2200" dirty="0" smtClean="0"/>
              <a:t>調査の</a:t>
            </a:r>
            <a:r>
              <a:rPr lang="ja-JP" altLang="en-US" sz="2200" dirty="0"/>
              <a:t>目的</a:t>
            </a:r>
          </a:p>
        </p:txBody>
      </p:sp>
      <p:sp>
        <p:nvSpPr>
          <p:cNvPr id="12" name="正方形/長方形 11"/>
          <p:cNvSpPr/>
          <p:nvPr/>
        </p:nvSpPr>
        <p:spPr>
          <a:xfrm>
            <a:off x="1120340" y="796169"/>
            <a:ext cx="7704345" cy="56697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ja-JP" altLang="en-US" sz="1200" dirty="0" smtClean="0">
                <a:solidFill>
                  <a:schemeClr val="tx1"/>
                </a:solidFill>
              </a:rPr>
              <a:t>・調査の</a:t>
            </a:r>
            <a:r>
              <a:rPr lang="ja-JP" altLang="en-US" sz="1200" dirty="0">
                <a:solidFill>
                  <a:schemeClr val="tx1"/>
                </a:solidFill>
              </a:rPr>
              <a:t>目的について具体的に記述する。</a:t>
            </a:r>
          </a:p>
        </p:txBody>
      </p:sp>
      <p:sp>
        <p:nvSpPr>
          <p:cNvPr id="13" name="正方形/長方形 12"/>
          <p:cNvSpPr/>
          <p:nvPr/>
        </p:nvSpPr>
        <p:spPr>
          <a:xfrm>
            <a:off x="137526" y="796167"/>
            <a:ext cx="982815" cy="567632"/>
          </a:xfrm>
          <a:prstGeom prst="rect">
            <a:avLst/>
          </a:prstGeom>
          <a:solidFill>
            <a:schemeClr val="accent1">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ja-JP" altLang="en-US" sz="1350" dirty="0">
                <a:solidFill>
                  <a:schemeClr val="tx1"/>
                </a:solidFill>
              </a:rPr>
              <a:t>記述内容</a:t>
            </a:r>
          </a:p>
        </p:txBody>
      </p:sp>
      <p:grpSp>
        <p:nvGrpSpPr>
          <p:cNvPr id="19" name="Group 15"/>
          <p:cNvGrpSpPr>
            <a:grpSpLocks/>
          </p:cNvGrpSpPr>
          <p:nvPr/>
        </p:nvGrpSpPr>
        <p:grpSpPr bwMode="auto">
          <a:xfrm>
            <a:off x="3385482" y="3230041"/>
            <a:ext cx="3973261" cy="994193"/>
            <a:chOff x="5500" y="5060"/>
            <a:chExt cx="5070" cy="1554"/>
          </a:xfrm>
        </p:grpSpPr>
        <p:pic>
          <p:nvPicPr>
            <p:cNvPr id="1040" name="Picture 1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02" y="6435"/>
              <a:ext cx="4968" cy="179"/>
            </a:xfrm>
            <a:prstGeom prst="rect">
              <a:avLst/>
            </a:prstGeom>
            <a:noFill/>
            <a:extLst>
              <a:ext uri="{909E8E84-426E-40DD-AFC4-6F175D3DCCD1}">
                <a14:hiddenFill xmlns:a14="http://schemas.microsoft.com/office/drawing/2010/main">
                  <a:solidFill>
                    <a:srgbClr val="FFFFFF"/>
                  </a:solidFill>
                </a14:hiddenFill>
              </a:ext>
            </a:extLst>
          </p:spPr>
        </p:pic>
        <p:grpSp>
          <p:nvGrpSpPr>
            <p:cNvPr id="20" name="Group 17"/>
            <p:cNvGrpSpPr>
              <a:grpSpLocks/>
            </p:cNvGrpSpPr>
            <p:nvPr/>
          </p:nvGrpSpPr>
          <p:grpSpPr bwMode="auto">
            <a:xfrm>
              <a:off x="5500" y="5060"/>
              <a:ext cx="4933" cy="1418"/>
              <a:chOff x="5500" y="5060"/>
              <a:chExt cx="4933" cy="1418"/>
            </a:xfrm>
          </p:grpSpPr>
          <p:sp>
            <p:nvSpPr>
              <p:cNvPr id="23" name="Freeform 18"/>
              <p:cNvSpPr>
                <a:spLocks/>
              </p:cNvSpPr>
              <p:nvPr/>
            </p:nvSpPr>
            <p:spPr bwMode="auto">
              <a:xfrm>
                <a:off x="5500" y="5060"/>
                <a:ext cx="4933" cy="1418"/>
              </a:xfrm>
              <a:custGeom>
                <a:avLst/>
                <a:gdLst>
                  <a:gd name="T0" fmla="+- 0 10196 5500"/>
                  <a:gd name="T1" fmla="*/ T0 w 4933"/>
                  <a:gd name="T2" fmla="+- 0 5060 5060"/>
                  <a:gd name="T3" fmla="*/ 5060 h 1418"/>
                  <a:gd name="T4" fmla="+- 0 5720 5500"/>
                  <a:gd name="T5" fmla="*/ T4 w 4933"/>
                  <a:gd name="T6" fmla="+- 0 5061 5060"/>
                  <a:gd name="T7" fmla="*/ 5061 h 1418"/>
                  <a:gd name="T8" fmla="+- 0 5654 5500"/>
                  <a:gd name="T9" fmla="*/ T8 w 4933"/>
                  <a:gd name="T10" fmla="+- 0 5075 5060"/>
                  <a:gd name="T11" fmla="*/ 5075 h 1418"/>
                  <a:gd name="T12" fmla="+- 0 5596 5500"/>
                  <a:gd name="T13" fmla="*/ T12 w 4933"/>
                  <a:gd name="T14" fmla="+- 0 5106 5060"/>
                  <a:gd name="T15" fmla="*/ 5106 h 1418"/>
                  <a:gd name="T16" fmla="+- 0 5550 5500"/>
                  <a:gd name="T17" fmla="*/ T16 w 4933"/>
                  <a:gd name="T18" fmla="+- 0 5151 5060"/>
                  <a:gd name="T19" fmla="*/ 5151 h 1418"/>
                  <a:gd name="T20" fmla="+- 0 5517 5500"/>
                  <a:gd name="T21" fmla="*/ T20 w 4933"/>
                  <a:gd name="T22" fmla="+- 0 5208 5060"/>
                  <a:gd name="T23" fmla="*/ 5208 h 1418"/>
                  <a:gd name="T24" fmla="+- 0 5501 5500"/>
                  <a:gd name="T25" fmla="*/ T24 w 4933"/>
                  <a:gd name="T26" fmla="+- 0 5273 5060"/>
                  <a:gd name="T27" fmla="*/ 5273 h 1418"/>
                  <a:gd name="T28" fmla="+- 0 5500 5500"/>
                  <a:gd name="T29" fmla="*/ T28 w 4933"/>
                  <a:gd name="T30" fmla="+- 0 5296 5060"/>
                  <a:gd name="T31" fmla="*/ 5296 h 1418"/>
                  <a:gd name="T32" fmla="+- 0 5501 5500"/>
                  <a:gd name="T33" fmla="*/ T32 w 4933"/>
                  <a:gd name="T34" fmla="+- 0 6258 5060"/>
                  <a:gd name="T35" fmla="*/ 6258 h 1418"/>
                  <a:gd name="T36" fmla="+- 0 5515 5500"/>
                  <a:gd name="T37" fmla="*/ T36 w 4933"/>
                  <a:gd name="T38" fmla="+- 0 6324 5060"/>
                  <a:gd name="T39" fmla="*/ 6324 h 1418"/>
                  <a:gd name="T40" fmla="+- 0 5546 5500"/>
                  <a:gd name="T41" fmla="*/ T40 w 4933"/>
                  <a:gd name="T42" fmla="+- 0 6381 5060"/>
                  <a:gd name="T43" fmla="*/ 6381 h 1418"/>
                  <a:gd name="T44" fmla="+- 0 5591 5500"/>
                  <a:gd name="T45" fmla="*/ T44 w 4933"/>
                  <a:gd name="T46" fmla="+- 0 6428 5060"/>
                  <a:gd name="T47" fmla="*/ 6428 h 1418"/>
                  <a:gd name="T48" fmla="+- 0 5648 5500"/>
                  <a:gd name="T49" fmla="*/ T48 w 4933"/>
                  <a:gd name="T50" fmla="+- 0 6460 5060"/>
                  <a:gd name="T51" fmla="*/ 6460 h 1418"/>
                  <a:gd name="T52" fmla="+- 0 5713 5500"/>
                  <a:gd name="T53" fmla="*/ T52 w 4933"/>
                  <a:gd name="T54" fmla="+- 0 6476 5060"/>
                  <a:gd name="T55" fmla="*/ 6476 h 1418"/>
                  <a:gd name="T56" fmla="+- 0 5736 5500"/>
                  <a:gd name="T57" fmla="*/ T56 w 4933"/>
                  <a:gd name="T58" fmla="+- 0 6477 5060"/>
                  <a:gd name="T59" fmla="*/ 6477 h 1418"/>
                  <a:gd name="T60" fmla="+- 0 10213 5500"/>
                  <a:gd name="T61" fmla="*/ T60 w 4933"/>
                  <a:gd name="T62" fmla="+- 0 6477 5060"/>
                  <a:gd name="T63" fmla="*/ 6477 h 1418"/>
                  <a:gd name="T64" fmla="+- 0 10279 5500"/>
                  <a:gd name="T65" fmla="*/ T64 w 4933"/>
                  <a:gd name="T66" fmla="+- 0 6463 5060"/>
                  <a:gd name="T67" fmla="*/ 6463 h 1418"/>
                  <a:gd name="T68" fmla="+- 0 10336 5500"/>
                  <a:gd name="T69" fmla="*/ T68 w 4933"/>
                  <a:gd name="T70" fmla="+- 0 6432 5060"/>
                  <a:gd name="T71" fmla="*/ 6432 h 1418"/>
                  <a:gd name="T72" fmla="+- 0 10383 5500"/>
                  <a:gd name="T73" fmla="*/ T72 w 4933"/>
                  <a:gd name="T74" fmla="+- 0 6386 5060"/>
                  <a:gd name="T75" fmla="*/ 6386 h 1418"/>
                  <a:gd name="T76" fmla="+- 0 10415 5500"/>
                  <a:gd name="T77" fmla="*/ T76 w 4933"/>
                  <a:gd name="T78" fmla="+- 0 6330 5060"/>
                  <a:gd name="T79" fmla="*/ 6330 h 1418"/>
                  <a:gd name="T80" fmla="+- 0 10431 5500"/>
                  <a:gd name="T81" fmla="*/ T80 w 4933"/>
                  <a:gd name="T82" fmla="+- 0 6264 5060"/>
                  <a:gd name="T83" fmla="*/ 6264 h 1418"/>
                  <a:gd name="T84" fmla="+- 0 10433 5500"/>
                  <a:gd name="T85" fmla="*/ T84 w 4933"/>
                  <a:gd name="T86" fmla="+- 0 6241 5060"/>
                  <a:gd name="T87" fmla="*/ 6241 h 1418"/>
                  <a:gd name="T88" fmla="+- 0 10432 5500"/>
                  <a:gd name="T89" fmla="*/ T88 w 4933"/>
                  <a:gd name="T90" fmla="+- 0 5280 5060"/>
                  <a:gd name="T91" fmla="*/ 5280 h 1418"/>
                  <a:gd name="T92" fmla="+- 0 10418 5500"/>
                  <a:gd name="T93" fmla="*/ T92 w 4933"/>
                  <a:gd name="T94" fmla="+- 0 5214 5060"/>
                  <a:gd name="T95" fmla="*/ 5214 h 1418"/>
                  <a:gd name="T96" fmla="+- 0 10387 5500"/>
                  <a:gd name="T97" fmla="*/ T96 w 4933"/>
                  <a:gd name="T98" fmla="+- 0 5156 5060"/>
                  <a:gd name="T99" fmla="*/ 5156 h 1418"/>
                  <a:gd name="T100" fmla="+- 0 10341 5500"/>
                  <a:gd name="T101" fmla="*/ T100 w 4933"/>
                  <a:gd name="T102" fmla="+- 0 5110 5060"/>
                  <a:gd name="T103" fmla="*/ 5110 h 1418"/>
                  <a:gd name="T104" fmla="+- 0 10285 5500"/>
                  <a:gd name="T105" fmla="*/ T104 w 4933"/>
                  <a:gd name="T106" fmla="+- 0 5077 5060"/>
                  <a:gd name="T107" fmla="*/ 5077 h 1418"/>
                  <a:gd name="T108" fmla="+- 0 10219 5500"/>
                  <a:gd name="T109" fmla="*/ T108 w 4933"/>
                  <a:gd name="T110" fmla="+- 0 5061 5060"/>
                  <a:gd name="T111" fmla="*/ 5061 h 1418"/>
                  <a:gd name="T112" fmla="+- 0 10196 5500"/>
                  <a:gd name="T113" fmla="*/ T112 w 4933"/>
                  <a:gd name="T114" fmla="+- 0 5060 5060"/>
                  <a:gd name="T115" fmla="*/ 5060 h 1418"/>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 ang="0">
                    <a:pos x="T113" y="T115"/>
                  </a:cxn>
                </a:cxnLst>
                <a:rect l="0" t="0" r="r" b="b"/>
                <a:pathLst>
                  <a:path w="4933" h="1418">
                    <a:moveTo>
                      <a:pt x="4696" y="0"/>
                    </a:moveTo>
                    <a:lnTo>
                      <a:pt x="220" y="1"/>
                    </a:lnTo>
                    <a:lnTo>
                      <a:pt x="154" y="15"/>
                    </a:lnTo>
                    <a:lnTo>
                      <a:pt x="96" y="46"/>
                    </a:lnTo>
                    <a:lnTo>
                      <a:pt x="50" y="91"/>
                    </a:lnTo>
                    <a:lnTo>
                      <a:pt x="17" y="148"/>
                    </a:lnTo>
                    <a:lnTo>
                      <a:pt x="1" y="213"/>
                    </a:lnTo>
                    <a:lnTo>
                      <a:pt x="0" y="236"/>
                    </a:lnTo>
                    <a:lnTo>
                      <a:pt x="1" y="1198"/>
                    </a:lnTo>
                    <a:lnTo>
                      <a:pt x="15" y="1264"/>
                    </a:lnTo>
                    <a:lnTo>
                      <a:pt x="46" y="1321"/>
                    </a:lnTo>
                    <a:lnTo>
                      <a:pt x="91" y="1368"/>
                    </a:lnTo>
                    <a:lnTo>
                      <a:pt x="148" y="1400"/>
                    </a:lnTo>
                    <a:lnTo>
                      <a:pt x="213" y="1416"/>
                    </a:lnTo>
                    <a:lnTo>
                      <a:pt x="236" y="1417"/>
                    </a:lnTo>
                    <a:lnTo>
                      <a:pt x="4713" y="1417"/>
                    </a:lnTo>
                    <a:lnTo>
                      <a:pt x="4779" y="1403"/>
                    </a:lnTo>
                    <a:lnTo>
                      <a:pt x="4836" y="1372"/>
                    </a:lnTo>
                    <a:lnTo>
                      <a:pt x="4883" y="1326"/>
                    </a:lnTo>
                    <a:lnTo>
                      <a:pt x="4915" y="1270"/>
                    </a:lnTo>
                    <a:lnTo>
                      <a:pt x="4931" y="1204"/>
                    </a:lnTo>
                    <a:lnTo>
                      <a:pt x="4933" y="1181"/>
                    </a:lnTo>
                    <a:lnTo>
                      <a:pt x="4932" y="220"/>
                    </a:lnTo>
                    <a:lnTo>
                      <a:pt x="4918" y="154"/>
                    </a:lnTo>
                    <a:lnTo>
                      <a:pt x="4887" y="96"/>
                    </a:lnTo>
                    <a:lnTo>
                      <a:pt x="4841" y="50"/>
                    </a:lnTo>
                    <a:lnTo>
                      <a:pt x="4785" y="17"/>
                    </a:lnTo>
                    <a:lnTo>
                      <a:pt x="4719" y="1"/>
                    </a:lnTo>
                    <a:lnTo>
                      <a:pt x="4696"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ctr" anchorCtr="0" compatLnSpc="1">
                <a:prstTxWarp prst="textNoShape">
                  <a:avLst/>
                </a:prstTxWarp>
              </a:bodyPr>
              <a:lstStyle/>
              <a:p>
                <a:r>
                  <a:rPr lang="en-US" altLang="ja-JP" sz="1050" dirty="0">
                    <a:latin typeface="ＭＳ ゴシック" panose="020B0609070205080204" pitchFamily="49" charset="-128"/>
                    <a:ea typeface="ＭＳ ゴシック" panose="020B0609070205080204" pitchFamily="49" charset="-128"/>
                  </a:rPr>
                  <a:t>【</a:t>
                </a:r>
                <a:r>
                  <a:rPr lang="ja-JP" altLang="en-US" sz="1050" dirty="0">
                    <a:latin typeface="ＭＳ ゴシック" panose="020B0609070205080204" pitchFamily="49" charset="-128"/>
                    <a:ea typeface="ＭＳ ゴシック" panose="020B0609070205080204" pitchFamily="49" charset="-128"/>
                  </a:rPr>
                  <a:t>基礎点評価の観点</a:t>
                </a:r>
                <a:r>
                  <a:rPr lang="en-US" altLang="ja-JP" sz="1050" dirty="0">
                    <a:latin typeface="ＭＳ ゴシック" panose="020B0609070205080204" pitchFamily="49" charset="-128"/>
                    <a:ea typeface="ＭＳ ゴシック" panose="020B0609070205080204" pitchFamily="49" charset="-128"/>
                  </a:rPr>
                  <a:t>】</a:t>
                </a:r>
              </a:p>
              <a:p>
                <a:r>
                  <a:rPr lang="ja-JP" altLang="en-US" sz="1050" dirty="0" smtClean="0">
                    <a:latin typeface="ＭＳ ゴシック" panose="020B0609070205080204" pitchFamily="49" charset="-128"/>
                    <a:ea typeface="ＭＳ ゴシック" panose="020B0609070205080204" pitchFamily="49" charset="-128"/>
                  </a:rPr>
                  <a:t>・調査の目的が、電力</a:t>
                </a:r>
                <a:r>
                  <a:rPr lang="ja-JP" altLang="en-US" sz="1050" dirty="0">
                    <a:latin typeface="ＭＳ ゴシック" panose="020B0609070205080204" pitchFamily="49" charset="-128"/>
                    <a:ea typeface="ＭＳ ゴシック" panose="020B0609070205080204" pitchFamily="49" charset="-128"/>
                  </a:rPr>
                  <a:t>広域的運営推進機関</a:t>
                </a:r>
                <a:r>
                  <a:rPr lang="ja-JP" altLang="en-US" sz="1050" dirty="0" smtClean="0">
                    <a:latin typeface="ＭＳ ゴシック" panose="020B0609070205080204" pitchFamily="49" charset="-128"/>
                    <a:ea typeface="ＭＳ ゴシック" panose="020B0609070205080204" pitchFamily="49" charset="-128"/>
                  </a:rPr>
                  <a:t>の調査目的</a:t>
                </a:r>
                <a:r>
                  <a:rPr lang="ja-JP" altLang="en-US" sz="1050" dirty="0">
                    <a:latin typeface="ＭＳ ゴシック" panose="020B0609070205080204" pitchFamily="49" charset="-128"/>
                    <a:ea typeface="ＭＳ ゴシック" panose="020B0609070205080204" pitchFamily="49" charset="-128"/>
                  </a:rPr>
                  <a:t>に</a:t>
                </a:r>
                <a:r>
                  <a:rPr lang="ja-JP" altLang="en-US" sz="1050" dirty="0" smtClean="0">
                    <a:latin typeface="ＭＳ ゴシック" panose="020B0609070205080204" pitchFamily="49" charset="-128"/>
                    <a:ea typeface="ＭＳ ゴシック" panose="020B0609070205080204" pitchFamily="49" charset="-128"/>
                  </a:rPr>
                  <a:t>合致</a:t>
                </a:r>
                <a:endParaRPr lang="en-US" altLang="ja-JP" sz="1050" dirty="0" smtClean="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a:t>
                </a:r>
                <a:r>
                  <a:rPr lang="ja-JP" altLang="en-US" sz="1050" dirty="0" smtClean="0">
                    <a:latin typeface="ＭＳ ゴシック" panose="020B0609070205080204" pitchFamily="49" charset="-128"/>
                    <a:ea typeface="ＭＳ ゴシック" panose="020B0609070205080204" pitchFamily="49" charset="-128"/>
                  </a:rPr>
                  <a:t>して</a:t>
                </a:r>
                <a:r>
                  <a:rPr lang="ja-JP" altLang="en-US" sz="1050" dirty="0">
                    <a:latin typeface="ＭＳ ゴシック" panose="020B0609070205080204" pitchFamily="49" charset="-128"/>
                    <a:ea typeface="ＭＳ ゴシック" panose="020B0609070205080204" pitchFamily="49" charset="-128"/>
                  </a:rPr>
                  <a:t>いるか。</a:t>
                </a:r>
              </a:p>
            </p:txBody>
          </p:sp>
        </p:grpSp>
        <p:grpSp>
          <p:nvGrpSpPr>
            <p:cNvPr id="21" name="Group 19"/>
            <p:cNvGrpSpPr>
              <a:grpSpLocks/>
            </p:cNvGrpSpPr>
            <p:nvPr/>
          </p:nvGrpSpPr>
          <p:grpSpPr bwMode="auto">
            <a:xfrm>
              <a:off x="5500" y="5060"/>
              <a:ext cx="4933" cy="1418"/>
              <a:chOff x="5500" y="5060"/>
              <a:chExt cx="4933" cy="1418"/>
            </a:xfrm>
          </p:grpSpPr>
          <p:sp>
            <p:nvSpPr>
              <p:cNvPr id="22" name="Freeform 20"/>
              <p:cNvSpPr>
                <a:spLocks/>
              </p:cNvSpPr>
              <p:nvPr/>
            </p:nvSpPr>
            <p:spPr bwMode="auto">
              <a:xfrm>
                <a:off x="5500" y="5060"/>
                <a:ext cx="4933" cy="1418"/>
              </a:xfrm>
              <a:custGeom>
                <a:avLst/>
                <a:gdLst>
                  <a:gd name="T0" fmla="+- 0 5500 5500"/>
                  <a:gd name="T1" fmla="*/ T0 w 4933"/>
                  <a:gd name="T2" fmla="+- 0 5296 5060"/>
                  <a:gd name="T3" fmla="*/ 5296 h 1418"/>
                  <a:gd name="T4" fmla="+- 0 5510 5500"/>
                  <a:gd name="T5" fmla="*/ T4 w 4933"/>
                  <a:gd name="T6" fmla="+- 0 5229 5060"/>
                  <a:gd name="T7" fmla="*/ 5229 h 1418"/>
                  <a:gd name="T8" fmla="+- 0 5537 5500"/>
                  <a:gd name="T9" fmla="*/ T8 w 4933"/>
                  <a:gd name="T10" fmla="+- 0 5169 5060"/>
                  <a:gd name="T11" fmla="*/ 5169 h 1418"/>
                  <a:gd name="T12" fmla="+- 0 5579 5500"/>
                  <a:gd name="T13" fmla="*/ T12 w 4933"/>
                  <a:gd name="T14" fmla="+- 0 5120 5060"/>
                  <a:gd name="T15" fmla="*/ 5120 h 1418"/>
                  <a:gd name="T16" fmla="+- 0 5634 5500"/>
                  <a:gd name="T17" fmla="*/ T16 w 4933"/>
                  <a:gd name="T18" fmla="+- 0 5083 5060"/>
                  <a:gd name="T19" fmla="*/ 5083 h 1418"/>
                  <a:gd name="T20" fmla="+- 0 5697 5500"/>
                  <a:gd name="T21" fmla="*/ T20 w 4933"/>
                  <a:gd name="T22" fmla="+- 0 5063 5060"/>
                  <a:gd name="T23" fmla="*/ 5063 h 1418"/>
                  <a:gd name="T24" fmla="+- 0 10196 5500"/>
                  <a:gd name="T25" fmla="*/ T24 w 4933"/>
                  <a:gd name="T26" fmla="+- 0 5060 5060"/>
                  <a:gd name="T27" fmla="*/ 5060 h 1418"/>
                  <a:gd name="T28" fmla="+- 0 10219 5500"/>
                  <a:gd name="T29" fmla="*/ T28 w 4933"/>
                  <a:gd name="T30" fmla="+- 0 5061 5060"/>
                  <a:gd name="T31" fmla="*/ 5061 h 1418"/>
                  <a:gd name="T32" fmla="+- 0 10285 5500"/>
                  <a:gd name="T33" fmla="*/ T32 w 4933"/>
                  <a:gd name="T34" fmla="+- 0 5077 5060"/>
                  <a:gd name="T35" fmla="*/ 5077 h 1418"/>
                  <a:gd name="T36" fmla="+- 0 10341 5500"/>
                  <a:gd name="T37" fmla="*/ T36 w 4933"/>
                  <a:gd name="T38" fmla="+- 0 5110 5060"/>
                  <a:gd name="T39" fmla="*/ 5110 h 1418"/>
                  <a:gd name="T40" fmla="+- 0 10387 5500"/>
                  <a:gd name="T41" fmla="*/ T40 w 4933"/>
                  <a:gd name="T42" fmla="+- 0 5156 5060"/>
                  <a:gd name="T43" fmla="*/ 5156 h 1418"/>
                  <a:gd name="T44" fmla="+- 0 10418 5500"/>
                  <a:gd name="T45" fmla="*/ T44 w 4933"/>
                  <a:gd name="T46" fmla="+- 0 5214 5060"/>
                  <a:gd name="T47" fmla="*/ 5214 h 1418"/>
                  <a:gd name="T48" fmla="+- 0 10432 5500"/>
                  <a:gd name="T49" fmla="*/ T48 w 4933"/>
                  <a:gd name="T50" fmla="+- 0 5280 5060"/>
                  <a:gd name="T51" fmla="*/ 5280 h 1418"/>
                  <a:gd name="T52" fmla="+- 0 10433 5500"/>
                  <a:gd name="T53" fmla="*/ T52 w 4933"/>
                  <a:gd name="T54" fmla="+- 0 6241 5060"/>
                  <a:gd name="T55" fmla="*/ 6241 h 1418"/>
                  <a:gd name="T56" fmla="+- 0 10431 5500"/>
                  <a:gd name="T57" fmla="*/ T56 w 4933"/>
                  <a:gd name="T58" fmla="+- 0 6264 5060"/>
                  <a:gd name="T59" fmla="*/ 6264 h 1418"/>
                  <a:gd name="T60" fmla="+- 0 10415 5500"/>
                  <a:gd name="T61" fmla="*/ T60 w 4933"/>
                  <a:gd name="T62" fmla="+- 0 6330 5060"/>
                  <a:gd name="T63" fmla="*/ 6330 h 1418"/>
                  <a:gd name="T64" fmla="+- 0 10383 5500"/>
                  <a:gd name="T65" fmla="*/ T64 w 4933"/>
                  <a:gd name="T66" fmla="+- 0 6386 5060"/>
                  <a:gd name="T67" fmla="*/ 6386 h 1418"/>
                  <a:gd name="T68" fmla="+- 0 10336 5500"/>
                  <a:gd name="T69" fmla="*/ T68 w 4933"/>
                  <a:gd name="T70" fmla="+- 0 6432 5060"/>
                  <a:gd name="T71" fmla="*/ 6432 h 1418"/>
                  <a:gd name="T72" fmla="+- 0 10279 5500"/>
                  <a:gd name="T73" fmla="*/ T72 w 4933"/>
                  <a:gd name="T74" fmla="+- 0 6463 5060"/>
                  <a:gd name="T75" fmla="*/ 6463 h 1418"/>
                  <a:gd name="T76" fmla="+- 0 10213 5500"/>
                  <a:gd name="T77" fmla="*/ T76 w 4933"/>
                  <a:gd name="T78" fmla="+- 0 6477 5060"/>
                  <a:gd name="T79" fmla="*/ 6477 h 1418"/>
                  <a:gd name="T80" fmla="+- 0 5736 5500"/>
                  <a:gd name="T81" fmla="*/ T80 w 4933"/>
                  <a:gd name="T82" fmla="+- 0 6477 5060"/>
                  <a:gd name="T83" fmla="*/ 6477 h 1418"/>
                  <a:gd name="T84" fmla="+- 0 5713 5500"/>
                  <a:gd name="T85" fmla="*/ T84 w 4933"/>
                  <a:gd name="T86" fmla="+- 0 6476 5060"/>
                  <a:gd name="T87" fmla="*/ 6476 h 1418"/>
                  <a:gd name="T88" fmla="+- 0 5648 5500"/>
                  <a:gd name="T89" fmla="*/ T88 w 4933"/>
                  <a:gd name="T90" fmla="+- 0 6460 5060"/>
                  <a:gd name="T91" fmla="*/ 6460 h 1418"/>
                  <a:gd name="T92" fmla="+- 0 5591 5500"/>
                  <a:gd name="T93" fmla="*/ T92 w 4933"/>
                  <a:gd name="T94" fmla="+- 0 6428 5060"/>
                  <a:gd name="T95" fmla="*/ 6428 h 1418"/>
                  <a:gd name="T96" fmla="+- 0 5546 5500"/>
                  <a:gd name="T97" fmla="*/ T96 w 4933"/>
                  <a:gd name="T98" fmla="+- 0 6381 5060"/>
                  <a:gd name="T99" fmla="*/ 6381 h 1418"/>
                  <a:gd name="T100" fmla="+- 0 5515 5500"/>
                  <a:gd name="T101" fmla="*/ T100 w 4933"/>
                  <a:gd name="T102" fmla="+- 0 6324 5060"/>
                  <a:gd name="T103" fmla="*/ 6324 h 1418"/>
                  <a:gd name="T104" fmla="+- 0 5501 5500"/>
                  <a:gd name="T105" fmla="*/ T104 w 4933"/>
                  <a:gd name="T106" fmla="+- 0 6258 5060"/>
                  <a:gd name="T107" fmla="*/ 6258 h 1418"/>
                  <a:gd name="T108" fmla="+- 0 5500 5500"/>
                  <a:gd name="T109" fmla="*/ T108 w 4933"/>
                  <a:gd name="T110" fmla="+- 0 5296 5060"/>
                  <a:gd name="T111" fmla="*/ 5296 h 1418"/>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Lst>
                <a:rect l="0" t="0" r="r" b="b"/>
                <a:pathLst>
                  <a:path w="4933" h="1418">
                    <a:moveTo>
                      <a:pt x="0" y="236"/>
                    </a:moveTo>
                    <a:lnTo>
                      <a:pt x="10" y="169"/>
                    </a:lnTo>
                    <a:lnTo>
                      <a:pt x="37" y="109"/>
                    </a:lnTo>
                    <a:lnTo>
                      <a:pt x="79" y="60"/>
                    </a:lnTo>
                    <a:lnTo>
                      <a:pt x="134" y="23"/>
                    </a:lnTo>
                    <a:lnTo>
                      <a:pt x="197" y="3"/>
                    </a:lnTo>
                    <a:lnTo>
                      <a:pt x="4696" y="0"/>
                    </a:lnTo>
                    <a:lnTo>
                      <a:pt x="4719" y="1"/>
                    </a:lnTo>
                    <a:lnTo>
                      <a:pt x="4785" y="17"/>
                    </a:lnTo>
                    <a:lnTo>
                      <a:pt x="4841" y="50"/>
                    </a:lnTo>
                    <a:lnTo>
                      <a:pt x="4887" y="96"/>
                    </a:lnTo>
                    <a:lnTo>
                      <a:pt x="4918" y="154"/>
                    </a:lnTo>
                    <a:lnTo>
                      <a:pt x="4932" y="220"/>
                    </a:lnTo>
                    <a:lnTo>
                      <a:pt x="4933" y="1181"/>
                    </a:lnTo>
                    <a:lnTo>
                      <a:pt x="4931" y="1204"/>
                    </a:lnTo>
                    <a:lnTo>
                      <a:pt x="4915" y="1270"/>
                    </a:lnTo>
                    <a:lnTo>
                      <a:pt x="4883" y="1326"/>
                    </a:lnTo>
                    <a:lnTo>
                      <a:pt x="4836" y="1372"/>
                    </a:lnTo>
                    <a:lnTo>
                      <a:pt x="4779" y="1403"/>
                    </a:lnTo>
                    <a:lnTo>
                      <a:pt x="4713" y="1417"/>
                    </a:lnTo>
                    <a:lnTo>
                      <a:pt x="236" y="1417"/>
                    </a:lnTo>
                    <a:lnTo>
                      <a:pt x="213" y="1416"/>
                    </a:lnTo>
                    <a:lnTo>
                      <a:pt x="148" y="1400"/>
                    </a:lnTo>
                    <a:lnTo>
                      <a:pt x="91" y="1368"/>
                    </a:lnTo>
                    <a:lnTo>
                      <a:pt x="46" y="1321"/>
                    </a:lnTo>
                    <a:lnTo>
                      <a:pt x="15" y="1264"/>
                    </a:lnTo>
                    <a:lnTo>
                      <a:pt x="1" y="1198"/>
                    </a:lnTo>
                    <a:lnTo>
                      <a:pt x="0" y="236"/>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68580" tIns="34290" rIns="68580" bIns="34290" numCol="1" anchor="ctr" anchorCtr="0" compatLnSpc="1">
                <a:prstTxWarp prst="textNoShape">
                  <a:avLst/>
                </a:prstTxWarp>
              </a:bodyPr>
              <a:lstStyle/>
              <a:p>
                <a:endParaRPr lang="ja-JP" altLang="en-US" sz="1050">
                  <a:latin typeface="ＭＳ ゴシック" panose="020B0609070205080204" pitchFamily="49" charset="-128"/>
                  <a:ea typeface="ＭＳ ゴシック" panose="020B0609070205080204" pitchFamily="49" charset="-128"/>
                </a:endParaRPr>
              </a:p>
            </p:txBody>
          </p:sp>
        </p:grpSp>
      </p:grpSp>
      <p:sp>
        <p:nvSpPr>
          <p:cNvPr id="27" name="テキスト ボックス 26"/>
          <p:cNvSpPr txBox="1"/>
          <p:nvPr/>
        </p:nvSpPr>
        <p:spPr>
          <a:xfrm>
            <a:off x="6110514" y="214879"/>
            <a:ext cx="2585811" cy="338554"/>
          </a:xfrm>
          <a:prstGeom prst="rect">
            <a:avLst/>
          </a:prstGeom>
          <a:noFill/>
        </p:spPr>
        <p:txBody>
          <a:bodyPr wrap="square" rtlCol="0">
            <a:spAutoFit/>
          </a:bodyPr>
          <a:lstStyle/>
          <a:p>
            <a:r>
              <a:rPr lang="en-US" altLang="ja-JP" sz="1600" b="1" dirty="0">
                <a:solidFill>
                  <a:prstClr val="black"/>
                </a:solidFill>
                <a:latin typeface="ＭＳ ゴシック" panose="020B0609070205080204" pitchFamily="49" charset="-128"/>
                <a:ea typeface="ＭＳ ゴシック" panose="020B0609070205080204" pitchFamily="49" charset="-128"/>
              </a:rPr>
              <a:t>6.1</a:t>
            </a:r>
            <a:r>
              <a:rPr lang="ja-JP" altLang="en-US" sz="1600" b="1" dirty="0">
                <a:solidFill>
                  <a:prstClr val="black"/>
                </a:solidFill>
                <a:latin typeface="ＭＳ ゴシック" panose="020B0609070205080204" pitchFamily="49" charset="-128"/>
                <a:ea typeface="ＭＳ ゴシック" panose="020B0609070205080204" pitchFamily="49" charset="-128"/>
              </a:rPr>
              <a:t>（別紙</a:t>
            </a:r>
            <a:r>
              <a:rPr lang="en-US" altLang="ja-JP" sz="1600" b="1" dirty="0">
                <a:solidFill>
                  <a:prstClr val="black"/>
                </a:solidFill>
                <a:latin typeface="ＭＳ ゴシック" panose="020B0609070205080204" pitchFamily="49" charset="-128"/>
                <a:ea typeface="ＭＳ ゴシック" panose="020B0609070205080204" pitchFamily="49" charset="-128"/>
              </a:rPr>
              <a:t>1</a:t>
            </a:r>
            <a:r>
              <a:rPr lang="ja-JP" altLang="en-US" sz="1600" b="1" dirty="0">
                <a:solidFill>
                  <a:prstClr val="black"/>
                </a:solidFill>
                <a:latin typeface="ＭＳ ゴシック" panose="020B0609070205080204" pitchFamily="49" charset="-128"/>
                <a:ea typeface="ＭＳ ゴシック" panose="020B0609070205080204" pitchFamily="49" charset="-128"/>
              </a:rPr>
              <a:t>）</a:t>
            </a:r>
            <a:r>
              <a:rPr lang="ja-JP" altLang="en-US" sz="1600" b="1" dirty="0" smtClean="0">
                <a:solidFill>
                  <a:prstClr val="black"/>
                </a:solidFill>
                <a:latin typeface="ＭＳ ゴシック" panose="020B0609070205080204" pitchFamily="49" charset="-128"/>
                <a:ea typeface="ＭＳ ゴシック" panose="020B0609070205080204" pitchFamily="49" charset="-128"/>
              </a:rPr>
              <a:t>提案書</a:t>
            </a:r>
            <a:r>
              <a:rPr lang="ja-JP" altLang="en-US" sz="1600" b="1" dirty="0" smtClean="0">
                <a:latin typeface="ＭＳ ゴシック" panose="020B0609070205080204" pitchFamily="49" charset="-128"/>
                <a:ea typeface="ＭＳ ゴシック" panose="020B0609070205080204" pitchFamily="49" charset="-128"/>
              </a:rPr>
              <a:t>雛形</a:t>
            </a:r>
            <a:endParaRPr lang="ja-JP" altLang="en-US" sz="1600" b="1" dirty="0">
              <a:latin typeface="ＭＳ ゴシック" panose="020B0609070205080204" pitchFamily="49" charset="-128"/>
              <a:ea typeface="ＭＳ ゴシック" panose="020B0609070205080204" pitchFamily="49" charset="-128"/>
            </a:endParaRPr>
          </a:p>
        </p:txBody>
      </p:sp>
      <p:sp>
        <p:nvSpPr>
          <p:cNvPr id="4" name="スライド番号プレースホルダー 3"/>
          <p:cNvSpPr>
            <a:spLocks noGrp="1"/>
          </p:cNvSpPr>
          <p:nvPr>
            <p:ph type="sldNum" sz="quarter" idx="12"/>
          </p:nvPr>
        </p:nvSpPr>
        <p:spPr>
          <a:xfrm>
            <a:off x="0" y="6480000"/>
            <a:ext cx="360000" cy="360000"/>
          </a:xfrm>
        </p:spPr>
        <p:txBody>
          <a:bodyPr vert="vert"/>
          <a:lstStyle/>
          <a:p>
            <a:fld id="{F985433A-CC4F-471B-9DBE-CF2745555BA5}" type="slidenum">
              <a:rPr kumimoji="1" lang="ja-JP" altLang="en-US" smtClean="0"/>
              <a:t>7</a:t>
            </a:fld>
            <a:endParaRPr kumimoji="1" lang="ja-JP" altLang="en-US" dirty="0"/>
          </a:p>
        </p:txBody>
      </p:sp>
    </p:spTree>
    <p:extLst>
      <p:ext uri="{BB962C8B-B14F-4D97-AF65-F5344CB8AC3E}">
        <p14:creationId xmlns:p14="http://schemas.microsoft.com/office/powerpoint/2010/main" val="126722099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14300" y="40708"/>
            <a:ext cx="8858250" cy="692007"/>
          </a:xfrm>
        </p:spPr>
        <p:txBody>
          <a:bodyPr>
            <a:noAutofit/>
          </a:bodyPr>
          <a:lstStyle/>
          <a:p>
            <a:r>
              <a:rPr lang="en-US" altLang="ja-JP" sz="2000" b="1" dirty="0" smtClean="0">
                <a:solidFill>
                  <a:srgbClr val="3399FF"/>
                </a:solidFill>
                <a:latin typeface="ＭＳ ゴシック" panose="020B0609070205080204" pitchFamily="49" charset="-128"/>
                <a:ea typeface="ＭＳ ゴシック" panose="020B0609070205080204" pitchFamily="49" charset="-128"/>
              </a:rPr>
              <a:t>【4</a:t>
            </a:r>
            <a:r>
              <a:rPr lang="ja-JP" altLang="en-US" sz="2000" b="1" dirty="0">
                <a:solidFill>
                  <a:srgbClr val="3399FF"/>
                </a:solidFill>
                <a:latin typeface="ＭＳ ゴシック" panose="020B0609070205080204" pitchFamily="49" charset="-128"/>
                <a:ea typeface="ＭＳ ゴシック" panose="020B0609070205080204" pitchFamily="49" charset="-128"/>
              </a:rPr>
              <a:t>　</a:t>
            </a:r>
            <a:r>
              <a:rPr lang="ja-JP" altLang="en-US" sz="2000" b="1" dirty="0" smtClean="0">
                <a:solidFill>
                  <a:srgbClr val="3399FF"/>
                </a:solidFill>
                <a:latin typeface="ＭＳ ゴシック" panose="020B0609070205080204" pitchFamily="49" charset="-128"/>
                <a:ea typeface="ＭＳ ゴシック" panose="020B0609070205080204" pitchFamily="49" charset="-128"/>
              </a:rPr>
              <a:t>添付資料</a:t>
            </a:r>
            <a:r>
              <a:rPr lang="en-US" altLang="ja-JP" sz="2000" b="1" dirty="0" smtClean="0">
                <a:solidFill>
                  <a:srgbClr val="3399FF"/>
                </a:solidFill>
                <a:latin typeface="ＭＳ ゴシック" panose="020B0609070205080204" pitchFamily="49" charset="-128"/>
                <a:ea typeface="ＭＳ ゴシック" panose="020B0609070205080204" pitchFamily="49" charset="-128"/>
              </a:rPr>
              <a:t>】</a:t>
            </a:r>
            <a:r>
              <a:rPr lang="en-US" altLang="ja-JP" sz="2000" b="1" dirty="0">
                <a:solidFill>
                  <a:srgbClr val="3399FF"/>
                </a:solidFill>
                <a:latin typeface="ＭＳ ゴシック" panose="020B0609070205080204" pitchFamily="49" charset="-128"/>
                <a:ea typeface="ＭＳ ゴシック" panose="020B0609070205080204" pitchFamily="49" charset="-128"/>
              </a:rPr>
              <a:t/>
            </a:r>
            <a:br>
              <a:rPr lang="en-US" altLang="ja-JP" sz="2000" b="1" dirty="0">
                <a:solidFill>
                  <a:srgbClr val="3399FF"/>
                </a:solidFill>
                <a:latin typeface="ＭＳ ゴシック" panose="020B0609070205080204" pitchFamily="49" charset="-128"/>
                <a:ea typeface="ＭＳ ゴシック" panose="020B0609070205080204" pitchFamily="49" charset="-128"/>
              </a:rPr>
            </a:br>
            <a:r>
              <a:rPr lang="ja-JP" altLang="en-US" sz="2000" b="1" dirty="0">
                <a:solidFill>
                  <a:srgbClr val="3399FF"/>
                </a:solidFill>
                <a:latin typeface="ＭＳ ゴシック" panose="020B0609070205080204" pitchFamily="49" charset="-128"/>
                <a:ea typeface="ＭＳ ゴシック" panose="020B0609070205080204" pitchFamily="49" charset="-128"/>
              </a:rPr>
              <a:t>　</a:t>
            </a:r>
            <a:r>
              <a:rPr lang="en-US" altLang="ja-JP" sz="2000" b="1" dirty="0" smtClean="0">
                <a:solidFill>
                  <a:srgbClr val="3399FF"/>
                </a:solidFill>
                <a:latin typeface="ＭＳ ゴシック" panose="020B0609070205080204" pitchFamily="49" charset="-128"/>
                <a:ea typeface="ＭＳ ゴシック" panose="020B0609070205080204" pitchFamily="49" charset="-128"/>
              </a:rPr>
              <a:t>4.2</a:t>
            </a:r>
            <a:r>
              <a:rPr lang="ja-JP" altLang="en-US" sz="2000" b="1" dirty="0">
                <a:solidFill>
                  <a:srgbClr val="3399FF"/>
                </a:solidFill>
                <a:latin typeface="ＭＳ ゴシック" panose="020B0609070205080204" pitchFamily="49" charset="-128"/>
                <a:ea typeface="ＭＳ ゴシック" panose="020B0609070205080204" pitchFamily="49" charset="-128"/>
              </a:rPr>
              <a:t>　</a:t>
            </a:r>
            <a:r>
              <a:rPr lang="ja-JP" altLang="en-US" sz="2000" b="1" dirty="0" smtClean="0">
                <a:solidFill>
                  <a:srgbClr val="3399FF"/>
                </a:solidFill>
                <a:latin typeface="ＭＳ ゴシック" panose="020B0609070205080204" pitchFamily="49" charset="-128"/>
                <a:ea typeface="ＭＳ ゴシック" panose="020B0609070205080204" pitchFamily="49" charset="-128"/>
              </a:rPr>
              <a:t>事業実績及び類似事業実績　－官公庁における、事業の実績</a:t>
            </a:r>
            <a:endParaRPr lang="ja-JP" altLang="en-US" sz="2000" b="1" dirty="0">
              <a:solidFill>
                <a:srgbClr val="3399FF"/>
              </a:solidFill>
              <a:latin typeface="ＭＳ ゴシック" panose="020B0609070205080204" pitchFamily="49" charset="-128"/>
              <a:ea typeface="ＭＳ ゴシック" panose="020B0609070205080204" pitchFamily="49" charset="-128"/>
            </a:endParaRPr>
          </a:p>
        </p:txBody>
      </p:sp>
      <p:sp>
        <p:nvSpPr>
          <p:cNvPr id="3" name="コンテンツ プレースホルダー 2"/>
          <p:cNvSpPr>
            <a:spLocks noGrp="1"/>
          </p:cNvSpPr>
          <p:nvPr>
            <p:ph idx="1"/>
          </p:nvPr>
        </p:nvSpPr>
        <p:spPr>
          <a:xfrm>
            <a:off x="152040" y="1432934"/>
            <a:ext cx="8516760" cy="5083979"/>
          </a:xfrm>
        </p:spPr>
        <p:txBody>
          <a:bodyPr>
            <a:normAutofit/>
          </a:bodyPr>
          <a:lstStyle/>
          <a:p>
            <a:endParaRPr lang="ja-JP" altLang="en-US" sz="2200" dirty="0"/>
          </a:p>
        </p:txBody>
      </p:sp>
      <p:sp>
        <p:nvSpPr>
          <p:cNvPr id="4" name="テキスト ボックス 3"/>
          <p:cNvSpPr txBox="1"/>
          <p:nvPr/>
        </p:nvSpPr>
        <p:spPr>
          <a:xfrm>
            <a:off x="6275614" y="49779"/>
            <a:ext cx="2585811" cy="338554"/>
          </a:xfrm>
          <a:prstGeom prst="rect">
            <a:avLst/>
          </a:prstGeom>
          <a:noFill/>
        </p:spPr>
        <p:txBody>
          <a:bodyPr wrap="square" rtlCol="0">
            <a:spAutoFit/>
          </a:bodyPr>
          <a:lstStyle/>
          <a:p>
            <a:r>
              <a:rPr lang="en-US" altLang="ja-JP" sz="1600" b="1" dirty="0">
                <a:solidFill>
                  <a:prstClr val="black"/>
                </a:solidFill>
                <a:latin typeface="ＭＳ ゴシック" panose="020B0609070205080204" pitchFamily="49" charset="-128"/>
                <a:ea typeface="ＭＳ ゴシック" panose="020B0609070205080204" pitchFamily="49" charset="-128"/>
              </a:rPr>
              <a:t>6.1</a:t>
            </a:r>
            <a:r>
              <a:rPr lang="ja-JP" altLang="en-US" sz="1600" b="1" dirty="0">
                <a:solidFill>
                  <a:prstClr val="black"/>
                </a:solidFill>
                <a:latin typeface="ＭＳ ゴシック" panose="020B0609070205080204" pitchFamily="49" charset="-128"/>
                <a:ea typeface="ＭＳ ゴシック" panose="020B0609070205080204" pitchFamily="49" charset="-128"/>
              </a:rPr>
              <a:t>（別紙</a:t>
            </a:r>
            <a:r>
              <a:rPr lang="en-US" altLang="ja-JP" sz="1600" b="1" dirty="0">
                <a:solidFill>
                  <a:prstClr val="black"/>
                </a:solidFill>
                <a:latin typeface="ＭＳ ゴシック" panose="020B0609070205080204" pitchFamily="49" charset="-128"/>
                <a:ea typeface="ＭＳ ゴシック" panose="020B0609070205080204" pitchFamily="49" charset="-128"/>
              </a:rPr>
              <a:t>1</a:t>
            </a:r>
            <a:r>
              <a:rPr lang="ja-JP" altLang="en-US" sz="1600" b="1" dirty="0">
                <a:solidFill>
                  <a:prstClr val="black"/>
                </a:solidFill>
                <a:latin typeface="ＭＳ ゴシック" panose="020B0609070205080204" pitchFamily="49" charset="-128"/>
                <a:ea typeface="ＭＳ ゴシック" panose="020B0609070205080204" pitchFamily="49" charset="-128"/>
              </a:rPr>
              <a:t>）</a:t>
            </a:r>
            <a:r>
              <a:rPr lang="ja-JP" altLang="en-US" sz="1600" b="1" dirty="0" smtClean="0">
                <a:solidFill>
                  <a:prstClr val="black"/>
                </a:solidFill>
                <a:latin typeface="ＭＳ ゴシック" panose="020B0609070205080204" pitchFamily="49" charset="-128"/>
                <a:ea typeface="ＭＳ ゴシック" panose="020B0609070205080204" pitchFamily="49" charset="-128"/>
              </a:rPr>
              <a:t>提案書</a:t>
            </a:r>
            <a:r>
              <a:rPr lang="ja-JP" altLang="en-US" sz="1600" b="1" dirty="0" smtClean="0">
                <a:latin typeface="ＭＳ ゴシック" panose="020B0609070205080204" pitchFamily="49" charset="-128"/>
                <a:ea typeface="ＭＳ ゴシック" panose="020B0609070205080204" pitchFamily="49" charset="-128"/>
              </a:rPr>
              <a:t>雛形</a:t>
            </a:r>
            <a:endParaRPr lang="ja-JP" altLang="en-US" sz="1600" b="1" dirty="0">
              <a:latin typeface="ＭＳ ゴシック" panose="020B0609070205080204" pitchFamily="49" charset="-128"/>
              <a:ea typeface="ＭＳ ゴシック" panose="020B0609070205080204" pitchFamily="49" charset="-128"/>
            </a:endParaRPr>
          </a:p>
        </p:txBody>
      </p:sp>
      <p:sp>
        <p:nvSpPr>
          <p:cNvPr id="5" name="スライド番号プレースホルダー 4"/>
          <p:cNvSpPr>
            <a:spLocks noGrp="1"/>
          </p:cNvSpPr>
          <p:nvPr>
            <p:ph type="sldNum" sz="quarter" idx="12"/>
          </p:nvPr>
        </p:nvSpPr>
        <p:spPr>
          <a:xfrm>
            <a:off x="0" y="6480000"/>
            <a:ext cx="360000" cy="360000"/>
          </a:xfrm>
        </p:spPr>
        <p:txBody>
          <a:bodyPr vert="vert"/>
          <a:lstStyle/>
          <a:p>
            <a:fld id="{F985433A-CC4F-471B-9DBE-CF2745555BA5}" type="slidenum">
              <a:rPr kumimoji="1" lang="ja-JP" altLang="en-US" smtClean="0"/>
              <a:t>16</a:t>
            </a:fld>
            <a:endParaRPr kumimoji="1" lang="ja-JP" altLang="en-US" dirty="0"/>
          </a:p>
        </p:txBody>
      </p:sp>
    </p:spTree>
    <p:extLst>
      <p:ext uri="{BB962C8B-B14F-4D97-AF65-F5344CB8AC3E}">
        <p14:creationId xmlns:p14="http://schemas.microsoft.com/office/powerpoint/2010/main" val="22910986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14300" y="40708"/>
            <a:ext cx="8858250" cy="692007"/>
          </a:xfrm>
        </p:spPr>
        <p:txBody>
          <a:bodyPr>
            <a:noAutofit/>
          </a:bodyPr>
          <a:lstStyle/>
          <a:p>
            <a:r>
              <a:rPr lang="en-US" altLang="ja-JP" sz="2000" b="1" dirty="0" smtClean="0">
                <a:solidFill>
                  <a:srgbClr val="3399FF"/>
                </a:solidFill>
                <a:latin typeface="ＭＳ ゴシック" panose="020B0609070205080204" pitchFamily="49" charset="-128"/>
                <a:ea typeface="ＭＳ ゴシック" panose="020B0609070205080204" pitchFamily="49" charset="-128"/>
              </a:rPr>
              <a:t>【4</a:t>
            </a:r>
            <a:r>
              <a:rPr lang="ja-JP" altLang="en-US" sz="2000" b="1" dirty="0">
                <a:solidFill>
                  <a:srgbClr val="3399FF"/>
                </a:solidFill>
                <a:latin typeface="ＭＳ ゴシック" panose="020B0609070205080204" pitchFamily="49" charset="-128"/>
                <a:ea typeface="ＭＳ ゴシック" panose="020B0609070205080204" pitchFamily="49" charset="-128"/>
              </a:rPr>
              <a:t>　</a:t>
            </a:r>
            <a:r>
              <a:rPr lang="ja-JP" altLang="en-US" sz="2000" b="1" dirty="0" smtClean="0">
                <a:solidFill>
                  <a:srgbClr val="3399FF"/>
                </a:solidFill>
                <a:latin typeface="ＭＳ ゴシック" panose="020B0609070205080204" pitchFamily="49" charset="-128"/>
                <a:ea typeface="ＭＳ ゴシック" panose="020B0609070205080204" pitchFamily="49" charset="-128"/>
              </a:rPr>
              <a:t>添付資料</a:t>
            </a:r>
            <a:r>
              <a:rPr lang="en-US" altLang="ja-JP" sz="2000" b="1" dirty="0" smtClean="0">
                <a:solidFill>
                  <a:srgbClr val="3399FF"/>
                </a:solidFill>
                <a:latin typeface="ＭＳ ゴシック" panose="020B0609070205080204" pitchFamily="49" charset="-128"/>
                <a:ea typeface="ＭＳ ゴシック" panose="020B0609070205080204" pitchFamily="49" charset="-128"/>
              </a:rPr>
              <a:t>】</a:t>
            </a:r>
            <a:r>
              <a:rPr lang="en-US" altLang="ja-JP" sz="2000" b="1" dirty="0">
                <a:solidFill>
                  <a:srgbClr val="3399FF"/>
                </a:solidFill>
                <a:latin typeface="ＭＳ ゴシック" panose="020B0609070205080204" pitchFamily="49" charset="-128"/>
                <a:ea typeface="ＭＳ ゴシック" panose="020B0609070205080204" pitchFamily="49" charset="-128"/>
              </a:rPr>
              <a:t/>
            </a:r>
            <a:br>
              <a:rPr lang="en-US" altLang="ja-JP" sz="2000" b="1" dirty="0">
                <a:solidFill>
                  <a:srgbClr val="3399FF"/>
                </a:solidFill>
                <a:latin typeface="ＭＳ ゴシック" panose="020B0609070205080204" pitchFamily="49" charset="-128"/>
                <a:ea typeface="ＭＳ ゴシック" panose="020B0609070205080204" pitchFamily="49" charset="-128"/>
              </a:rPr>
            </a:br>
            <a:r>
              <a:rPr lang="ja-JP" altLang="en-US" sz="2000" b="1" dirty="0">
                <a:solidFill>
                  <a:srgbClr val="3399FF"/>
                </a:solidFill>
                <a:latin typeface="ＭＳ ゴシック" panose="020B0609070205080204" pitchFamily="49" charset="-128"/>
                <a:ea typeface="ＭＳ ゴシック" panose="020B0609070205080204" pitchFamily="49" charset="-128"/>
              </a:rPr>
              <a:t>　</a:t>
            </a:r>
            <a:r>
              <a:rPr lang="en-US" altLang="ja-JP" sz="2000" b="1" dirty="0" smtClean="0">
                <a:solidFill>
                  <a:srgbClr val="3399FF"/>
                </a:solidFill>
                <a:latin typeface="ＭＳ ゴシック" panose="020B0609070205080204" pitchFamily="49" charset="-128"/>
                <a:ea typeface="ＭＳ ゴシック" panose="020B0609070205080204" pitchFamily="49" charset="-128"/>
              </a:rPr>
              <a:t>4.2</a:t>
            </a:r>
            <a:r>
              <a:rPr lang="ja-JP" altLang="en-US" sz="2000" b="1" dirty="0">
                <a:solidFill>
                  <a:srgbClr val="3399FF"/>
                </a:solidFill>
                <a:latin typeface="ＭＳ ゴシック" panose="020B0609070205080204" pitchFamily="49" charset="-128"/>
                <a:ea typeface="ＭＳ ゴシック" panose="020B0609070205080204" pitchFamily="49" charset="-128"/>
              </a:rPr>
              <a:t>　</a:t>
            </a:r>
            <a:r>
              <a:rPr lang="ja-JP" altLang="en-US" sz="2000" b="1" dirty="0" smtClean="0">
                <a:solidFill>
                  <a:srgbClr val="3399FF"/>
                </a:solidFill>
                <a:latin typeface="ＭＳ ゴシック" panose="020B0609070205080204" pitchFamily="49" charset="-128"/>
                <a:ea typeface="ＭＳ ゴシック" panose="020B0609070205080204" pitchFamily="49" charset="-128"/>
              </a:rPr>
              <a:t>事業実績及び類似事業実績　－官公庁も含めた、類似事業の実績</a:t>
            </a:r>
            <a:endParaRPr lang="ja-JP" altLang="en-US" sz="2000" b="1" dirty="0">
              <a:solidFill>
                <a:srgbClr val="3399FF"/>
              </a:solidFill>
              <a:latin typeface="ＭＳ ゴシック" panose="020B0609070205080204" pitchFamily="49" charset="-128"/>
              <a:ea typeface="ＭＳ ゴシック" panose="020B0609070205080204" pitchFamily="49" charset="-128"/>
            </a:endParaRPr>
          </a:p>
        </p:txBody>
      </p:sp>
      <p:sp>
        <p:nvSpPr>
          <p:cNvPr id="3" name="コンテンツ プレースホルダー 2"/>
          <p:cNvSpPr>
            <a:spLocks noGrp="1"/>
          </p:cNvSpPr>
          <p:nvPr>
            <p:ph idx="1"/>
          </p:nvPr>
        </p:nvSpPr>
        <p:spPr>
          <a:xfrm>
            <a:off x="152040" y="1432934"/>
            <a:ext cx="8516760" cy="5083979"/>
          </a:xfrm>
        </p:spPr>
        <p:txBody>
          <a:bodyPr>
            <a:normAutofit/>
          </a:bodyPr>
          <a:lstStyle/>
          <a:p>
            <a:endParaRPr lang="ja-JP" altLang="en-US" sz="2200" dirty="0"/>
          </a:p>
        </p:txBody>
      </p:sp>
      <p:sp>
        <p:nvSpPr>
          <p:cNvPr id="4" name="テキスト ボックス 3"/>
          <p:cNvSpPr txBox="1"/>
          <p:nvPr/>
        </p:nvSpPr>
        <p:spPr>
          <a:xfrm>
            <a:off x="6275614" y="49779"/>
            <a:ext cx="2585811" cy="338554"/>
          </a:xfrm>
          <a:prstGeom prst="rect">
            <a:avLst/>
          </a:prstGeom>
          <a:noFill/>
        </p:spPr>
        <p:txBody>
          <a:bodyPr wrap="square" rtlCol="0">
            <a:spAutoFit/>
          </a:bodyPr>
          <a:lstStyle/>
          <a:p>
            <a:r>
              <a:rPr lang="en-US" altLang="ja-JP" sz="1600" b="1" dirty="0">
                <a:solidFill>
                  <a:prstClr val="black"/>
                </a:solidFill>
                <a:latin typeface="ＭＳ ゴシック" panose="020B0609070205080204" pitchFamily="49" charset="-128"/>
                <a:ea typeface="ＭＳ ゴシック" panose="020B0609070205080204" pitchFamily="49" charset="-128"/>
              </a:rPr>
              <a:t>6.1</a:t>
            </a:r>
            <a:r>
              <a:rPr lang="ja-JP" altLang="en-US" sz="1600" b="1" dirty="0">
                <a:solidFill>
                  <a:prstClr val="black"/>
                </a:solidFill>
                <a:latin typeface="ＭＳ ゴシック" panose="020B0609070205080204" pitchFamily="49" charset="-128"/>
                <a:ea typeface="ＭＳ ゴシック" panose="020B0609070205080204" pitchFamily="49" charset="-128"/>
              </a:rPr>
              <a:t>（別紙</a:t>
            </a:r>
            <a:r>
              <a:rPr lang="en-US" altLang="ja-JP" sz="1600" b="1" dirty="0">
                <a:solidFill>
                  <a:prstClr val="black"/>
                </a:solidFill>
                <a:latin typeface="ＭＳ ゴシック" panose="020B0609070205080204" pitchFamily="49" charset="-128"/>
                <a:ea typeface="ＭＳ ゴシック" panose="020B0609070205080204" pitchFamily="49" charset="-128"/>
              </a:rPr>
              <a:t>1</a:t>
            </a:r>
            <a:r>
              <a:rPr lang="ja-JP" altLang="en-US" sz="1600" b="1" dirty="0">
                <a:solidFill>
                  <a:prstClr val="black"/>
                </a:solidFill>
                <a:latin typeface="ＭＳ ゴシック" panose="020B0609070205080204" pitchFamily="49" charset="-128"/>
                <a:ea typeface="ＭＳ ゴシック" panose="020B0609070205080204" pitchFamily="49" charset="-128"/>
              </a:rPr>
              <a:t>）</a:t>
            </a:r>
            <a:r>
              <a:rPr lang="ja-JP" altLang="en-US" sz="1600" b="1" dirty="0" smtClean="0">
                <a:solidFill>
                  <a:prstClr val="black"/>
                </a:solidFill>
                <a:latin typeface="ＭＳ ゴシック" panose="020B0609070205080204" pitchFamily="49" charset="-128"/>
                <a:ea typeface="ＭＳ ゴシック" panose="020B0609070205080204" pitchFamily="49" charset="-128"/>
              </a:rPr>
              <a:t>提案書</a:t>
            </a:r>
            <a:r>
              <a:rPr lang="ja-JP" altLang="en-US" sz="1600" b="1" dirty="0" smtClean="0">
                <a:latin typeface="ＭＳ ゴシック" panose="020B0609070205080204" pitchFamily="49" charset="-128"/>
                <a:ea typeface="ＭＳ ゴシック" panose="020B0609070205080204" pitchFamily="49" charset="-128"/>
              </a:rPr>
              <a:t>雛形</a:t>
            </a:r>
            <a:endParaRPr lang="ja-JP" altLang="en-US" sz="1600" b="1" dirty="0">
              <a:latin typeface="ＭＳ ゴシック" panose="020B0609070205080204" pitchFamily="49" charset="-128"/>
              <a:ea typeface="ＭＳ ゴシック" panose="020B0609070205080204" pitchFamily="49" charset="-128"/>
            </a:endParaRPr>
          </a:p>
        </p:txBody>
      </p:sp>
      <p:sp>
        <p:nvSpPr>
          <p:cNvPr id="5" name="スライド番号プレースホルダー 4"/>
          <p:cNvSpPr>
            <a:spLocks noGrp="1"/>
          </p:cNvSpPr>
          <p:nvPr>
            <p:ph type="sldNum" sz="quarter" idx="12"/>
          </p:nvPr>
        </p:nvSpPr>
        <p:spPr>
          <a:xfrm>
            <a:off x="0" y="6480000"/>
            <a:ext cx="360000" cy="360000"/>
          </a:xfrm>
        </p:spPr>
        <p:txBody>
          <a:bodyPr vert="vert"/>
          <a:lstStyle/>
          <a:p>
            <a:fld id="{F985433A-CC4F-471B-9DBE-CF2745555BA5}" type="slidenum">
              <a:rPr kumimoji="1" lang="ja-JP" altLang="en-US" smtClean="0"/>
              <a:t>17</a:t>
            </a:fld>
            <a:endParaRPr kumimoji="1" lang="ja-JP" altLang="en-US" dirty="0"/>
          </a:p>
        </p:txBody>
      </p:sp>
    </p:spTree>
    <p:extLst>
      <p:ext uri="{BB962C8B-B14F-4D97-AF65-F5344CB8AC3E}">
        <p14:creationId xmlns:p14="http://schemas.microsoft.com/office/powerpoint/2010/main" val="42871718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14300" y="40708"/>
            <a:ext cx="8858250" cy="692007"/>
          </a:xfrm>
        </p:spPr>
        <p:txBody>
          <a:bodyPr>
            <a:noAutofit/>
          </a:bodyPr>
          <a:lstStyle/>
          <a:p>
            <a:r>
              <a:rPr lang="en-US" altLang="ja-JP" sz="2000" b="1" dirty="0" smtClean="0">
                <a:solidFill>
                  <a:srgbClr val="3399FF"/>
                </a:solidFill>
                <a:latin typeface="ＭＳ ゴシック" panose="020B0609070205080204" pitchFamily="49" charset="-128"/>
                <a:ea typeface="ＭＳ ゴシック" panose="020B0609070205080204" pitchFamily="49" charset="-128"/>
              </a:rPr>
              <a:t>【4</a:t>
            </a:r>
            <a:r>
              <a:rPr lang="ja-JP" altLang="en-US" sz="2000" b="1" dirty="0">
                <a:solidFill>
                  <a:srgbClr val="3399FF"/>
                </a:solidFill>
                <a:latin typeface="ＭＳ ゴシック" panose="020B0609070205080204" pitchFamily="49" charset="-128"/>
                <a:ea typeface="ＭＳ ゴシック" panose="020B0609070205080204" pitchFamily="49" charset="-128"/>
              </a:rPr>
              <a:t>　</a:t>
            </a:r>
            <a:r>
              <a:rPr lang="ja-JP" altLang="en-US" sz="2000" b="1" dirty="0" smtClean="0">
                <a:solidFill>
                  <a:srgbClr val="3399FF"/>
                </a:solidFill>
                <a:latin typeface="ＭＳ ゴシック" panose="020B0609070205080204" pitchFamily="49" charset="-128"/>
                <a:ea typeface="ＭＳ ゴシック" panose="020B0609070205080204" pitchFamily="49" charset="-128"/>
              </a:rPr>
              <a:t>添付資料</a:t>
            </a:r>
            <a:r>
              <a:rPr lang="en-US" altLang="ja-JP" sz="2000" b="1" dirty="0" smtClean="0">
                <a:solidFill>
                  <a:srgbClr val="3399FF"/>
                </a:solidFill>
                <a:latin typeface="ＭＳ ゴシック" panose="020B0609070205080204" pitchFamily="49" charset="-128"/>
                <a:ea typeface="ＭＳ ゴシック" panose="020B0609070205080204" pitchFamily="49" charset="-128"/>
              </a:rPr>
              <a:t>】</a:t>
            </a:r>
            <a:r>
              <a:rPr lang="en-US" altLang="ja-JP" sz="2000" b="1" dirty="0">
                <a:solidFill>
                  <a:srgbClr val="3399FF"/>
                </a:solidFill>
                <a:latin typeface="ＭＳ ゴシック" panose="020B0609070205080204" pitchFamily="49" charset="-128"/>
                <a:ea typeface="ＭＳ ゴシック" panose="020B0609070205080204" pitchFamily="49" charset="-128"/>
              </a:rPr>
              <a:t/>
            </a:r>
            <a:br>
              <a:rPr lang="en-US" altLang="ja-JP" sz="2000" b="1" dirty="0">
                <a:solidFill>
                  <a:srgbClr val="3399FF"/>
                </a:solidFill>
                <a:latin typeface="ＭＳ ゴシック" panose="020B0609070205080204" pitchFamily="49" charset="-128"/>
                <a:ea typeface="ＭＳ ゴシック" panose="020B0609070205080204" pitchFamily="49" charset="-128"/>
              </a:rPr>
            </a:br>
            <a:r>
              <a:rPr lang="ja-JP" altLang="en-US" sz="2000" b="1" dirty="0">
                <a:solidFill>
                  <a:srgbClr val="3399FF"/>
                </a:solidFill>
                <a:latin typeface="ＭＳ ゴシック" panose="020B0609070205080204" pitchFamily="49" charset="-128"/>
                <a:ea typeface="ＭＳ ゴシック" panose="020B0609070205080204" pitchFamily="49" charset="-128"/>
              </a:rPr>
              <a:t>　</a:t>
            </a:r>
            <a:r>
              <a:rPr lang="en-US" altLang="ja-JP" sz="2000" b="1" dirty="0" smtClean="0">
                <a:solidFill>
                  <a:srgbClr val="3399FF"/>
                </a:solidFill>
                <a:latin typeface="ＭＳ ゴシック" panose="020B0609070205080204" pitchFamily="49" charset="-128"/>
                <a:ea typeface="ＭＳ ゴシック" panose="020B0609070205080204" pitchFamily="49" charset="-128"/>
              </a:rPr>
              <a:t>4.3</a:t>
            </a:r>
            <a:r>
              <a:rPr lang="ja-JP" altLang="en-US" sz="2000" b="1" dirty="0">
                <a:solidFill>
                  <a:srgbClr val="3399FF"/>
                </a:solidFill>
                <a:latin typeface="ＭＳ ゴシック" panose="020B0609070205080204" pitchFamily="49" charset="-128"/>
                <a:ea typeface="ＭＳ ゴシック" panose="020B0609070205080204" pitchFamily="49" charset="-128"/>
              </a:rPr>
              <a:t>　</a:t>
            </a:r>
            <a:r>
              <a:rPr lang="ja-JP" altLang="en-US" sz="2000" b="1" dirty="0" smtClean="0">
                <a:solidFill>
                  <a:srgbClr val="3399FF"/>
                </a:solidFill>
                <a:latin typeface="ＭＳ ゴシック" panose="020B0609070205080204" pitchFamily="49" charset="-128"/>
                <a:ea typeface="ＭＳ ゴシック" panose="020B0609070205080204" pitchFamily="49" charset="-128"/>
              </a:rPr>
              <a:t>実施体制及び事業従事者略歴</a:t>
            </a:r>
            <a:r>
              <a:rPr lang="ja-JP" altLang="en-US" sz="2000" b="1" dirty="0">
                <a:solidFill>
                  <a:srgbClr val="3399FF"/>
                </a:solidFill>
                <a:latin typeface="ＭＳ ゴシック" panose="020B0609070205080204" pitchFamily="49" charset="-128"/>
                <a:ea typeface="ＭＳ ゴシック" panose="020B0609070205080204" pitchFamily="49" charset="-128"/>
              </a:rPr>
              <a:t>　－</a:t>
            </a:r>
            <a:r>
              <a:rPr lang="ja-JP" altLang="en-US" sz="2000" b="1" dirty="0" smtClean="0">
                <a:solidFill>
                  <a:srgbClr val="3399FF"/>
                </a:solidFill>
                <a:latin typeface="ＭＳ ゴシック" panose="020B0609070205080204" pitchFamily="49" charset="-128"/>
                <a:ea typeface="ＭＳ ゴシック" panose="020B0609070205080204" pitchFamily="49" charset="-128"/>
              </a:rPr>
              <a:t>本調査実施</a:t>
            </a:r>
            <a:r>
              <a:rPr lang="ja-JP" altLang="en-US" sz="2000" b="1" dirty="0">
                <a:solidFill>
                  <a:srgbClr val="3399FF"/>
                </a:solidFill>
                <a:latin typeface="ＭＳ ゴシック" panose="020B0609070205080204" pitchFamily="49" charset="-128"/>
                <a:ea typeface="ＭＳ ゴシック" panose="020B0609070205080204" pitchFamily="49" charset="-128"/>
              </a:rPr>
              <a:t>のための</a:t>
            </a:r>
            <a:r>
              <a:rPr lang="ja-JP" altLang="en-US" sz="2000" b="1" dirty="0" smtClean="0">
                <a:solidFill>
                  <a:srgbClr val="3399FF"/>
                </a:solidFill>
                <a:latin typeface="ＭＳ ゴシック" panose="020B0609070205080204" pitchFamily="49" charset="-128"/>
                <a:ea typeface="ＭＳ ゴシック" panose="020B0609070205080204" pitchFamily="49" charset="-128"/>
              </a:rPr>
              <a:t>体制図</a:t>
            </a:r>
            <a:endParaRPr lang="ja-JP" altLang="en-US" sz="2000" b="1" dirty="0">
              <a:solidFill>
                <a:srgbClr val="3399FF"/>
              </a:solidFill>
              <a:latin typeface="ＭＳ ゴシック" panose="020B0609070205080204" pitchFamily="49" charset="-128"/>
              <a:ea typeface="ＭＳ ゴシック" panose="020B0609070205080204" pitchFamily="49" charset="-128"/>
            </a:endParaRPr>
          </a:p>
        </p:txBody>
      </p:sp>
      <p:sp>
        <p:nvSpPr>
          <p:cNvPr id="3" name="コンテンツ プレースホルダー 2"/>
          <p:cNvSpPr>
            <a:spLocks noGrp="1"/>
          </p:cNvSpPr>
          <p:nvPr>
            <p:ph idx="1"/>
          </p:nvPr>
        </p:nvSpPr>
        <p:spPr>
          <a:xfrm>
            <a:off x="114300" y="1385638"/>
            <a:ext cx="8516760" cy="5083979"/>
          </a:xfrm>
        </p:spPr>
        <p:txBody>
          <a:bodyPr>
            <a:normAutofit/>
          </a:bodyPr>
          <a:lstStyle/>
          <a:p>
            <a:endParaRPr lang="ja-JP" altLang="en-US" sz="2200" dirty="0"/>
          </a:p>
        </p:txBody>
      </p:sp>
      <p:sp>
        <p:nvSpPr>
          <p:cNvPr id="4" name="テキスト ボックス 3"/>
          <p:cNvSpPr txBox="1"/>
          <p:nvPr/>
        </p:nvSpPr>
        <p:spPr>
          <a:xfrm>
            <a:off x="6275614" y="49779"/>
            <a:ext cx="2585811" cy="338554"/>
          </a:xfrm>
          <a:prstGeom prst="rect">
            <a:avLst/>
          </a:prstGeom>
          <a:noFill/>
        </p:spPr>
        <p:txBody>
          <a:bodyPr wrap="square" rtlCol="0">
            <a:spAutoFit/>
          </a:bodyPr>
          <a:lstStyle/>
          <a:p>
            <a:r>
              <a:rPr lang="en-US" altLang="ja-JP" sz="1600" b="1" dirty="0">
                <a:solidFill>
                  <a:prstClr val="black"/>
                </a:solidFill>
                <a:latin typeface="ＭＳ ゴシック" panose="020B0609070205080204" pitchFamily="49" charset="-128"/>
                <a:ea typeface="ＭＳ ゴシック" panose="020B0609070205080204" pitchFamily="49" charset="-128"/>
              </a:rPr>
              <a:t>6.1</a:t>
            </a:r>
            <a:r>
              <a:rPr lang="ja-JP" altLang="en-US" sz="1600" b="1" dirty="0">
                <a:solidFill>
                  <a:prstClr val="black"/>
                </a:solidFill>
                <a:latin typeface="ＭＳ ゴシック" panose="020B0609070205080204" pitchFamily="49" charset="-128"/>
                <a:ea typeface="ＭＳ ゴシック" panose="020B0609070205080204" pitchFamily="49" charset="-128"/>
              </a:rPr>
              <a:t>（別紙</a:t>
            </a:r>
            <a:r>
              <a:rPr lang="en-US" altLang="ja-JP" sz="1600" b="1" dirty="0">
                <a:solidFill>
                  <a:prstClr val="black"/>
                </a:solidFill>
                <a:latin typeface="ＭＳ ゴシック" panose="020B0609070205080204" pitchFamily="49" charset="-128"/>
                <a:ea typeface="ＭＳ ゴシック" panose="020B0609070205080204" pitchFamily="49" charset="-128"/>
              </a:rPr>
              <a:t>1</a:t>
            </a:r>
            <a:r>
              <a:rPr lang="ja-JP" altLang="en-US" sz="1600" b="1" dirty="0">
                <a:solidFill>
                  <a:prstClr val="black"/>
                </a:solidFill>
                <a:latin typeface="ＭＳ ゴシック" panose="020B0609070205080204" pitchFamily="49" charset="-128"/>
                <a:ea typeface="ＭＳ ゴシック" panose="020B0609070205080204" pitchFamily="49" charset="-128"/>
              </a:rPr>
              <a:t>）</a:t>
            </a:r>
            <a:r>
              <a:rPr lang="ja-JP" altLang="en-US" sz="1600" b="1" dirty="0" smtClean="0">
                <a:solidFill>
                  <a:prstClr val="black"/>
                </a:solidFill>
                <a:latin typeface="ＭＳ ゴシック" panose="020B0609070205080204" pitchFamily="49" charset="-128"/>
                <a:ea typeface="ＭＳ ゴシック" panose="020B0609070205080204" pitchFamily="49" charset="-128"/>
              </a:rPr>
              <a:t>提案書</a:t>
            </a:r>
            <a:r>
              <a:rPr lang="ja-JP" altLang="en-US" sz="1600" b="1" dirty="0" smtClean="0">
                <a:latin typeface="ＭＳ ゴシック" panose="020B0609070205080204" pitchFamily="49" charset="-128"/>
                <a:ea typeface="ＭＳ ゴシック" panose="020B0609070205080204" pitchFamily="49" charset="-128"/>
              </a:rPr>
              <a:t>雛形</a:t>
            </a:r>
            <a:endParaRPr lang="ja-JP" altLang="en-US" sz="1600" b="1" dirty="0">
              <a:latin typeface="ＭＳ ゴシック" panose="020B0609070205080204" pitchFamily="49" charset="-128"/>
              <a:ea typeface="ＭＳ ゴシック" panose="020B0609070205080204" pitchFamily="49" charset="-128"/>
            </a:endParaRPr>
          </a:p>
        </p:txBody>
      </p:sp>
      <p:sp>
        <p:nvSpPr>
          <p:cNvPr id="5" name="スライド番号プレースホルダー 4"/>
          <p:cNvSpPr>
            <a:spLocks noGrp="1"/>
          </p:cNvSpPr>
          <p:nvPr>
            <p:ph type="sldNum" sz="quarter" idx="12"/>
          </p:nvPr>
        </p:nvSpPr>
        <p:spPr>
          <a:xfrm>
            <a:off x="0" y="6480000"/>
            <a:ext cx="360000" cy="360000"/>
          </a:xfrm>
        </p:spPr>
        <p:txBody>
          <a:bodyPr vert="vert"/>
          <a:lstStyle/>
          <a:p>
            <a:fld id="{F985433A-CC4F-471B-9DBE-CF2745555BA5}" type="slidenum">
              <a:rPr kumimoji="1" lang="ja-JP" altLang="en-US" smtClean="0"/>
              <a:t>18</a:t>
            </a:fld>
            <a:endParaRPr kumimoji="1" lang="ja-JP" altLang="en-US" dirty="0"/>
          </a:p>
        </p:txBody>
      </p:sp>
    </p:spTree>
    <p:extLst>
      <p:ext uri="{BB962C8B-B14F-4D97-AF65-F5344CB8AC3E}">
        <p14:creationId xmlns:p14="http://schemas.microsoft.com/office/powerpoint/2010/main" val="9742414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14300" y="40708"/>
            <a:ext cx="8858250" cy="692007"/>
          </a:xfrm>
        </p:spPr>
        <p:txBody>
          <a:bodyPr>
            <a:noAutofit/>
          </a:bodyPr>
          <a:lstStyle/>
          <a:p>
            <a:r>
              <a:rPr lang="en-US" altLang="ja-JP" sz="2000" b="1" dirty="0" smtClean="0">
                <a:solidFill>
                  <a:srgbClr val="3399FF"/>
                </a:solidFill>
                <a:latin typeface="ＭＳ ゴシック" panose="020B0609070205080204" pitchFamily="49" charset="-128"/>
                <a:ea typeface="ＭＳ ゴシック" panose="020B0609070205080204" pitchFamily="49" charset="-128"/>
              </a:rPr>
              <a:t>【4</a:t>
            </a:r>
            <a:r>
              <a:rPr lang="ja-JP" altLang="en-US" sz="2000" b="1" dirty="0">
                <a:solidFill>
                  <a:srgbClr val="3399FF"/>
                </a:solidFill>
                <a:latin typeface="ＭＳ ゴシック" panose="020B0609070205080204" pitchFamily="49" charset="-128"/>
                <a:ea typeface="ＭＳ ゴシック" panose="020B0609070205080204" pitchFamily="49" charset="-128"/>
              </a:rPr>
              <a:t>　</a:t>
            </a:r>
            <a:r>
              <a:rPr lang="ja-JP" altLang="en-US" sz="2000" b="1" dirty="0" smtClean="0">
                <a:solidFill>
                  <a:srgbClr val="3399FF"/>
                </a:solidFill>
                <a:latin typeface="ＭＳ ゴシック" panose="020B0609070205080204" pitchFamily="49" charset="-128"/>
                <a:ea typeface="ＭＳ ゴシック" panose="020B0609070205080204" pitchFamily="49" charset="-128"/>
              </a:rPr>
              <a:t>添付資料</a:t>
            </a:r>
            <a:r>
              <a:rPr lang="en-US" altLang="ja-JP" sz="2000" b="1" dirty="0" smtClean="0">
                <a:solidFill>
                  <a:srgbClr val="3399FF"/>
                </a:solidFill>
                <a:latin typeface="ＭＳ ゴシック" panose="020B0609070205080204" pitchFamily="49" charset="-128"/>
                <a:ea typeface="ＭＳ ゴシック" panose="020B0609070205080204" pitchFamily="49" charset="-128"/>
              </a:rPr>
              <a:t>】</a:t>
            </a:r>
            <a:r>
              <a:rPr lang="en-US" altLang="ja-JP" sz="2000" b="1" dirty="0">
                <a:solidFill>
                  <a:srgbClr val="3399FF"/>
                </a:solidFill>
                <a:latin typeface="ＭＳ ゴシック" panose="020B0609070205080204" pitchFamily="49" charset="-128"/>
                <a:ea typeface="ＭＳ ゴシック" panose="020B0609070205080204" pitchFamily="49" charset="-128"/>
              </a:rPr>
              <a:t/>
            </a:r>
            <a:br>
              <a:rPr lang="en-US" altLang="ja-JP" sz="2000" b="1" dirty="0">
                <a:solidFill>
                  <a:srgbClr val="3399FF"/>
                </a:solidFill>
                <a:latin typeface="ＭＳ ゴシック" panose="020B0609070205080204" pitchFamily="49" charset="-128"/>
                <a:ea typeface="ＭＳ ゴシック" panose="020B0609070205080204" pitchFamily="49" charset="-128"/>
              </a:rPr>
            </a:br>
            <a:r>
              <a:rPr lang="ja-JP" altLang="en-US" sz="2000" b="1" dirty="0">
                <a:solidFill>
                  <a:srgbClr val="3399FF"/>
                </a:solidFill>
                <a:latin typeface="ＭＳ ゴシック" panose="020B0609070205080204" pitchFamily="49" charset="-128"/>
                <a:ea typeface="ＭＳ ゴシック" panose="020B0609070205080204" pitchFamily="49" charset="-128"/>
              </a:rPr>
              <a:t>　</a:t>
            </a:r>
            <a:r>
              <a:rPr lang="en-US" altLang="ja-JP" sz="2000" b="1" dirty="0" smtClean="0">
                <a:solidFill>
                  <a:srgbClr val="3399FF"/>
                </a:solidFill>
                <a:latin typeface="ＭＳ ゴシック" panose="020B0609070205080204" pitchFamily="49" charset="-128"/>
                <a:ea typeface="ＭＳ ゴシック" panose="020B0609070205080204" pitchFamily="49" charset="-128"/>
              </a:rPr>
              <a:t>4.3</a:t>
            </a:r>
            <a:r>
              <a:rPr lang="ja-JP" altLang="en-US" sz="2000" b="1" dirty="0">
                <a:solidFill>
                  <a:srgbClr val="3399FF"/>
                </a:solidFill>
                <a:latin typeface="ＭＳ ゴシック" panose="020B0609070205080204" pitchFamily="49" charset="-128"/>
                <a:ea typeface="ＭＳ ゴシック" panose="020B0609070205080204" pitchFamily="49" charset="-128"/>
              </a:rPr>
              <a:t>　</a:t>
            </a:r>
            <a:r>
              <a:rPr lang="ja-JP" altLang="en-US" sz="2000" b="1" dirty="0" smtClean="0">
                <a:solidFill>
                  <a:srgbClr val="3399FF"/>
                </a:solidFill>
                <a:latin typeface="ＭＳ ゴシック" panose="020B0609070205080204" pitchFamily="49" charset="-128"/>
                <a:ea typeface="ＭＳ ゴシック" panose="020B0609070205080204" pitchFamily="49" charset="-128"/>
              </a:rPr>
              <a:t>実施体制及び事業従事者略歴</a:t>
            </a:r>
            <a:r>
              <a:rPr lang="ja-JP" altLang="en-US" sz="2000" b="1" dirty="0">
                <a:solidFill>
                  <a:srgbClr val="3399FF"/>
                </a:solidFill>
                <a:latin typeface="ＭＳ ゴシック" panose="020B0609070205080204" pitchFamily="49" charset="-128"/>
                <a:ea typeface="ＭＳ ゴシック" panose="020B0609070205080204" pitchFamily="49" charset="-128"/>
              </a:rPr>
              <a:t>　－事業従事者の略歴・実績</a:t>
            </a:r>
          </a:p>
        </p:txBody>
      </p:sp>
      <p:sp>
        <p:nvSpPr>
          <p:cNvPr id="3" name="コンテンツ プレースホルダー 2"/>
          <p:cNvSpPr>
            <a:spLocks noGrp="1"/>
          </p:cNvSpPr>
          <p:nvPr>
            <p:ph idx="1"/>
          </p:nvPr>
        </p:nvSpPr>
        <p:spPr>
          <a:xfrm>
            <a:off x="152040" y="1432934"/>
            <a:ext cx="8516760" cy="5083979"/>
          </a:xfrm>
        </p:spPr>
        <p:txBody>
          <a:bodyPr>
            <a:normAutofit/>
          </a:bodyPr>
          <a:lstStyle/>
          <a:p>
            <a:endParaRPr lang="ja-JP" altLang="en-US" sz="2200" dirty="0"/>
          </a:p>
        </p:txBody>
      </p:sp>
      <p:sp>
        <p:nvSpPr>
          <p:cNvPr id="4" name="テキスト ボックス 3"/>
          <p:cNvSpPr txBox="1"/>
          <p:nvPr/>
        </p:nvSpPr>
        <p:spPr>
          <a:xfrm>
            <a:off x="6275614" y="49779"/>
            <a:ext cx="2585811" cy="338554"/>
          </a:xfrm>
          <a:prstGeom prst="rect">
            <a:avLst/>
          </a:prstGeom>
          <a:noFill/>
        </p:spPr>
        <p:txBody>
          <a:bodyPr wrap="square" rtlCol="0">
            <a:spAutoFit/>
          </a:bodyPr>
          <a:lstStyle/>
          <a:p>
            <a:r>
              <a:rPr lang="en-US" altLang="ja-JP" sz="1600" b="1" dirty="0">
                <a:solidFill>
                  <a:prstClr val="black"/>
                </a:solidFill>
                <a:latin typeface="ＭＳ ゴシック" panose="020B0609070205080204" pitchFamily="49" charset="-128"/>
                <a:ea typeface="ＭＳ ゴシック" panose="020B0609070205080204" pitchFamily="49" charset="-128"/>
              </a:rPr>
              <a:t>6.1</a:t>
            </a:r>
            <a:r>
              <a:rPr lang="ja-JP" altLang="en-US" sz="1600" b="1" dirty="0">
                <a:solidFill>
                  <a:prstClr val="black"/>
                </a:solidFill>
                <a:latin typeface="ＭＳ ゴシック" panose="020B0609070205080204" pitchFamily="49" charset="-128"/>
                <a:ea typeface="ＭＳ ゴシック" panose="020B0609070205080204" pitchFamily="49" charset="-128"/>
              </a:rPr>
              <a:t>（別紙</a:t>
            </a:r>
            <a:r>
              <a:rPr lang="en-US" altLang="ja-JP" sz="1600" b="1" dirty="0">
                <a:solidFill>
                  <a:prstClr val="black"/>
                </a:solidFill>
                <a:latin typeface="ＭＳ ゴシック" panose="020B0609070205080204" pitchFamily="49" charset="-128"/>
                <a:ea typeface="ＭＳ ゴシック" panose="020B0609070205080204" pitchFamily="49" charset="-128"/>
              </a:rPr>
              <a:t>1</a:t>
            </a:r>
            <a:r>
              <a:rPr lang="ja-JP" altLang="en-US" sz="1600" b="1" dirty="0">
                <a:solidFill>
                  <a:prstClr val="black"/>
                </a:solidFill>
                <a:latin typeface="ＭＳ ゴシック" panose="020B0609070205080204" pitchFamily="49" charset="-128"/>
                <a:ea typeface="ＭＳ ゴシック" panose="020B0609070205080204" pitchFamily="49" charset="-128"/>
              </a:rPr>
              <a:t>）</a:t>
            </a:r>
            <a:r>
              <a:rPr lang="ja-JP" altLang="en-US" sz="1600" b="1" dirty="0" smtClean="0">
                <a:solidFill>
                  <a:prstClr val="black"/>
                </a:solidFill>
                <a:latin typeface="ＭＳ ゴシック" panose="020B0609070205080204" pitchFamily="49" charset="-128"/>
                <a:ea typeface="ＭＳ ゴシック" panose="020B0609070205080204" pitchFamily="49" charset="-128"/>
              </a:rPr>
              <a:t>提案書</a:t>
            </a:r>
            <a:r>
              <a:rPr lang="ja-JP" altLang="en-US" sz="1600" b="1" dirty="0" smtClean="0">
                <a:latin typeface="ＭＳ ゴシック" panose="020B0609070205080204" pitchFamily="49" charset="-128"/>
                <a:ea typeface="ＭＳ ゴシック" panose="020B0609070205080204" pitchFamily="49" charset="-128"/>
              </a:rPr>
              <a:t>雛形</a:t>
            </a:r>
            <a:endParaRPr lang="ja-JP" altLang="en-US" sz="1600" b="1" dirty="0">
              <a:latin typeface="ＭＳ ゴシック" panose="020B0609070205080204" pitchFamily="49" charset="-128"/>
              <a:ea typeface="ＭＳ ゴシック" panose="020B0609070205080204" pitchFamily="49" charset="-128"/>
            </a:endParaRPr>
          </a:p>
        </p:txBody>
      </p:sp>
      <p:sp>
        <p:nvSpPr>
          <p:cNvPr id="5" name="スライド番号プレースホルダー 4"/>
          <p:cNvSpPr>
            <a:spLocks noGrp="1"/>
          </p:cNvSpPr>
          <p:nvPr>
            <p:ph type="sldNum" sz="quarter" idx="12"/>
          </p:nvPr>
        </p:nvSpPr>
        <p:spPr>
          <a:xfrm>
            <a:off x="0" y="6480000"/>
            <a:ext cx="360000" cy="360000"/>
          </a:xfrm>
        </p:spPr>
        <p:txBody>
          <a:bodyPr vert="vert"/>
          <a:lstStyle/>
          <a:p>
            <a:fld id="{F985433A-CC4F-471B-9DBE-CF2745555BA5}" type="slidenum">
              <a:rPr kumimoji="1" lang="ja-JP" altLang="en-US" smtClean="0"/>
              <a:t>19</a:t>
            </a:fld>
            <a:endParaRPr kumimoji="1" lang="ja-JP" altLang="en-US" dirty="0"/>
          </a:p>
        </p:txBody>
      </p:sp>
    </p:spTree>
    <p:extLst>
      <p:ext uri="{BB962C8B-B14F-4D97-AF65-F5344CB8AC3E}">
        <p14:creationId xmlns:p14="http://schemas.microsoft.com/office/powerpoint/2010/main" val="312646033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a:xfrm>
            <a:off x="0" y="6480000"/>
            <a:ext cx="360000" cy="360000"/>
          </a:xfrm>
        </p:spPr>
        <p:txBody>
          <a:bodyPr vert="vert"/>
          <a:lstStyle/>
          <a:p>
            <a:fld id="{F985433A-CC4F-471B-9DBE-CF2745555BA5}" type="slidenum">
              <a:rPr kumimoji="1" lang="ja-JP" altLang="en-US" smtClean="0"/>
              <a:t>20</a:t>
            </a:fld>
            <a:endParaRPr kumimoji="1" lang="ja-JP" altLang="en-US"/>
          </a:p>
        </p:txBody>
      </p:sp>
      <p:graphicFrame>
        <p:nvGraphicFramePr>
          <p:cNvPr id="6" name="オブジェクト 5"/>
          <p:cNvGraphicFramePr>
            <a:graphicFrameLocks noChangeAspect="1"/>
          </p:cNvGraphicFramePr>
          <p:nvPr>
            <p:extLst>
              <p:ext uri="{D42A27DB-BD31-4B8C-83A1-F6EECF244321}">
                <p14:modId xmlns:p14="http://schemas.microsoft.com/office/powerpoint/2010/main" val="931482307"/>
              </p:ext>
            </p:extLst>
          </p:nvPr>
        </p:nvGraphicFramePr>
        <p:xfrm>
          <a:off x="25400" y="258816"/>
          <a:ext cx="9105900" cy="6313950"/>
        </p:xfrm>
        <a:graphic>
          <a:graphicData uri="http://schemas.openxmlformats.org/presentationml/2006/ole">
            <mc:AlternateContent xmlns:mc="http://schemas.openxmlformats.org/markup-compatibility/2006">
              <mc:Choice xmlns:v="urn:schemas-microsoft-com:vml" Requires="v">
                <p:oleObj spid="_x0000_s2057" name="ワークシート" r:id="rId4" imgW="10963308" imgH="7601021" progId="Excel.Sheet.12">
                  <p:embed/>
                </p:oleObj>
              </mc:Choice>
              <mc:Fallback>
                <p:oleObj name="ワークシート" r:id="rId4" imgW="10963308" imgH="7601021" progId="Excel.Sheet.12">
                  <p:embed/>
                  <p:pic>
                    <p:nvPicPr>
                      <p:cNvPr id="0" name=""/>
                      <p:cNvPicPr/>
                      <p:nvPr/>
                    </p:nvPicPr>
                    <p:blipFill>
                      <a:blip r:embed="rId5"/>
                      <a:stretch>
                        <a:fillRect/>
                      </a:stretch>
                    </p:blipFill>
                    <p:spPr>
                      <a:xfrm>
                        <a:off x="25400" y="258816"/>
                        <a:ext cx="9105900" cy="6313950"/>
                      </a:xfrm>
                      <a:prstGeom prst="rect">
                        <a:avLst/>
                      </a:prstGeom>
                    </p:spPr>
                  </p:pic>
                </p:oleObj>
              </mc:Fallback>
            </mc:AlternateContent>
          </a:graphicData>
        </a:graphic>
      </p:graphicFrame>
    </p:spTree>
    <p:extLst>
      <p:ext uri="{BB962C8B-B14F-4D97-AF65-F5344CB8AC3E}">
        <p14:creationId xmlns:p14="http://schemas.microsoft.com/office/powerpoint/2010/main" val="16633533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a:xfrm>
            <a:off x="0" y="6480000"/>
            <a:ext cx="360000" cy="360000"/>
          </a:xfrm>
        </p:spPr>
        <p:txBody>
          <a:bodyPr vert="vert"/>
          <a:lstStyle/>
          <a:p>
            <a:fld id="{F985433A-CC4F-471B-9DBE-CF2745555BA5}" type="slidenum">
              <a:rPr kumimoji="1" lang="ja-JP" altLang="en-US" smtClean="0"/>
              <a:t>21</a:t>
            </a:fld>
            <a:endParaRPr kumimoji="1" lang="ja-JP" altLang="en-US" dirty="0"/>
          </a:p>
        </p:txBody>
      </p:sp>
      <p:graphicFrame>
        <p:nvGraphicFramePr>
          <p:cNvPr id="4" name="オブジェクト 3"/>
          <p:cNvGraphicFramePr>
            <a:graphicFrameLocks noChangeAspect="1"/>
          </p:cNvGraphicFramePr>
          <p:nvPr>
            <p:extLst>
              <p:ext uri="{D42A27DB-BD31-4B8C-83A1-F6EECF244321}">
                <p14:modId xmlns:p14="http://schemas.microsoft.com/office/powerpoint/2010/main" val="1193183992"/>
              </p:ext>
            </p:extLst>
          </p:nvPr>
        </p:nvGraphicFramePr>
        <p:xfrm>
          <a:off x="38099" y="284163"/>
          <a:ext cx="9083539" cy="2027237"/>
        </p:xfrm>
        <a:graphic>
          <a:graphicData uri="http://schemas.openxmlformats.org/presentationml/2006/ole">
            <mc:AlternateContent xmlns:mc="http://schemas.openxmlformats.org/markup-compatibility/2006">
              <mc:Choice xmlns:v="urn:schemas-microsoft-com:vml" Requires="v">
                <p:oleObj spid="_x0000_s1034" name="ワークシート" r:id="rId4" imgW="10325196" imgH="2305042" progId="Excel.Sheet.12">
                  <p:embed/>
                </p:oleObj>
              </mc:Choice>
              <mc:Fallback>
                <p:oleObj name="ワークシート" r:id="rId4" imgW="10325196" imgH="2305042" progId="Excel.Sheet.12">
                  <p:embed/>
                  <p:pic>
                    <p:nvPicPr>
                      <p:cNvPr id="0" name=""/>
                      <p:cNvPicPr/>
                      <p:nvPr/>
                    </p:nvPicPr>
                    <p:blipFill>
                      <a:blip r:embed="rId5"/>
                      <a:stretch>
                        <a:fillRect/>
                      </a:stretch>
                    </p:blipFill>
                    <p:spPr>
                      <a:xfrm>
                        <a:off x="38099" y="284163"/>
                        <a:ext cx="9083539" cy="2027237"/>
                      </a:xfrm>
                      <a:prstGeom prst="rect">
                        <a:avLst/>
                      </a:prstGeom>
                    </p:spPr>
                  </p:pic>
                </p:oleObj>
              </mc:Fallback>
            </mc:AlternateContent>
          </a:graphicData>
        </a:graphic>
      </p:graphicFrame>
    </p:spTree>
    <p:extLst>
      <p:ext uri="{BB962C8B-B14F-4D97-AF65-F5344CB8AC3E}">
        <p14:creationId xmlns:p14="http://schemas.microsoft.com/office/powerpoint/2010/main" val="32386039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14300" y="40708"/>
            <a:ext cx="8858250" cy="692007"/>
          </a:xfrm>
        </p:spPr>
        <p:txBody>
          <a:bodyPr>
            <a:noAutofit/>
          </a:bodyPr>
          <a:lstStyle/>
          <a:p>
            <a:r>
              <a:rPr lang="en-US" altLang="ja-JP" sz="2000" b="1" dirty="0">
                <a:solidFill>
                  <a:srgbClr val="3399FF"/>
                </a:solidFill>
                <a:latin typeface="ＭＳ ゴシック" panose="020B0609070205080204" pitchFamily="49" charset="-128"/>
                <a:ea typeface="ＭＳ ゴシック" panose="020B0609070205080204" pitchFamily="49" charset="-128"/>
              </a:rPr>
              <a:t>【1</a:t>
            </a:r>
            <a:r>
              <a:rPr lang="ja-JP" altLang="en-US" sz="2000" b="1" dirty="0">
                <a:solidFill>
                  <a:srgbClr val="3399FF"/>
                </a:solidFill>
                <a:latin typeface="ＭＳ ゴシック" panose="020B0609070205080204" pitchFamily="49" charset="-128"/>
                <a:ea typeface="ＭＳ ゴシック" panose="020B0609070205080204" pitchFamily="49" charset="-128"/>
              </a:rPr>
              <a:t>　</a:t>
            </a:r>
            <a:r>
              <a:rPr lang="ja-JP" altLang="en-US" sz="2000" b="1" dirty="0" smtClean="0">
                <a:solidFill>
                  <a:srgbClr val="3399FF"/>
                </a:solidFill>
                <a:latin typeface="ＭＳ ゴシック" panose="020B0609070205080204" pitchFamily="49" charset="-128"/>
                <a:ea typeface="ＭＳ ゴシック" panose="020B0609070205080204" pitchFamily="49" charset="-128"/>
              </a:rPr>
              <a:t>調査の</a:t>
            </a:r>
            <a:r>
              <a:rPr lang="ja-JP" altLang="en-US" sz="2000" b="1" dirty="0">
                <a:solidFill>
                  <a:srgbClr val="3399FF"/>
                </a:solidFill>
                <a:latin typeface="ＭＳ ゴシック" panose="020B0609070205080204" pitchFamily="49" charset="-128"/>
                <a:ea typeface="ＭＳ ゴシック" panose="020B0609070205080204" pitchFamily="49" charset="-128"/>
              </a:rPr>
              <a:t>目的、内容及び実施方法</a:t>
            </a:r>
            <a:r>
              <a:rPr lang="en-US" altLang="ja-JP" sz="2000" b="1" dirty="0">
                <a:solidFill>
                  <a:srgbClr val="3399FF"/>
                </a:solidFill>
                <a:latin typeface="ＭＳ ゴシック" panose="020B0609070205080204" pitchFamily="49" charset="-128"/>
                <a:ea typeface="ＭＳ ゴシック" panose="020B0609070205080204" pitchFamily="49" charset="-128"/>
              </a:rPr>
              <a:t>】</a:t>
            </a:r>
            <a:br>
              <a:rPr lang="en-US" altLang="ja-JP" sz="2000" b="1" dirty="0">
                <a:solidFill>
                  <a:srgbClr val="3399FF"/>
                </a:solidFill>
                <a:latin typeface="ＭＳ ゴシック" panose="020B0609070205080204" pitchFamily="49" charset="-128"/>
                <a:ea typeface="ＭＳ ゴシック" panose="020B0609070205080204" pitchFamily="49" charset="-128"/>
              </a:rPr>
            </a:br>
            <a:r>
              <a:rPr lang="ja-JP" altLang="en-US" sz="2000" b="1" dirty="0">
                <a:solidFill>
                  <a:srgbClr val="3399FF"/>
                </a:solidFill>
                <a:latin typeface="ＭＳ ゴシック" panose="020B0609070205080204" pitchFamily="49" charset="-128"/>
                <a:ea typeface="ＭＳ ゴシック" panose="020B0609070205080204" pitchFamily="49" charset="-128"/>
              </a:rPr>
              <a:t>　</a:t>
            </a:r>
            <a:r>
              <a:rPr lang="en-US" altLang="ja-JP" sz="2000" b="1" dirty="0">
                <a:solidFill>
                  <a:srgbClr val="3399FF"/>
                </a:solidFill>
                <a:latin typeface="ＭＳ ゴシック" panose="020B0609070205080204" pitchFamily="49" charset="-128"/>
                <a:ea typeface="ＭＳ ゴシック" panose="020B0609070205080204" pitchFamily="49" charset="-128"/>
              </a:rPr>
              <a:t>1.2</a:t>
            </a:r>
            <a:r>
              <a:rPr lang="ja-JP" altLang="en-US" sz="2000" b="1" dirty="0">
                <a:solidFill>
                  <a:srgbClr val="3399FF"/>
                </a:solidFill>
                <a:latin typeface="ＭＳ ゴシック" panose="020B0609070205080204" pitchFamily="49" charset="-128"/>
                <a:ea typeface="ＭＳ ゴシック" panose="020B0609070205080204" pitchFamily="49" charset="-128"/>
              </a:rPr>
              <a:t>　</a:t>
            </a:r>
            <a:r>
              <a:rPr lang="ja-JP" altLang="en-US" sz="2000" b="1" dirty="0" smtClean="0">
                <a:solidFill>
                  <a:srgbClr val="3399FF"/>
                </a:solidFill>
                <a:latin typeface="ＭＳ ゴシック" panose="020B0609070205080204" pitchFamily="49" charset="-128"/>
                <a:ea typeface="ＭＳ ゴシック" panose="020B0609070205080204" pitchFamily="49" charset="-128"/>
              </a:rPr>
              <a:t>調査内容</a:t>
            </a:r>
            <a:endParaRPr lang="ja-JP" altLang="en-US" sz="2000" b="1" dirty="0">
              <a:solidFill>
                <a:srgbClr val="3399FF"/>
              </a:solidFill>
              <a:latin typeface="ＭＳ ゴシック" panose="020B0609070205080204" pitchFamily="49" charset="-128"/>
              <a:ea typeface="ＭＳ ゴシック" panose="020B0609070205080204" pitchFamily="49" charset="-128"/>
            </a:endParaRPr>
          </a:p>
        </p:txBody>
      </p:sp>
      <p:sp>
        <p:nvSpPr>
          <p:cNvPr id="3" name="コンテンツ プレースホルダー 2"/>
          <p:cNvSpPr>
            <a:spLocks noGrp="1"/>
          </p:cNvSpPr>
          <p:nvPr>
            <p:ph idx="1"/>
          </p:nvPr>
        </p:nvSpPr>
        <p:spPr>
          <a:xfrm>
            <a:off x="152040" y="1432934"/>
            <a:ext cx="8516760" cy="5083979"/>
          </a:xfrm>
        </p:spPr>
        <p:txBody>
          <a:bodyPr>
            <a:normAutofit/>
          </a:bodyPr>
          <a:lstStyle/>
          <a:p>
            <a:r>
              <a:rPr lang="ja-JP" altLang="en-US" sz="2200" dirty="0" smtClean="0"/>
              <a:t>調査内容</a:t>
            </a:r>
            <a:endParaRPr lang="ja-JP" altLang="en-US" sz="2200" dirty="0"/>
          </a:p>
        </p:txBody>
      </p:sp>
      <p:sp>
        <p:nvSpPr>
          <p:cNvPr id="4" name="テキスト ボックス 3"/>
          <p:cNvSpPr txBox="1"/>
          <p:nvPr/>
        </p:nvSpPr>
        <p:spPr>
          <a:xfrm>
            <a:off x="6110514" y="214879"/>
            <a:ext cx="2585811" cy="338554"/>
          </a:xfrm>
          <a:prstGeom prst="rect">
            <a:avLst/>
          </a:prstGeom>
          <a:noFill/>
        </p:spPr>
        <p:txBody>
          <a:bodyPr wrap="square" rtlCol="0">
            <a:spAutoFit/>
          </a:bodyPr>
          <a:lstStyle/>
          <a:p>
            <a:r>
              <a:rPr lang="en-US" altLang="ja-JP" sz="1600" b="1" dirty="0">
                <a:solidFill>
                  <a:prstClr val="black"/>
                </a:solidFill>
                <a:latin typeface="ＭＳ ゴシック" panose="020B0609070205080204" pitchFamily="49" charset="-128"/>
                <a:ea typeface="ＭＳ ゴシック" panose="020B0609070205080204" pitchFamily="49" charset="-128"/>
              </a:rPr>
              <a:t>6.1</a:t>
            </a:r>
            <a:r>
              <a:rPr lang="ja-JP" altLang="en-US" sz="1600" b="1" dirty="0">
                <a:solidFill>
                  <a:prstClr val="black"/>
                </a:solidFill>
                <a:latin typeface="ＭＳ ゴシック" panose="020B0609070205080204" pitchFamily="49" charset="-128"/>
                <a:ea typeface="ＭＳ ゴシック" panose="020B0609070205080204" pitchFamily="49" charset="-128"/>
              </a:rPr>
              <a:t>（別紙</a:t>
            </a:r>
            <a:r>
              <a:rPr lang="en-US" altLang="ja-JP" sz="1600" b="1" dirty="0">
                <a:solidFill>
                  <a:prstClr val="black"/>
                </a:solidFill>
                <a:latin typeface="ＭＳ ゴシック" panose="020B0609070205080204" pitchFamily="49" charset="-128"/>
                <a:ea typeface="ＭＳ ゴシック" panose="020B0609070205080204" pitchFamily="49" charset="-128"/>
              </a:rPr>
              <a:t>1</a:t>
            </a:r>
            <a:r>
              <a:rPr lang="ja-JP" altLang="en-US" sz="1600" b="1" dirty="0">
                <a:solidFill>
                  <a:prstClr val="black"/>
                </a:solidFill>
                <a:latin typeface="ＭＳ ゴシック" panose="020B0609070205080204" pitchFamily="49" charset="-128"/>
                <a:ea typeface="ＭＳ ゴシック" panose="020B0609070205080204" pitchFamily="49" charset="-128"/>
              </a:rPr>
              <a:t>）</a:t>
            </a:r>
            <a:r>
              <a:rPr lang="ja-JP" altLang="en-US" sz="1600" b="1" dirty="0" smtClean="0">
                <a:solidFill>
                  <a:prstClr val="black"/>
                </a:solidFill>
                <a:latin typeface="ＭＳ ゴシック" panose="020B0609070205080204" pitchFamily="49" charset="-128"/>
                <a:ea typeface="ＭＳ ゴシック" panose="020B0609070205080204" pitchFamily="49" charset="-128"/>
              </a:rPr>
              <a:t>提案書</a:t>
            </a:r>
            <a:r>
              <a:rPr lang="ja-JP" altLang="en-US" sz="1600" b="1" dirty="0" smtClean="0">
                <a:latin typeface="ＭＳ ゴシック" panose="020B0609070205080204" pitchFamily="49" charset="-128"/>
                <a:ea typeface="ＭＳ ゴシック" panose="020B0609070205080204" pitchFamily="49" charset="-128"/>
              </a:rPr>
              <a:t>雛形</a:t>
            </a:r>
            <a:endParaRPr lang="ja-JP" altLang="en-US" sz="1600" b="1" dirty="0">
              <a:latin typeface="ＭＳ ゴシック" panose="020B0609070205080204" pitchFamily="49" charset="-128"/>
              <a:ea typeface="ＭＳ ゴシック" panose="020B0609070205080204" pitchFamily="49" charset="-128"/>
            </a:endParaRPr>
          </a:p>
        </p:txBody>
      </p:sp>
      <p:sp>
        <p:nvSpPr>
          <p:cNvPr id="12" name="正方形/長方形 11"/>
          <p:cNvSpPr/>
          <p:nvPr/>
        </p:nvSpPr>
        <p:spPr>
          <a:xfrm>
            <a:off x="1120341" y="796168"/>
            <a:ext cx="7637922" cy="56697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ja-JP" altLang="en-US" sz="1200" dirty="0" smtClean="0">
                <a:solidFill>
                  <a:prstClr val="black"/>
                </a:solidFill>
              </a:rPr>
              <a:t>・</a:t>
            </a:r>
            <a:r>
              <a:rPr lang="ja-JP" altLang="en-US" sz="1200" dirty="0" smtClean="0">
                <a:solidFill>
                  <a:schemeClr val="tx1"/>
                </a:solidFill>
              </a:rPr>
              <a:t>調査内容</a:t>
            </a:r>
            <a:r>
              <a:rPr lang="ja-JP" altLang="en-US" sz="1200" dirty="0">
                <a:solidFill>
                  <a:prstClr val="black"/>
                </a:solidFill>
              </a:rPr>
              <a:t>について具体的に記述する。</a:t>
            </a:r>
          </a:p>
        </p:txBody>
      </p:sp>
      <p:sp>
        <p:nvSpPr>
          <p:cNvPr id="13" name="正方形/長方形 12"/>
          <p:cNvSpPr/>
          <p:nvPr/>
        </p:nvSpPr>
        <p:spPr>
          <a:xfrm>
            <a:off x="137526" y="796166"/>
            <a:ext cx="982815" cy="567632"/>
          </a:xfrm>
          <a:prstGeom prst="rect">
            <a:avLst/>
          </a:prstGeom>
          <a:solidFill>
            <a:schemeClr val="accent1">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ja-JP" altLang="en-US" sz="1350" dirty="0">
                <a:solidFill>
                  <a:prstClr val="black"/>
                </a:solidFill>
              </a:rPr>
              <a:t>記述内容</a:t>
            </a:r>
          </a:p>
        </p:txBody>
      </p:sp>
      <p:grpSp>
        <p:nvGrpSpPr>
          <p:cNvPr id="10" name="Group 13"/>
          <p:cNvGrpSpPr>
            <a:grpSpLocks/>
          </p:cNvGrpSpPr>
          <p:nvPr/>
        </p:nvGrpSpPr>
        <p:grpSpPr bwMode="auto">
          <a:xfrm>
            <a:off x="4255478" y="2914650"/>
            <a:ext cx="2887032" cy="950013"/>
            <a:chOff x="7358" y="1007"/>
            <a:chExt cx="5084" cy="1570"/>
          </a:xfrm>
        </p:grpSpPr>
        <p:pic>
          <p:nvPicPr>
            <p:cNvPr id="2062"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76" y="2399"/>
              <a:ext cx="4966" cy="178"/>
            </a:xfrm>
            <a:prstGeom prst="rect">
              <a:avLst/>
            </a:prstGeom>
            <a:noFill/>
            <a:extLst>
              <a:ext uri="{909E8E84-426E-40DD-AFC4-6F175D3DCCD1}">
                <a14:hiddenFill xmlns:a14="http://schemas.microsoft.com/office/drawing/2010/main">
                  <a:solidFill>
                    <a:srgbClr val="FFFFFF"/>
                  </a:solidFill>
                </a14:hiddenFill>
              </a:ext>
            </a:extLst>
          </p:spPr>
        </p:pic>
        <p:pic>
          <p:nvPicPr>
            <p:cNvPr id="2063" name="Picture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068" y="1125"/>
              <a:ext cx="373" cy="1315"/>
            </a:xfrm>
            <a:prstGeom prst="rect">
              <a:avLst/>
            </a:prstGeom>
            <a:noFill/>
            <a:extLst>
              <a:ext uri="{909E8E84-426E-40DD-AFC4-6F175D3DCCD1}">
                <a14:hiddenFill xmlns:a14="http://schemas.microsoft.com/office/drawing/2010/main">
                  <a:solidFill>
                    <a:srgbClr val="FFFFFF"/>
                  </a:solidFill>
                </a14:hiddenFill>
              </a:ext>
            </a:extLst>
          </p:spPr>
        </p:pic>
        <p:grpSp>
          <p:nvGrpSpPr>
            <p:cNvPr id="11" name="Group 16"/>
            <p:cNvGrpSpPr>
              <a:grpSpLocks/>
            </p:cNvGrpSpPr>
            <p:nvPr/>
          </p:nvGrpSpPr>
          <p:grpSpPr bwMode="auto">
            <a:xfrm>
              <a:off x="7373" y="1022"/>
              <a:ext cx="4933" cy="1418"/>
              <a:chOff x="7373" y="1022"/>
              <a:chExt cx="4933" cy="1418"/>
            </a:xfrm>
          </p:grpSpPr>
          <p:sp>
            <p:nvSpPr>
              <p:cNvPr id="16" name="Freeform 17"/>
              <p:cNvSpPr>
                <a:spLocks/>
              </p:cNvSpPr>
              <p:nvPr/>
            </p:nvSpPr>
            <p:spPr bwMode="auto">
              <a:xfrm>
                <a:off x="7373" y="1022"/>
                <a:ext cx="4933" cy="1418"/>
              </a:xfrm>
              <a:custGeom>
                <a:avLst/>
                <a:gdLst>
                  <a:gd name="T0" fmla="+- 0 12069 7373"/>
                  <a:gd name="T1" fmla="*/ T0 w 4933"/>
                  <a:gd name="T2" fmla="+- 0 1022 1022"/>
                  <a:gd name="T3" fmla="*/ 1022 h 1418"/>
                  <a:gd name="T4" fmla="+- 0 7592 7373"/>
                  <a:gd name="T5" fmla="*/ T4 w 4933"/>
                  <a:gd name="T6" fmla="+- 0 1023 1022"/>
                  <a:gd name="T7" fmla="*/ 1023 h 1418"/>
                  <a:gd name="T8" fmla="+- 0 7526 7373"/>
                  <a:gd name="T9" fmla="*/ T8 w 4933"/>
                  <a:gd name="T10" fmla="+- 0 1037 1022"/>
                  <a:gd name="T11" fmla="*/ 1037 h 1418"/>
                  <a:gd name="T12" fmla="+- 0 7469 7373"/>
                  <a:gd name="T13" fmla="*/ T12 w 4933"/>
                  <a:gd name="T14" fmla="+- 0 1068 1022"/>
                  <a:gd name="T15" fmla="*/ 1068 h 1418"/>
                  <a:gd name="T16" fmla="+- 0 7422 7373"/>
                  <a:gd name="T17" fmla="*/ T16 w 4933"/>
                  <a:gd name="T18" fmla="+- 0 1114 1022"/>
                  <a:gd name="T19" fmla="*/ 1114 h 1418"/>
                  <a:gd name="T20" fmla="+- 0 7390 7373"/>
                  <a:gd name="T21" fmla="*/ T20 w 4933"/>
                  <a:gd name="T22" fmla="+- 0 1170 1022"/>
                  <a:gd name="T23" fmla="*/ 1170 h 1418"/>
                  <a:gd name="T24" fmla="+- 0 7374 7373"/>
                  <a:gd name="T25" fmla="*/ T24 w 4933"/>
                  <a:gd name="T26" fmla="+- 0 1235 1022"/>
                  <a:gd name="T27" fmla="*/ 1235 h 1418"/>
                  <a:gd name="T28" fmla="+- 0 7373 7373"/>
                  <a:gd name="T29" fmla="*/ T28 w 4933"/>
                  <a:gd name="T30" fmla="+- 0 1259 1022"/>
                  <a:gd name="T31" fmla="*/ 1259 h 1418"/>
                  <a:gd name="T32" fmla="+- 0 7373 7373"/>
                  <a:gd name="T33" fmla="*/ T32 w 4933"/>
                  <a:gd name="T34" fmla="+- 0 2220 1022"/>
                  <a:gd name="T35" fmla="*/ 2220 h 1418"/>
                  <a:gd name="T36" fmla="+- 0 7387 7373"/>
                  <a:gd name="T37" fmla="*/ T36 w 4933"/>
                  <a:gd name="T38" fmla="+- 0 2286 1022"/>
                  <a:gd name="T39" fmla="*/ 2286 h 1418"/>
                  <a:gd name="T40" fmla="+- 0 7418 7373"/>
                  <a:gd name="T41" fmla="*/ T40 w 4933"/>
                  <a:gd name="T42" fmla="+- 0 2343 1022"/>
                  <a:gd name="T43" fmla="*/ 2343 h 1418"/>
                  <a:gd name="T44" fmla="+- 0 7464 7373"/>
                  <a:gd name="T45" fmla="*/ T44 w 4933"/>
                  <a:gd name="T46" fmla="+- 0 2390 1022"/>
                  <a:gd name="T47" fmla="*/ 2390 h 1418"/>
                  <a:gd name="T48" fmla="+- 0 7520 7373"/>
                  <a:gd name="T49" fmla="*/ T48 w 4933"/>
                  <a:gd name="T50" fmla="+- 0 2423 1022"/>
                  <a:gd name="T51" fmla="*/ 2423 h 1418"/>
                  <a:gd name="T52" fmla="+- 0 7586 7373"/>
                  <a:gd name="T53" fmla="*/ T52 w 4933"/>
                  <a:gd name="T54" fmla="+- 0 2439 1022"/>
                  <a:gd name="T55" fmla="*/ 2439 h 1418"/>
                  <a:gd name="T56" fmla="+- 0 7609 7373"/>
                  <a:gd name="T57" fmla="*/ T56 w 4933"/>
                  <a:gd name="T58" fmla="+- 0 2440 1022"/>
                  <a:gd name="T59" fmla="*/ 2440 h 1418"/>
                  <a:gd name="T60" fmla="+- 0 12085 7373"/>
                  <a:gd name="T61" fmla="*/ T60 w 4933"/>
                  <a:gd name="T62" fmla="+- 0 2439 1022"/>
                  <a:gd name="T63" fmla="*/ 2439 h 1418"/>
                  <a:gd name="T64" fmla="+- 0 12151 7373"/>
                  <a:gd name="T65" fmla="*/ T64 w 4933"/>
                  <a:gd name="T66" fmla="+- 0 2425 1022"/>
                  <a:gd name="T67" fmla="*/ 2425 h 1418"/>
                  <a:gd name="T68" fmla="+- 0 12209 7373"/>
                  <a:gd name="T69" fmla="*/ T68 w 4933"/>
                  <a:gd name="T70" fmla="+- 0 2394 1022"/>
                  <a:gd name="T71" fmla="*/ 2394 h 1418"/>
                  <a:gd name="T72" fmla="+- 0 12255 7373"/>
                  <a:gd name="T73" fmla="*/ T72 w 4933"/>
                  <a:gd name="T74" fmla="+- 0 2349 1022"/>
                  <a:gd name="T75" fmla="*/ 2349 h 1418"/>
                  <a:gd name="T76" fmla="+- 0 12288 7373"/>
                  <a:gd name="T77" fmla="*/ T76 w 4933"/>
                  <a:gd name="T78" fmla="+- 0 2292 1022"/>
                  <a:gd name="T79" fmla="*/ 2292 h 1418"/>
                  <a:gd name="T80" fmla="+- 0 12304 7373"/>
                  <a:gd name="T81" fmla="*/ T80 w 4933"/>
                  <a:gd name="T82" fmla="+- 0 2227 1022"/>
                  <a:gd name="T83" fmla="*/ 2227 h 1418"/>
                  <a:gd name="T84" fmla="+- 0 12305 7373"/>
                  <a:gd name="T85" fmla="*/ T84 w 4933"/>
                  <a:gd name="T86" fmla="+- 0 2204 1022"/>
                  <a:gd name="T87" fmla="*/ 2204 h 1418"/>
                  <a:gd name="T88" fmla="+- 0 12304 7373"/>
                  <a:gd name="T89" fmla="*/ T88 w 4933"/>
                  <a:gd name="T90" fmla="+- 0 1242 1022"/>
                  <a:gd name="T91" fmla="*/ 1242 h 1418"/>
                  <a:gd name="T92" fmla="+- 0 12290 7373"/>
                  <a:gd name="T93" fmla="*/ T92 w 4933"/>
                  <a:gd name="T94" fmla="+- 0 1176 1022"/>
                  <a:gd name="T95" fmla="*/ 1176 h 1418"/>
                  <a:gd name="T96" fmla="+- 0 12259 7373"/>
                  <a:gd name="T97" fmla="*/ T96 w 4933"/>
                  <a:gd name="T98" fmla="+- 0 1119 1022"/>
                  <a:gd name="T99" fmla="*/ 1119 h 1418"/>
                  <a:gd name="T100" fmla="+- 0 12214 7373"/>
                  <a:gd name="T101" fmla="*/ T100 w 4933"/>
                  <a:gd name="T102" fmla="+- 0 1072 1022"/>
                  <a:gd name="T103" fmla="*/ 1072 h 1418"/>
                  <a:gd name="T104" fmla="+- 0 12157 7373"/>
                  <a:gd name="T105" fmla="*/ T104 w 4933"/>
                  <a:gd name="T106" fmla="+- 0 1039 1022"/>
                  <a:gd name="T107" fmla="*/ 1039 h 1418"/>
                  <a:gd name="T108" fmla="+- 0 12092 7373"/>
                  <a:gd name="T109" fmla="*/ T108 w 4933"/>
                  <a:gd name="T110" fmla="+- 0 1023 1022"/>
                  <a:gd name="T111" fmla="*/ 1023 h 1418"/>
                  <a:gd name="T112" fmla="+- 0 12069 7373"/>
                  <a:gd name="T113" fmla="*/ T112 w 4933"/>
                  <a:gd name="T114" fmla="+- 0 1022 1022"/>
                  <a:gd name="T115" fmla="*/ 1022 h 1418"/>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 ang="0">
                    <a:pos x="T113" y="T115"/>
                  </a:cxn>
                </a:cxnLst>
                <a:rect l="0" t="0" r="r" b="b"/>
                <a:pathLst>
                  <a:path w="4933" h="1418">
                    <a:moveTo>
                      <a:pt x="4696" y="0"/>
                    </a:moveTo>
                    <a:lnTo>
                      <a:pt x="219" y="1"/>
                    </a:lnTo>
                    <a:lnTo>
                      <a:pt x="153" y="15"/>
                    </a:lnTo>
                    <a:lnTo>
                      <a:pt x="96" y="46"/>
                    </a:lnTo>
                    <a:lnTo>
                      <a:pt x="49" y="92"/>
                    </a:lnTo>
                    <a:lnTo>
                      <a:pt x="17" y="148"/>
                    </a:lnTo>
                    <a:lnTo>
                      <a:pt x="1" y="213"/>
                    </a:lnTo>
                    <a:lnTo>
                      <a:pt x="0" y="237"/>
                    </a:lnTo>
                    <a:lnTo>
                      <a:pt x="0" y="1198"/>
                    </a:lnTo>
                    <a:lnTo>
                      <a:pt x="14" y="1264"/>
                    </a:lnTo>
                    <a:lnTo>
                      <a:pt x="45" y="1321"/>
                    </a:lnTo>
                    <a:lnTo>
                      <a:pt x="91" y="1368"/>
                    </a:lnTo>
                    <a:lnTo>
                      <a:pt x="147" y="1401"/>
                    </a:lnTo>
                    <a:lnTo>
                      <a:pt x="213" y="1417"/>
                    </a:lnTo>
                    <a:lnTo>
                      <a:pt x="236" y="1418"/>
                    </a:lnTo>
                    <a:lnTo>
                      <a:pt x="4712" y="1417"/>
                    </a:lnTo>
                    <a:lnTo>
                      <a:pt x="4778" y="1403"/>
                    </a:lnTo>
                    <a:lnTo>
                      <a:pt x="4836" y="1372"/>
                    </a:lnTo>
                    <a:lnTo>
                      <a:pt x="4882" y="1327"/>
                    </a:lnTo>
                    <a:lnTo>
                      <a:pt x="4915" y="1270"/>
                    </a:lnTo>
                    <a:lnTo>
                      <a:pt x="4931" y="1205"/>
                    </a:lnTo>
                    <a:lnTo>
                      <a:pt x="4932" y="1182"/>
                    </a:lnTo>
                    <a:lnTo>
                      <a:pt x="4931" y="220"/>
                    </a:lnTo>
                    <a:lnTo>
                      <a:pt x="4917" y="154"/>
                    </a:lnTo>
                    <a:lnTo>
                      <a:pt x="4886" y="97"/>
                    </a:lnTo>
                    <a:lnTo>
                      <a:pt x="4841" y="50"/>
                    </a:lnTo>
                    <a:lnTo>
                      <a:pt x="4784" y="17"/>
                    </a:lnTo>
                    <a:lnTo>
                      <a:pt x="4719" y="1"/>
                    </a:lnTo>
                    <a:lnTo>
                      <a:pt x="4696"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ja-JP" altLang="en-US" sz="1050">
                  <a:latin typeface="ＭＳ ゴシック" panose="020B0609070205080204" pitchFamily="49" charset="-128"/>
                  <a:ea typeface="ＭＳ ゴシック" panose="020B0609070205080204" pitchFamily="49" charset="-128"/>
                </a:endParaRPr>
              </a:p>
            </p:txBody>
          </p:sp>
        </p:grpSp>
        <p:grpSp>
          <p:nvGrpSpPr>
            <p:cNvPr id="14" name="Group 18"/>
            <p:cNvGrpSpPr>
              <a:grpSpLocks/>
            </p:cNvGrpSpPr>
            <p:nvPr/>
          </p:nvGrpSpPr>
          <p:grpSpPr bwMode="auto">
            <a:xfrm>
              <a:off x="7373" y="1022"/>
              <a:ext cx="4933" cy="1418"/>
              <a:chOff x="7373" y="1022"/>
              <a:chExt cx="4933" cy="1418"/>
            </a:xfrm>
          </p:grpSpPr>
          <p:sp>
            <p:nvSpPr>
              <p:cNvPr id="15" name="Freeform 19"/>
              <p:cNvSpPr>
                <a:spLocks/>
              </p:cNvSpPr>
              <p:nvPr/>
            </p:nvSpPr>
            <p:spPr bwMode="auto">
              <a:xfrm>
                <a:off x="7373" y="1022"/>
                <a:ext cx="4933" cy="1418"/>
              </a:xfrm>
              <a:custGeom>
                <a:avLst/>
                <a:gdLst>
                  <a:gd name="T0" fmla="+- 0 7373 7373"/>
                  <a:gd name="T1" fmla="*/ T0 w 4933"/>
                  <a:gd name="T2" fmla="+- 0 1259 1022"/>
                  <a:gd name="T3" fmla="*/ 1259 h 1418"/>
                  <a:gd name="T4" fmla="+- 0 7382 7373"/>
                  <a:gd name="T5" fmla="*/ T4 w 4933"/>
                  <a:gd name="T6" fmla="+- 0 1191 1022"/>
                  <a:gd name="T7" fmla="*/ 1191 h 1418"/>
                  <a:gd name="T8" fmla="+- 0 7410 7373"/>
                  <a:gd name="T9" fmla="*/ T8 w 4933"/>
                  <a:gd name="T10" fmla="+- 0 1131 1022"/>
                  <a:gd name="T11" fmla="*/ 1131 h 1418"/>
                  <a:gd name="T12" fmla="+- 0 7452 7373"/>
                  <a:gd name="T13" fmla="*/ T12 w 4933"/>
                  <a:gd name="T14" fmla="+- 0 1082 1022"/>
                  <a:gd name="T15" fmla="*/ 1082 h 1418"/>
                  <a:gd name="T16" fmla="+- 0 7506 7373"/>
                  <a:gd name="T17" fmla="*/ T16 w 4933"/>
                  <a:gd name="T18" fmla="+- 0 1046 1022"/>
                  <a:gd name="T19" fmla="*/ 1046 h 1418"/>
                  <a:gd name="T20" fmla="+- 0 7570 7373"/>
                  <a:gd name="T21" fmla="*/ T20 w 4933"/>
                  <a:gd name="T22" fmla="+- 0 1026 1022"/>
                  <a:gd name="T23" fmla="*/ 1026 h 1418"/>
                  <a:gd name="T24" fmla="+- 0 12069 7373"/>
                  <a:gd name="T25" fmla="*/ T24 w 4933"/>
                  <a:gd name="T26" fmla="+- 0 1022 1022"/>
                  <a:gd name="T27" fmla="*/ 1022 h 1418"/>
                  <a:gd name="T28" fmla="+- 0 12092 7373"/>
                  <a:gd name="T29" fmla="*/ T28 w 4933"/>
                  <a:gd name="T30" fmla="+- 0 1023 1022"/>
                  <a:gd name="T31" fmla="*/ 1023 h 1418"/>
                  <a:gd name="T32" fmla="+- 0 12157 7373"/>
                  <a:gd name="T33" fmla="*/ T32 w 4933"/>
                  <a:gd name="T34" fmla="+- 0 1039 1022"/>
                  <a:gd name="T35" fmla="*/ 1039 h 1418"/>
                  <a:gd name="T36" fmla="+- 0 12214 7373"/>
                  <a:gd name="T37" fmla="*/ T36 w 4933"/>
                  <a:gd name="T38" fmla="+- 0 1072 1022"/>
                  <a:gd name="T39" fmla="*/ 1072 h 1418"/>
                  <a:gd name="T40" fmla="+- 0 12259 7373"/>
                  <a:gd name="T41" fmla="*/ T40 w 4933"/>
                  <a:gd name="T42" fmla="+- 0 1119 1022"/>
                  <a:gd name="T43" fmla="*/ 1119 h 1418"/>
                  <a:gd name="T44" fmla="+- 0 12290 7373"/>
                  <a:gd name="T45" fmla="*/ T44 w 4933"/>
                  <a:gd name="T46" fmla="+- 0 1176 1022"/>
                  <a:gd name="T47" fmla="*/ 1176 h 1418"/>
                  <a:gd name="T48" fmla="+- 0 12304 7373"/>
                  <a:gd name="T49" fmla="*/ T48 w 4933"/>
                  <a:gd name="T50" fmla="+- 0 1242 1022"/>
                  <a:gd name="T51" fmla="*/ 1242 h 1418"/>
                  <a:gd name="T52" fmla="+- 0 12305 7373"/>
                  <a:gd name="T53" fmla="*/ T52 w 4933"/>
                  <a:gd name="T54" fmla="+- 0 2204 1022"/>
                  <a:gd name="T55" fmla="*/ 2204 h 1418"/>
                  <a:gd name="T56" fmla="+- 0 12304 7373"/>
                  <a:gd name="T57" fmla="*/ T56 w 4933"/>
                  <a:gd name="T58" fmla="+- 0 2227 1022"/>
                  <a:gd name="T59" fmla="*/ 2227 h 1418"/>
                  <a:gd name="T60" fmla="+- 0 12288 7373"/>
                  <a:gd name="T61" fmla="*/ T60 w 4933"/>
                  <a:gd name="T62" fmla="+- 0 2292 1022"/>
                  <a:gd name="T63" fmla="*/ 2292 h 1418"/>
                  <a:gd name="T64" fmla="+- 0 12255 7373"/>
                  <a:gd name="T65" fmla="*/ T64 w 4933"/>
                  <a:gd name="T66" fmla="+- 0 2349 1022"/>
                  <a:gd name="T67" fmla="*/ 2349 h 1418"/>
                  <a:gd name="T68" fmla="+- 0 12209 7373"/>
                  <a:gd name="T69" fmla="*/ T68 w 4933"/>
                  <a:gd name="T70" fmla="+- 0 2394 1022"/>
                  <a:gd name="T71" fmla="*/ 2394 h 1418"/>
                  <a:gd name="T72" fmla="+- 0 12151 7373"/>
                  <a:gd name="T73" fmla="*/ T72 w 4933"/>
                  <a:gd name="T74" fmla="+- 0 2425 1022"/>
                  <a:gd name="T75" fmla="*/ 2425 h 1418"/>
                  <a:gd name="T76" fmla="+- 0 12085 7373"/>
                  <a:gd name="T77" fmla="*/ T76 w 4933"/>
                  <a:gd name="T78" fmla="+- 0 2439 1022"/>
                  <a:gd name="T79" fmla="*/ 2439 h 1418"/>
                  <a:gd name="T80" fmla="+- 0 7609 7373"/>
                  <a:gd name="T81" fmla="*/ T80 w 4933"/>
                  <a:gd name="T82" fmla="+- 0 2440 1022"/>
                  <a:gd name="T83" fmla="*/ 2440 h 1418"/>
                  <a:gd name="T84" fmla="+- 0 7586 7373"/>
                  <a:gd name="T85" fmla="*/ T84 w 4933"/>
                  <a:gd name="T86" fmla="+- 0 2439 1022"/>
                  <a:gd name="T87" fmla="*/ 2439 h 1418"/>
                  <a:gd name="T88" fmla="+- 0 7520 7373"/>
                  <a:gd name="T89" fmla="*/ T88 w 4933"/>
                  <a:gd name="T90" fmla="+- 0 2423 1022"/>
                  <a:gd name="T91" fmla="*/ 2423 h 1418"/>
                  <a:gd name="T92" fmla="+- 0 7464 7373"/>
                  <a:gd name="T93" fmla="*/ T92 w 4933"/>
                  <a:gd name="T94" fmla="+- 0 2390 1022"/>
                  <a:gd name="T95" fmla="*/ 2390 h 1418"/>
                  <a:gd name="T96" fmla="+- 0 7418 7373"/>
                  <a:gd name="T97" fmla="*/ T96 w 4933"/>
                  <a:gd name="T98" fmla="+- 0 2343 1022"/>
                  <a:gd name="T99" fmla="*/ 2343 h 1418"/>
                  <a:gd name="T100" fmla="+- 0 7387 7373"/>
                  <a:gd name="T101" fmla="*/ T100 w 4933"/>
                  <a:gd name="T102" fmla="+- 0 2286 1022"/>
                  <a:gd name="T103" fmla="*/ 2286 h 1418"/>
                  <a:gd name="T104" fmla="+- 0 7373 7373"/>
                  <a:gd name="T105" fmla="*/ T104 w 4933"/>
                  <a:gd name="T106" fmla="+- 0 2220 1022"/>
                  <a:gd name="T107" fmla="*/ 2220 h 1418"/>
                  <a:gd name="T108" fmla="+- 0 7373 7373"/>
                  <a:gd name="T109" fmla="*/ T108 w 4933"/>
                  <a:gd name="T110" fmla="+- 0 1259 1022"/>
                  <a:gd name="T111" fmla="*/ 1259 h 1418"/>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Lst>
                <a:rect l="0" t="0" r="r" b="b"/>
                <a:pathLst>
                  <a:path w="4933" h="1418">
                    <a:moveTo>
                      <a:pt x="0" y="237"/>
                    </a:moveTo>
                    <a:lnTo>
                      <a:pt x="9" y="169"/>
                    </a:lnTo>
                    <a:lnTo>
                      <a:pt x="37" y="109"/>
                    </a:lnTo>
                    <a:lnTo>
                      <a:pt x="79" y="60"/>
                    </a:lnTo>
                    <a:lnTo>
                      <a:pt x="133" y="24"/>
                    </a:lnTo>
                    <a:lnTo>
                      <a:pt x="197" y="4"/>
                    </a:lnTo>
                    <a:lnTo>
                      <a:pt x="4696" y="0"/>
                    </a:lnTo>
                    <a:lnTo>
                      <a:pt x="4719" y="1"/>
                    </a:lnTo>
                    <a:lnTo>
                      <a:pt x="4784" y="17"/>
                    </a:lnTo>
                    <a:lnTo>
                      <a:pt x="4841" y="50"/>
                    </a:lnTo>
                    <a:lnTo>
                      <a:pt x="4886" y="97"/>
                    </a:lnTo>
                    <a:lnTo>
                      <a:pt x="4917" y="154"/>
                    </a:lnTo>
                    <a:lnTo>
                      <a:pt x="4931" y="220"/>
                    </a:lnTo>
                    <a:lnTo>
                      <a:pt x="4932" y="1182"/>
                    </a:lnTo>
                    <a:lnTo>
                      <a:pt x="4931" y="1205"/>
                    </a:lnTo>
                    <a:lnTo>
                      <a:pt x="4915" y="1270"/>
                    </a:lnTo>
                    <a:lnTo>
                      <a:pt x="4882" y="1327"/>
                    </a:lnTo>
                    <a:lnTo>
                      <a:pt x="4836" y="1372"/>
                    </a:lnTo>
                    <a:lnTo>
                      <a:pt x="4778" y="1403"/>
                    </a:lnTo>
                    <a:lnTo>
                      <a:pt x="4712" y="1417"/>
                    </a:lnTo>
                    <a:lnTo>
                      <a:pt x="236" y="1418"/>
                    </a:lnTo>
                    <a:lnTo>
                      <a:pt x="213" y="1417"/>
                    </a:lnTo>
                    <a:lnTo>
                      <a:pt x="147" y="1401"/>
                    </a:lnTo>
                    <a:lnTo>
                      <a:pt x="91" y="1368"/>
                    </a:lnTo>
                    <a:lnTo>
                      <a:pt x="45" y="1321"/>
                    </a:lnTo>
                    <a:lnTo>
                      <a:pt x="14" y="1264"/>
                    </a:lnTo>
                    <a:lnTo>
                      <a:pt x="0" y="1198"/>
                    </a:lnTo>
                    <a:lnTo>
                      <a:pt x="0" y="237"/>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68580" tIns="34290" rIns="68580" bIns="34290" numCol="1" anchor="ctr" anchorCtr="0" compatLnSpc="1">
                <a:prstTxWarp prst="textNoShape">
                  <a:avLst/>
                </a:prstTxWarp>
              </a:bodyPr>
              <a:lstStyle/>
              <a:p>
                <a:r>
                  <a:rPr lang="en-US" altLang="ja-JP" sz="1050" dirty="0">
                    <a:latin typeface="ＭＳ ゴシック" panose="020B0609070205080204" pitchFamily="49" charset="-128"/>
                    <a:ea typeface="ＭＳ ゴシック" panose="020B0609070205080204" pitchFamily="49" charset="-128"/>
                  </a:rPr>
                  <a:t>【</a:t>
                </a:r>
                <a:r>
                  <a:rPr lang="ja-JP" altLang="en-US" sz="1050" dirty="0">
                    <a:latin typeface="ＭＳ ゴシック" panose="020B0609070205080204" pitchFamily="49" charset="-128"/>
                    <a:ea typeface="ＭＳ ゴシック" panose="020B0609070205080204" pitchFamily="49" charset="-128"/>
                  </a:rPr>
                  <a:t>基礎点評価の観点</a:t>
                </a:r>
                <a:r>
                  <a:rPr lang="en-US" altLang="ja-JP" sz="1050" dirty="0">
                    <a:latin typeface="ＭＳ ゴシック" panose="020B0609070205080204" pitchFamily="49" charset="-128"/>
                    <a:ea typeface="ＭＳ ゴシック" panose="020B0609070205080204" pitchFamily="49" charset="-128"/>
                  </a:rPr>
                  <a:t>】</a:t>
                </a:r>
              </a:p>
              <a:p>
                <a:r>
                  <a:rPr lang="ja-JP" altLang="en-US" sz="1050" dirty="0" smtClean="0">
                    <a:latin typeface="ＭＳ ゴシック" panose="020B0609070205080204" pitchFamily="49" charset="-128"/>
                    <a:ea typeface="ＭＳ ゴシック" panose="020B0609070205080204" pitchFamily="49" charset="-128"/>
                  </a:rPr>
                  <a:t>・調査内容が、調査目的と</a:t>
                </a:r>
                <a:r>
                  <a:rPr lang="ja-JP" altLang="en-US" sz="1050" dirty="0">
                    <a:latin typeface="ＭＳ ゴシック" panose="020B0609070205080204" pitchFamily="49" charset="-128"/>
                    <a:ea typeface="ＭＳ ゴシック" panose="020B0609070205080204" pitchFamily="49" charset="-128"/>
                  </a:rPr>
                  <a:t>整合しているか。</a:t>
                </a:r>
              </a:p>
            </p:txBody>
          </p:sp>
        </p:grpSp>
      </p:grpSp>
      <p:grpSp>
        <p:nvGrpSpPr>
          <p:cNvPr id="17" name="Group 20"/>
          <p:cNvGrpSpPr>
            <a:grpSpLocks/>
          </p:cNvGrpSpPr>
          <p:nvPr/>
        </p:nvGrpSpPr>
        <p:grpSpPr bwMode="auto">
          <a:xfrm>
            <a:off x="3135086" y="3908061"/>
            <a:ext cx="5145313" cy="1364495"/>
            <a:chOff x="6765" y="1602"/>
            <a:chExt cx="6793" cy="1573"/>
          </a:xfrm>
        </p:grpSpPr>
        <p:pic>
          <p:nvPicPr>
            <p:cNvPr id="2069" name="Picture 2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83" y="2724"/>
              <a:ext cx="6674" cy="450"/>
            </a:xfrm>
            <a:prstGeom prst="rect">
              <a:avLst/>
            </a:prstGeom>
            <a:noFill/>
            <a:extLst>
              <a:ext uri="{909E8E84-426E-40DD-AFC4-6F175D3DCCD1}">
                <a14:hiddenFill xmlns:a14="http://schemas.microsoft.com/office/drawing/2010/main">
                  <a:solidFill>
                    <a:srgbClr val="FFFFFF"/>
                  </a:solidFill>
                </a14:hiddenFill>
              </a:ext>
            </a:extLst>
          </p:spPr>
        </p:pic>
        <p:pic>
          <p:nvPicPr>
            <p:cNvPr id="2070" name="Picture 2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004" y="1720"/>
              <a:ext cx="554" cy="1317"/>
            </a:xfrm>
            <a:prstGeom prst="rect">
              <a:avLst/>
            </a:prstGeom>
            <a:noFill/>
            <a:extLst>
              <a:ext uri="{909E8E84-426E-40DD-AFC4-6F175D3DCCD1}">
                <a14:hiddenFill xmlns:a14="http://schemas.microsoft.com/office/drawing/2010/main">
                  <a:solidFill>
                    <a:srgbClr val="FFFFFF"/>
                  </a:solidFill>
                </a14:hiddenFill>
              </a:ext>
            </a:extLst>
          </p:spPr>
        </p:pic>
        <p:pic>
          <p:nvPicPr>
            <p:cNvPr id="2071" name="Picture 2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883" y="1720"/>
              <a:ext cx="209" cy="209"/>
            </a:xfrm>
            <a:prstGeom prst="rect">
              <a:avLst/>
            </a:prstGeom>
            <a:noFill/>
            <a:extLst>
              <a:ext uri="{909E8E84-426E-40DD-AFC4-6F175D3DCCD1}">
                <a14:hiddenFill xmlns:a14="http://schemas.microsoft.com/office/drawing/2010/main">
                  <a:solidFill>
                    <a:srgbClr val="FFFFFF"/>
                  </a:solidFill>
                </a14:hiddenFill>
              </a:ext>
            </a:extLst>
          </p:spPr>
        </p:pic>
        <p:pic>
          <p:nvPicPr>
            <p:cNvPr id="2072" name="Picture 2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3247" y="1859"/>
              <a:ext cx="148" cy="148"/>
            </a:xfrm>
            <a:prstGeom prst="rect">
              <a:avLst/>
            </a:prstGeom>
            <a:noFill/>
            <a:extLst>
              <a:ext uri="{909E8E84-426E-40DD-AFC4-6F175D3DCCD1}">
                <a14:hiddenFill xmlns:a14="http://schemas.microsoft.com/office/drawing/2010/main">
                  <a:solidFill>
                    <a:srgbClr val="FFFFFF"/>
                  </a:solidFill>
                </a14:hiddenFill>
              </a:ext>
            </a:extLst>
          </p:spPr>
        </p:pic>
        <p:pic>
          <p:nvPicPr>
            <p:cNvPr id="2073" name="Picture 2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130" y="2972"/>
              <a:ext cx="6264" cy="116"/>
            </a:xfrm>
            <a:prstGeom prst="rect">
              <a:avLst/>
            </a:prstGeom>
            <a:noFill/>
            <a:extLst>
              <a:ext uri="{909E8E84-426E-40DD-AFC4-6F175D3DCCD1}">
                <a14:hiddenFill xmlns:a14="http://schemas.microsoft.com/office/drawing/2010/main">
                  <a:solidFill>
                    <a:srgbClr val="FFFFFF"/>
                  </a:solidFill>
                </a14:hiddenFill>
              </a:ext>
            </a:extLst>
          </p:spPr>
        </p:pic>
        <p:pic>
          <p:nvPicPr>
            <p:cNvPr id="2074" name="Picture 2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3004" y="2646"/>
              <a:ext cx="390" cy="390"/>
            </a:xfrm>
            <a:prstGeom prst="rect">
              <a:avLst/>
            </a:prstGeom>
            <a:noFill/>
            <a:extLst>
              <a:ext uri="{909E8E84-426E-40DD-AFC4-6F175D3DCCD1}">
                <a14:hiddenFill xmlns:a14="http://schemas.microsoft.com/office/drawing/2010/main">
                  <a:solidFill>
                    <a:srgbClr val="FFFFFF"/>
                  </a:solidFill>
                </a14:hiddenFill>
              </a:ext>
            </a:extLst>
          </p:spPr>
        </p:pic>
        <p:grpSp>
          <p:nvGrpSpPr>
            <p:cNvPr id="18" name="Group 27"/>
            <p:cNvGrpSpPr>
              <a:grpSpLocks/>
            </p:cNvGrpSpPr>
            <p:nvPr/>
          </p:nvGrpSpPr>
          <p:grpSpPr bwMode="auto">
            <a:xfrm>
              <a:off x="6780" y="1617"/>
              <a:ext cx="6640" cy="1420"/>
              <a:chOff x="6780" y="1617"/>
              <a:chExt cx="6640" cy="1420"/>
            </a:xfrm>
          </p:grpSpPr>
          <p:sp>
            <p:nvSpPr>
              <p:cNvPr id="26" name="Freeform 28"/>
              <p:cNvSpPr>
                <a:spLocks/>
              </p:cNvSpPr>
              <p:nvPr/>
            </p:nvSpPr>
            <p:spPr bwMode="auto">
              <a:xfrm>
                <a:off x="6780" y="1617"/>
                <a:ext cx="6640" cy="1420"/>
              </a:xfrm>
              <a:custGeom>
                <a:avLst/>
                <a:gdLst>
                  <a:gd name="T0" fmla="+- 0 13004 6780"/>
                  <a:gd name="T1" fmla="*/ T0 w 6640"/>
                  <a:gd name="T2" fmla="+- 0 1617 1617"/>
                  <a:gd name="T3" fmla="*/ 1617 h 1420"/>
                  <a:gd name="T4" fmla="+- 0 7196 6780"/>
                  <a:gd name="T5" fmla="*/ T4 w 6640"/>
                  <a:gd name="T6" fmla="+- 0 1617 1617"/>
                  <a:gd name="T7" fmla="*/ 1617 h 1420"/>
                  <a:gd name="T8" fmla="+- 0 6780 6780"/>
                  <a:gd name="T9" fmla="*/ T8 w 6640"/>
                  <a:gd name="T10" fmla="+- 0 2032 1617"/>
                  <a:gd name="T11" fmla="*/ 2032 h 1420"/>
                  <a:gd name="T12" fmla="+- 0 6780 6780"/>
                  <a:gd name="T13" fmla="*/ T12 w 6640"/>
                  <a:gd name="T14" fmla="+- 0 2621 1617"/>
                  <a:gd name="T15" fmla="*/ 2621 h 1420"/>
                  <a:gd name="T16" fmla="+- 0 7196 6780"/>
                  <a:gd name="T17" fmla="*/ T16 w 6640"/>
                  <a:gd name="T18" fmla="+- 0 3037 1617"/>
                  <a:gd name="T19" fmla="*/ 3037 h 1420"/>
                  <a:gd name="T20" fmla="+- 0 13004 6780"/>
                  <a:gd name="T21" fmla="*/ T20 w 6640"/>
                  <a:gd name="T22" fmla="+- 0 3037 1617"/>
                  <a:gd name="T23" fmla="*/ 3037 h 1420"/>
                  <a:gd name="T24" fmla="+- 0 13420 6780"/>
                  <a:gd name="T25" fmla="*/ T24 w 6640"/>
                  <a:gd name="T26" fmla="+- 0 2621 1617"/>
                  <a:gd name="T27" fmla="*/ 2621 h 1420"/>
                  <a:gd name="T28" fmla="+- 0 13420 6780"/>
                  <a:gd name="T29" fmla="*/ T28 w 6640"/>
                  <a:gd name="T30" fmla="+- 0 2032 1617"/>
                  <a:gd name="T31" fmla="*/ 2032 h 1420"/>
                  <a:gd name="T32" fmla="+- 0 13004 6780"/>
                  <a:gd name="T33" fmla="*/ T32 w 6640"/>
                  <a:gd name="T34" fmla="+- 0 1617 1617"/>
                  <a:gd name="T35" fmla="*/ 1617 h 1420"/>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Lst>
                <a:rect l="0" t="0" r="r" b="b"/>
                <a:pathLst>
                  <a:path w="6640" h="1420">
                    <a:moveTo>
                      <a:pt x="6224" y="0"/>
                    </a:moveTo>
                    <a:lnTo>
                      <a:pt x="416" y="0"/>
                    </a:lnTo>
                    <a:lnTo>
                      <a:pt x="0" y="415"/>
                    </a:lnTo>
                    <a:lnTo>
                      <a:pt x="0" y="1004"/>
                    </a:lnTo>
                    <a:lnTo>
                      <a:pt x="416" y="1420"/>
                    </a:lnTo>
                    <a:lnTo>
                      <a:pt x="6224" y="1420"/>
                    </a:lnTo>
                    <a:lnTo>
                      <a:pt x="6640" y="1004"/>
                    </a:lnTo>
                    <a:lnTo>
                      <a:pt x="6640" y="415"/>
                    </a:lnTo>
                    <a:lnTo>
                      <a:pt x="6224"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288000" tIns="34290" rIns="68580" bIns="34290" numCol="1" anchor="ctr" anchorCtr="0" compatLnSpc="1">
                <a:prstTxWarp prst="textNoShape">
                  <a:avLst/>
                </a:prstTxWarp>
              </a:bodyPr>
              <a:lstStyle/>
              <a:p>
                <a:r>
                  <a:rPr lang="en-US" altLang="ja-JP" sz="1050" dirty="0">
                    <a:latin typeface="ＭＳ ゴシック" panose="020B0609070205080204" pitchFamily="49" charset="-128"/>
                    <a:ea typeface="ＭＳ ゴシック" panose="020B0609070205080204" pitchFamily="49" charset="-128"/>
                  </a:rPr>
                  <a:t>【</a:t>
                </a:r>
                <a:r>
                  <a:rPr lang="ja-JP" altLang="en-US" sz="1050" dirty="0">
                    <a:latin typeface="ＭＳ ゴシック" panose="020B0609070205080204" pitchFamily="49" charset="-128"/>
                    <a:ea typeface="ＭＳ ゴシック" panose="020B0609070205080204" pitchFamily="49" charset="-128"/>
                  </a:rPr>
                  <a:t>加点評価の観点</a:t>
                </a:r>
                <a:r>
                  <a:rPr lang="en-US" altLang="ja-JP" sz="1050" dirty="0">
                    <a:latin typeface="ＭＳ ゴシック" panose="020B0609070205080204" pitchFamily="49" charset="-128"/>
                    <a:ea typeface="ＭＳ ゴシック" panose="020B0609070205080204" pitchFamily="49" charset="-128"/>
                  </a:rPr>
                  <a:t>】</a:t>
                </a:r>
              </a:p>
              <a:p>
                <a:r>
                  <a:rPr lang="ja-JP" altLang="en-US" sz="1050" dirty="0" smtClean="0">
                    <a:latin typeface="ＭＳ ゴシック" panose="020B0609070205080204" pitchFamily="49" charset="-128"/>
                    <a:ea typeface="ＭＳ ゴシック" panose="020B0609070205080204" pitchFamily="49" charset="-128"/>
                  </a:rPr>
                  <a:t>・調査内容が、具体的かつ詳細か。</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smtClean="0">
                    <a:latin typeface="ＭＳ ゴシック" panose="020B0609070205080204" pitchFamily="49" charset="-128"/>
                    <a:ea typeface="ＭＳ ゴシック" panose="020B0609070205080204" pitchFamily="49" charset="-128"/>
                  </a:rPr>
                  <a:t>・電力広域的運営推進機関が指定する調査内容以外に、本調査目的に</a:t>
                </a:r>
                <a:endParaRPr lang="en-US" altLang="ja-JP" sz="1050" dirty="0" smtClean="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a:t>
                </a:r>
                <a:r>
                  <a:rPr lang="ja-JP" altLang="en-US" sz="1050" dirty="0" smtClean="0">
                    <a:latin typeface="ＭＳ ゴシック" panose="020B0609070205080204" pitchFamily="49" charset="-128"/>
                    <a:ea typeface="ＭＳ ゴシック" panose="020B0609070205080204" pitchFamily="49" charset="-128"/>
                  </a:rPr>
                  <a:t>対して有効な</a:t>
                </a:r>
                <a:r>
                  <a:rPr lang="ja-JP" altLang="en-US" sz="1050" dirty="0">
                    <a:latin typeface="ＭＳ ゴシック" panose="020B0609070205080204" pitchFamily="49" charset="-128"/>
                    <a:ea typeface="ＭＳ ゴシック" panose="020B0609070205080204" pitchFamily="49" charset="-128"/>
                  </a:rPr>
                  <a:t>調査</a:t>
                </a:r>
                <a:r>
                  <a:rPr lang="ja-JP" altLang="en-US" sz="1050" dirty="0" smtClean="0">
                    <a:latin typeface="ＭＳ ゴシック" panose="020B0609070205080204" pitchFamily="49" charset="-128"/>
                    <a:ea typeface="ＭＳ ゴシック" panose="020B0609070205080204" pitchFamily="49" charset="-128"/>
                  </a:rPr>
                  <a:t>内容が提案されているか。（新規性・独創性）</a:t>
                </a:r>
                <a:endParaRPr lang="en-US" altLang="ja-JP" sz="1050" dirty="0" smtClean="0">
                  <a:latin typeface="ＭＳ ゴシック" panose="020B0609070205080204" pitchFamily="49" charset="-128"/>
                  <a:ea typeface="ＭＳ ゴシック" panose="020B0609070205080204" pitchFamily="49" charset="-128"/>
                </a:endParaRPr>
              </a:p>
              <a:p>
                <a:r>
                  <a:rPr lang="ja-JP" altLang="en-US" sz="1050" dirty="0" smtClean="0">
                    <a:latin typeface="ＭＳ ゴシック" panose="020B0609070205080204" pitchFamily="49" charset="-128"/>
                    <a:ea typeface="ＭＳ ゴシック" panose="020B0609070205080204" pitchFamily="49" charset="-128"/>
                  </a:rPr>
                  <a:t>・重点調査機関案の選定理由が具体的かつ選定の考え方に合致しているか。</a:t>
                </a:r>
                <a:endParaRPr lang="ja-JP" altLang="en-US" sz="1050" dirty="0">
                  <a:latin typeface="ＭＳ ゴシック" panose="020B0609070205080204" pitchFamily="49" charset="-128"/>
                  <a:ea typeface="ＭＳ ゴシック" panose="020B0609070205080204" pitchFamily="49" charset="-128"/>
                </a:endParaRPr>
              </a:p>
            </p:txBody>
          </p:sp>
        </p:grpSp>
        <p:grpSp>
          <p:nvGrpSpPr>
            <p:cNvPr id="24" name="Group 29"/>
            <p:cNvGrpSpPr>
              <a:grpSpLocks/>
            </p:cNvGrpSpPr>
            <p:nvPr/>
          </p:nvGrpSpPr>
          <p:grpSpPr bwMode="auto">
            <a:xfrm>
              <a:off x="6780" y="1617"/>
              <a:ext cx="6640" cy="1420"/>
              <a:chOff x="6780" y="1617"/>
              <a:chExt cx="6640" cy="1420"/>
            </a:xfrm>
          </p:grpSpPr>
          <p:sp>
            <p:nvSpPr>
              <p:cNvPr id="25" name="Freeform 30"/>
              <p:cNvSpPr>
                <a:spLocks/>
              </p:cNvSpPr>
              <p:nvPr/>
            </p:nvSpPr>
            <p:spPr bwMode="auto">
              <a:xfrm>
                <a:off x="6780" y="1617"/>
                <a:ext cx="6640" cy="1420"/>
              </a:xfrm>
              <a:custGeom>
                <a:avLst/>
                <a:gdLst>
                  <a:gd name="T0" fmla="+- 0 6780 6780"/>
                  <a:gd name="T1" fmla="*/ T0 w 6640"/>
                  <a:gd name="T2" fmla="+- 0 2032 1617"/>
                  <a:gd name="T3" fmla="*/ 2032 h 1420"/>
                  <a:gd name="T4" fmla="+- 0 7196 6780"/>
                  <a:gd name="T5" fmla="*/ T4 w 6640"/>
                  <a:gd name="T6" fmla="+- 0 1617 1617"/>
                  <a:gd name="T7" fmla="*/ 1617 h 1420"/>
                  <a:gd name="T8" fmla="+- 0 13004 6780"/>
                  <a:gd name="T9" fmla="*/ T8 w 6640"/>
                  <a:gd name="T10" fmla="+- 0 1617 1617"/>
                  <a:gd name="T11" fmla="*/ 1617 h 1420"/>
                  <a:gd name="T12" fmla="+- 0 13420 6780"/>
                  <a:gd name="T13" fmla="*/ T12 w 6640"/>
                  <a:gd name="T14" fmla="+- 0 2032 1617"/>
                  <a:gd name="T15" fmla="*/ 2032 h 1420"/>
                  <a:gd name="T16" fmla="+- 0 13420 6780"/>
                  <a:gd name="T17" fmla="*/ T16 w 6640"/>
                  <a:gd name="T18" fmla="+- 0 2621 1617"/>
                  <a:gd name="T19" fmla="*/ 2621 h 1420"/>
                  <a:gd name="T20" fmla="+- 0 13004 6780"/>
                  <a:gd name="T21" fmla="*/ T20 w 6640"/>
                  <a:gd name="T22" fmla="+- 0 3037 1617"/>
                  <a:gd name="T23" fmla="*/ 3037 h 1420"/>
                  <a:gd name="T24" fmla="+- 0 7196 6780"/>
                  <a:gd name="T25" fmla="*/ T24 w 6640"/>
                  <a:gd name="T26" fmla="+- 0 3037 1617"/>
                  <a:gd name="T27" fmla="*/ 3037 h 1420"/>
                  <a:gd name="T28" fmla="+- 0 6780 6780"/>
                  <a:gd name="T29" fmla="*/ T28 w 6640"/>
                  <a:gd name="T30" fmla="+- 0 2621 1617"/>
                  <a:gd name="T31" fmla="*/ 2621 h 1420"/>
                  <a:gd name="T32" fmla="+- 0 6780 6780"/>
                  <a:gd name="T33" fmla="*/ T32 w 6640"/>
                  <a:gd name="T34" fmla="+- 0 2032 1617"/>
                  <a:gd name="T35" fmla="*/ 2032 h 1420"/>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Lst>
                <a:rect l="0" t="0" r="r" b="b"/>
                <a:pathLst>
                  <a:path w="6640" h="1420">
                    <a:moveTo>
                      <a:pt x="0" y="415"/>
                    </a:moveTo>
                    <a:lnTo>
                      <a:pt x="416" y="0"/>
                    </a:lnTo>
                    <a:lnTo>
                      <a:pt x="6224" y="0"/>
                    </a:lnTo>
                    <a:lnTo>
                      <a:pt x="6640" y="415"/>
                    </a:lnTo>
                    <a:lnTo>
                      <a:pt x="6640" y="1004"/>
                    </a:lnTo>
                    <a:lnTo>
                      <a:pt x="6224" y="1420"/>
                    </a:lnTo>
                    <a:lnTo>
                      <a:pt x="416" y="1420"/>
                    </a:lnTo>
                    <a:lnTo>
                      <a:pt x="0" y="1004"/>
                    </a:lnTo>
                    <a:lnTo>
                      <a:pt x="0" y="415"/>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68580" tIns="34290" rIns="68580" bIns="34290" numCol="1" anchor="ctr" anchorCtr="0" compatLnSpc="1">
                <a:prstTxWarp prst="textNoShape">
                  <a:avLst/>
                </a:prstTxWarp>
              </a:bodyPr>
              <a:lstStyle/>
              <a:p>
                <a:endParaRPr lang="ja-JP" altLang="en-US" sz="1350"/>
              </a:p>
            </p:txBody>
          </p:sp>
        </p:grpSp>
      </p:grpSp>
      <p:sp>
        <p:nvSpPr>
          <p:cNvPr id="6" name="スライド番号プレースホルダー 5"/>
          <p:cNvSpPr>
            <a:spLocks noGrp="1"/>
          </p:cNvSpPr>
          <p:nvPr>
            <p:ph type="sldNum" sz="quarter" idx="12"/>
          </p:nvPr>
        </p:nvSpPr>
        <p:spPr>
          <a:xfrm>
            <a:off x="0" y="6480000"/>
            <a:ext cx="359172" cy="360000"/>
          </a:xfrm>
        </p:spPr>
        <p:txBody>
          <a:bodyPr vert="vert"/>
          <a:lstStyle/>
          <a:p>
            <a:fld id="{F985433A-CC4F-471B-9DBE-CF2745555BA5}" type="slidenum">
              <a:rPr kumimoji="1" lang="ja-JP" altLang="en-US" smtClean="0"/>
              <a:t>8</a:t>
            </a:fld>
            <a:endParaRPr kumimoji="1" lang="ja-JP" altLang="en-US" dirty="0"/>
          </a:p>
        </p:txBody>
      </p:sp>
    </p:spTree>
    <p:extLst>
      <p:ext uri="{BB962C8B-B14F-4D97-AF65-F5344CB8AC3E}">
        <p14:creationId xmlns:p14="http://schemas.microsoft.com/office/powerpoint/2010/main" val="36609883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14300" y="40708"/>
            <a:ext cx="8858250" cy="692007"/>
          </a:xfrm>
        </p:spPr>
        <p:txBody>
          <a:bodyPr>
            <a:noAutofit/>
          </a:bodyPr>
          <a:lstStyle/>
          <a:p>
            <a:r>
              <a:rPr lang="en-US" altLang="ja-JP" sz="2000" b="1" dirty="0">
                <a:solidFill>
                  <a:srgbClr val="3399FF"/>
                </a:solidFill>
                <a:latin typeface="ＭＳ ゴシック" panose="020B0609070205080204" pitchFamily="49" charset="-128"/>
                <a:ea typeface="ＭＳ ゴシック" panose="020B0609070205080204" pitchFamily="49" charset="-128"/>
              </a:rPr>
              <a:t>【1</a:t>
            </a:r>
            <a:r>
              <a:rPr lang="ja-JP" altLang="en-US" sz="2000" b="1" dirty="0">
                <a:solidFill>
                  <a:srgbClr val="3399FF"/>
                </a:solidFill>
                <a:latin typeface="ＭＳ ゴシック" panose="020B0609070205080204" pitchFamily="49" charset="-128"/>
                <a:ea typeface="ＭＳ ゴシック" panose="020B0609070205080204" pitchFamily="49" charset="-128"/>
              </a:rPr>
              <a:t>　</a:t>
            </a:r>
            <a:r>
              <a:rPr lang="ja-JP" altLang="en-US" sz="2000" b="1" dirty="0" smtClean="0">
                <a:solidFill>
                  <a:srgbClr val="3399FF"/>
                </a:solidFill>
                <a:latin typeface="ＭＳ ゴシック" panose="020B0609070205080204" pitchFamily="49" charset="-128"/>
                <a:ea typeface="ＭＳ ゴシック" panose="020B0609070205080204" pitchFamily="49" charset="-128"/>
              </a:rPr>
              <a:t>調査の</a:t>
            </a:r>
            <a:r>
              <a:rPr lang="ja-JP" altLang="en-US" sz="2000" b="1" dirty="0">
                <a:solidFill>
                  <a:srgbClr val="3399FF"/>
                </a:solidFill>
                <a:latin typeface="ＭＳ ゴシック" panose="020B0609070205080204" pitchFamily="49" charset="-128"/>
                <a:ea typeface="ＭＳ ゴシック" panose="020B0609070205080204" pitchFamily="49" charset="-128"/>
              </a:rPr>
              <a:t>目的、内容及び実施方法</a:t>
            </a:r>
            <a:r>
              <a:rPr lang="en-US" altLang="ja-JP" sz="2000" b="1" dirty="0">
                <a:solidFill>
                  <a:srgbClr val="3399FF"/>
                </a:solidFill>
                <a:latin typeface="ＭＳ ゴシック" panose="020B0609070205080204" pitchFamily="49" charset="-128"/>
                <a:ea typeface="ＭＳ ゴシック" panose="020B0609070205080204" pitchFamily="49" charset="-128"/>
              </a:rPr>
              <a:t>】</a:t>
            </a:r>
            <a:br>
              <a:rPr lang="en-US" altLang="ja-JP" sz="2000" b="1" dirty="0">
                <a:solidFill>
                  <a:srgbClr val="3399FF"/>
                </a:solidFill>
                <a:latin typeface="ＭＳ ゴシック" panose="020B0609070205080204" pitchFamily="49" charset="-128"/>
                <a:ea typeface="ＭＳ ゴシック" panose="020B0609070205080204" pitchFamily="49" charset="-128"/>
              </a:rPr>
            </a:br>
            <a:r>
              <a:rPr lang="ja-JP" altLang="en-US" sz="2000" b="1" dirty="0">
                <a:solidFill>
                  <a:srgbClr val="3399FF"/>
                </a:solidFill>
                <a:latin typeface="ＭＳ ゴシック" panose="020B0609070205080204" pitchFamily="49" charset="-128"/>
                <a:ea typeface="ＭＳ ゴシック" panose="020B0609070205080204" pitchFamily="49" charset="-128"/>
              </a:rPr>
              <a:t>　</a:t>
            </a:r>
            <a:r>
              <a:rPr lang="en-US" altLang="ja-JP" sz="2000" b="1" dirty="0" smtClean="0">
                <a:solidFill>
                  <a:srgbClr val="3399FF"/>
                </a:solidFill>
                <a:latin typeface="ＭＳ ゴシック" panose="020B0609070205080204" pitchFamily="49" charset="-128"/>
                <a:ea typeface="ＭＳ ゴシック" panose="020B0609070205080204" pitchFamily="49" charset="-128"/>
              </a:rPr>
              <a:t>1.3</a:t>
            </a:r>
            <a:r>
              <a:rPr lang="ja-JP" altLang="en-US" sz="2000" b="1" dirty="0">
                <a:solidFill>
                  <a:srgbClr val="3399FF"/>
                </a:solidFill>
                <a:latin typeface="ＭＳ ゴシック" panose="020B0609070205080204" pitchFamily="49" charset="-128"/>
                <a:ea typeface="ＭＳ ゴシック" panose="020B0609070205080204" pitchFamily="49" charset="-128"/>
              </a:rPr>
              <a:t>　</a:t>
            </a:r>
            <a:r>
              <a:rPr lang="ja-JP" altLang="en-US" sz="2000" b="1" dirty="0" smtClean="0">
                <a:solidFill>
                  <a:srgbClr val="3399FF"/>
                </a:solidFill>
                <a:latin typeface="ＭＳ ゴシック" panose="020B0609070205080204" pitchFamily="49" charset="-128"/>
                <a:ea typeface="ＭＳ ゴシック" panose="020B0609070205080204" pitchFamily="49" charset="-128"/>
              </a:rPr>
              <a:t>調査実施内容</a:t>
            </a:r>
            <a:endParaRPr lang="ja-JP" altLang="en-US" sz="2000" b="1" dirty="0">
              <a:solidFill>
                <a:srgbClr val="3399FF"/>
              </a:solidFill>
              <a:latin typeface="ＭＳ ゴシック" panose="020B0609070205080204" pitchFamily="49" charset="-128"/>
              <a:ea typeface="ＭＳ ゴシック" panose="020B0609070205080204" pitchFamily="49" charset="-128"/>
            </a:endParaRPr>
          </a:p>
        </p:txBody>
      </p:sp>
      <p:sp>
        <p:nvSpPr>
          <p:cNvPr id="3" name="コンテンツ プレースホルダー 2"/>
          <p:cNvSpPr>
            <a:spLocks noGrp="1"/>
          </p:cNvSpPr>
          <p:nvPr>
            <p:ph idx="1"/>
          </p:nvPr>
        </p:nvSpPr>
        <p:spPr>
          <a:xfrm>
            <a:off x="152040" y="1432934"/>
            <a:ext cx="8516760" cy="5083979"/>
          </a:xfrm>
        </p:spPr>
        <p:txBody>
          <a:bodyPr>
            <a:normAutofit/>
          </a:bodyPr>
          <a:lstStyle/>
          <a:p>
            <a:r>
              <a:rPr lang="ja-JP" altLang="en-US" sz="2200" dirty="0" smtClean="0"/>
              <a:t>調査実施方法</a:t>
            </a:r>
            <a:endParaRPr lang="ja-JP" altLang="en-US" sz="2200" dirty="0"/>
          </a:p>
        </p:txBody>
      </p:sp>
      <p:sp>
        <p:nvSpPr>
          <p:cNvPr id="4" name="テキスト ボックス 3"/>
          <p:cNvSpPr txBox="1"/>
          <p:nvPr/>
        </p:nvSpPr>
        <p:spPr>
          <a:xfrm>
            <a:off x="6110514" y="214879"/>
            <a:ext cx="2585811" cy="338554"/>
          </a:xfrm>
          <a:prstGeom prst="rect">
            <a:avLst/>
          </a:prstGeom>
          <a:noFill/>
        </p:spPr>
        <p:txBody>
          <a:bodyPr wrap="square" rtlCol="0">
            <a:spAutoFit/>
          </a:bodyPr>
          <a:lstStyle/>
          <a:p>
            <a:r>
              <a:rPr lang="en-US" altLang="ja-JP" sz="1600" b="1" dirty="0">
                <a:solidFill>
                  <a:prstClr val="black"/>
                </a:solidFill>
                <a:latin typeface="ＭＳ ゴシック" panose="020B0609070205080204" pitchFamily="49" charset="-128"/>
                <a:ea typeface="ＭＳ ゴシック" panose="020B0609070205080204" pitchFamily="49" charset="-128"/>
              </a:rPr>
              <a:t>6.1</a:t>
            </a:r>
            <a:r>
              <a:rPr lang="ja-JP" altLang="en-US" sz="1600" b="1" dirty="0">
                <a:solidFill>
                  <a:prstClr val="black"/>
                </a:solidFill>
                <a:latin typeface="ＭＳ ゴシック" panose="020B0609070205080204" pitchFamily="49" charset="-128"/>
                <a:ea typeface="ＭＳ ゴシック" panose="020B0609070205080204" pitchFamily="49" charset="-128"/>
              </a:rPr>
              <a:t>（別紙</a:t>
            </a:r>
            <a:r>
              <a:rPr lang="en-US" altLang="ja-JP" sz="1600" b="1" dirty="0">
                <a:solidFill>
                  <a:prstClr val="black"/>
                </a:solidFill>
                <a:latin typeface="ＭＳ ゴシック" panose="020B0609070205080204" pitchFamily="49" charset="-128"/>
                <a:ea typeface="ＭＳ ゴシック" panose="020B0609070205080204" pitchFamily="49" charset="-128"/>
              </a:rPr>
              <a:t>1</a:t>
            </a:r>
            <a:r>
              <a:rPr lang="ja-JP" altLang="en-US" sz="1600" b="1" dirty="0">
                <a:solidFill>
                  <a:prstClr val="black"/>
                </a:solidFill>
                <a:latin typeface="ＭＳ ゴシック" panose="020B0609070205080204" pitchFamily="49" charset="-128"/>
                <a:ea typeface="ＭＳ ゴシック" panose="020B0609070205080204" pitchFamily="49" charset="-128"/>
              </a:rPr>
              <a:t>）</a:t>
            </a:r>
            <a:r>
              <a:rPr lang="ja-JP" altLang="en-US" sz="1600" b="1" dirty="0" smtClean="0">
                <a:solidFill>
                  <a:prstClr val="black"/>
                </a:solidFill>
                <a:latin typeface="ＭＳ ゴシック" panose="020B0609070205080204" pitchFamily="49" charset="-128"/>
                <a:ea typeface="ＭＳ ゴシック" panose="020B0609070205080204" pitchFamily="49" charset="-128"/>
              </a:rPr>
              <a:t>提案書</a:t>
            </a:r>
            <a:r>
              <a:rPr lang="ja-JP" altLang="en-US" sz="1600" b="1" dirty="0" smtClean="0">
                <a:latin typeface="ＭＳ ゴシック" panose="020B0609070205080204" pitchFamily="49" charset="-128"/>
                <a:ea typeface="ＭＳ ゴシック" panose="020B0609070205080204" pitchFamily="49" charset="-128"/>
              </a:rPr>
              <a:t>雛形</a:t>
            </a:r>
            <a:endParaRPr lang="ja-JP" altLang="en-US" sz="1600" b="1" dirty="0">
              <a:latin typeface="ＭＳ ゴシック" panose="020B0609070205080204" pitchFamily="49" charset="-128"/>
              <a:ea typeface="ＭＳ ゴシック" panose="020B0609070205080204" pitchFamily="49" charset="-128"/>
            </a:endParaRPr>
          </a:p>
        </p:txBody>
      </p:sp>
      <p:sp>
        <p:nvSpPr>
          <p:cNvPr id="12" name="正方形/長方形 11"/>
          <p:cNvSpPr/>
          <p:nvPr/>
        </p:nvSpPr>
        <p:spPr>
          <a:xfrm>
            <a:off x="1120341" y="796168"/>
            <a:ext cx="7637922" cy="56697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ja-JP" altLang="en-US" sz="1200" dirty="0" smtClean="0">
                <a:solidFill>
                  <a:prstClr val="black"/>
                </a:solidFill>
              </a:rPr>
              <a:t>・</a:t>
            </a:r>
            <a:r>
              <a:rPr lang="ja-JP" altLang="en-US" sz="1200" dirty="0" smtClean="0">
                <a:solidFill>
                  <a:schemeClr val="tx1"/>
                </a:solidFill>
              </a:rPr>
              <a:t>調査実施方法</a:t>
            </a:r>
            <a:r>
              <a:rPr lang="ja-JP" altLang="en-US" sz="1200" dirty="0" smtClean="0">
                <a:solidFill>
                  <a:prstClr val="black"/>
                </a:solidFill>
              </a:rPr>
              <a:t>に</a:t>
            </a:r>
            <a:r>
              <a:rPr lang="ja-JP" altLang="en-US" sz="1200" dirty="0">
                <a:solidFill>
                  <a:prstClr val="black"/>
                </a:solidFill>
              </a:rPr>
              <a:t>ついて具体的に記述する。</a:t>
            </a:r>
          </a:p>
        </p:txBody>
      </p:sp>
      <p:sp>
        <p:nvSpPr>
          <p:cNvPr id="13" name="正方形/長方形 12"/>
          <p:cNvSpPr/>
          <p:nvPr/>
        </p:nvSpPr>
        <p:spPr>
          <a:xfrm>
            <a:off x="137526" y="796166"/>
            <a:ext cx="982815" cy="567632"/>
          </a:xfrm>
          <a:prstGeom prst="rect">
            <a:avLst/>
          </a:prstGeom>
          <a:solidFill>
            <a:schemeClr val="accent1">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ja-JP" altLang="en-US" sz="1350" dirty="0">
                <a:solidFill>
                  <a:prstClr val="black"/>
                </a:solidFill>
              </a:rPr>
              <a:t>記述内容</a:t>
            </a:r>
          </a:p>
        </p:txBody>
      </p:sp>
      <p:grpSp>
        <p:nvGrpSpPr>
          <p:cNvPr id="10" name="Group 13"/>
          <p:cNvGrpSpPr>
            <a:grpSpLocks/>
          </p:cNvGrpSpPr>
          <p:nvPr/>
        </p:nvGrpSpPr>
        <p:grpSpPr bwMode="auto">
          <a:xfrm>
            <a:off x="4263996" y="2923726"/>
            <a:ext cx="3552318" cy="940936"/>
            <a:chOff x="7373" y="1022"/>
            <a:chExt cx="5069" cy="1555"/>
          </a:xfrm>
        </p:grpSpPr>
        <p:pic>
          <p:nvPicPr>
            <p:cNvPr id="2062" name="Picture 1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76" y="2399"/>
              <a:ext cx="4966" cy="178"/>
            </a:xfrm>
            <a:prstGeom prst="rect">
              <a:avLst/>
            </a:prstGeom>
            <a:noFill/>
            <a:extLst>
              <a:ext uri="{909E8E84-426E-40DD-AFC4-6F175D3DCCD1}">
                <a14:hiddenFill xmlns:a14="http://schemas.microsoft.com/office/drawing/2010/main">
                  <a:solidFill>
                    <a:srgbClr val="FFFFFF"/>
                  </a:solidFill>
                </a14:hiddenFill>
              </a:ext>
            </a:extLst>
          </p:spPr>
        </p:pic>
        <p:pic>
          <p:nvPicPr>
            <p:cNvPr id="2063" name="Picture 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068" y="1125"/>
              <a:ext cx="373" cy="1315"/>
            </a:xfrm>
            <a:prstGeom prst="rect">
              <a:avLst/>
            </a:prstGeom>
            <a:noFill/>
            <a:extLst>
              <a:ext uri="{909E8E84-426E-40DD-AFC4-6F175D3DCCD1}">
                <a14:hiddenFill xmlns:a14="http://schemas.microsoft.com/office/drawing/2010/main">
                  <a:solidFill>
                    <a:srgbClr val="FFFFFF"/>
                  </a:solidFill>
                </a14:hiddenFill>
              </a:ext>
            </a:extLst>
          </p:spPr>
        </p:pic>
        <p:grpSp>
          <p:nvGrpSpPr>
            <p:cNvPr id="11" name="Group 16"/>
            <p:cNvGrpSpPr>
              <a:grpSpLocks/>
            </p:cNvGrpSpPr>
            <p:nvPr/>
          </p:nvGrpSpPr>
          <p:grpSpPr bwMode="auto">
            <a:xfrm>
              <a:off x="7373" y="1022"/>
              <a:ext cx="4933" cy="1418"/>
              <a:chOff x="7373" y="1022"/>
              <a:chExt cx="4933" cy="1418"/>
            </a:xfrm>
          </p:grpSpPr>
          <p:sp>
            <p:nvSpPr>
              <p:cNvPr id="16" name="Freeform 17"/>
              <p:cNvSpPr>
                <a:spLocks/>
              </p:cNvSpPr>
              <p:nvPr/>
            </p:nvSpPr>
            <p:spPr bwMode="auto">
              <a:xfrm>
                <a:off x="7373" y="1022"/>
                <a:ext cx="4933" cy="1418"/>
              </a:xfrm>
              <a:custGeom>
                <a:avLst/>
                <a:gdLst>
                  <a:gd name="T0" fmla="+- 0 12069 7373"/>
                  <a:gd name="T1" fmla="*/ T0 w 4933"/>
                  <a:gd name="T2" fmla="+- 0 1022 1022"/>
                  <a:gd name="T3" fmla="*/ 1022 h 1418"/>
                  <a:gd name="T4" fmla="+- 0 7592 7373"/>
                  <a:gd name="T5" fmla="*/ T4 w 4933"/>
                  <a:gd name="T6" fmla="+- 0 1023 1022"/>
                  <a:gd name="T7" fmla="*/ 1023 h 1418"/>
                  <a:gd name="T8" fmla="+- 0 7526 7373"/>
                  <a:gd name="T9" fmla="*/ T8 w 4933"/>
                  <a:gd name="T10" fmla="+- 0 1037 1022"/>
                  <a:gd name="T11" fmla="*/ 1037 h 1418"/>
                  <a:gd name="T12" fmla="+- 0 7469 7373"/>
                  <a:gd name="T13" fmla="*/ T12 w 4933"/>
                  <a:gd name="T14" fmla="+- 0 1068 1022"/>
                  <a:gd name="T15" fmla="*/ 1068 h 1418"/>
                  <a:gd name="T16" fmla="+- 0 7422 7373"/>
                  <a:gd name="T17" fmla="*/ T16 w 4933"/>
                  <a:gd name="T18" fmla="+- 0 1114 1022"/>
                  <a:gd name="T19" fmla="*/ 1114 h 1418"/>
                  <a:gd name="T20" fmla="+- 0 7390 7373"/>
                  <a:gd name="T21" fmla="*/ T20 w 4933"/>
                  <a:gd name="T22" fmla="+- 0 1170 1022"/>
                  <a:gd name="T23" fmla="*/ 1170 h 1418"/>
                  <a:gd name="T24" fmla="+- 0 7374 7373"/>
                  <a:gd name="T25" fmla="*/ T24 w 4933"/>
                  <a:gd name="T26" fmla="+- 0 1235 1022"/>
                  <a:gd name="T27" fmla="*/ 1235 h 1418"/>
                  <a:gd name="T28" fmla="+- 0 7373 7373"/>
                  <a:gd name="T29" fmla="*/ T28 w 4933"/>
                  <a:gd name="T30" fmla="+- 0 1259 1022"/>
                  <a:gd name="T31" fmla="*/ 1259 h 1418"/>
                  <a:gd name="T32" fmla="+- 0 7373 7373"/>
                  <a:gd name="T33" fmla="*/ T32 w 4933"/>
                  <a:gd name="T34" fmla="+- 0 2220 1022"/>
                  <a:gd name="T35" fmla="*/ 2220 h 1418"/>
                  <a:gd name="T36" fmla="+- 0 7387 7373"/>
                  <a:gd name="T37" fmla="*/ T36 w 4933"/>
                  <a:gd name="T38" fmla="+- 0 2286 1022"/>
                  <a:gd name="T39" fmla="*/ 2286 h 1418"/>
                  <a:gd name="T40" fmla="+- 0 7418 7373"/>
                  <a:gd name="T41" fmla="*/ T40 w 4933"/>
                  <a:gd name="T42" fmla="+- 0 2343 1022"/>
                  <a:gd name="T43" fmla="*/ 2343 h 1418"/>
                  <a:gd name="T44" fmla="+- 0 7464 7373"/>
                  <a:gd name="T45" fmla="*/ T44 w 4933"/>
                  <a:gd name="T46" fmla="+- 0 2390 1022"/>
                  <a:gd name="T47" fmla="*/ 2390 h 1418"/>
                  <a:gd name="T48" fmla="+- 0 7520 7373"/>
                  <a:gd name="T49" fmla="*/ T48 w 4933"/>
                  <a:gd name="T50" fmla="+- 0 2423 1022"/>
                  <a:gd name="T51" fmla="*/ 2423 h 1418"/>
                  <a:gd name="T52" fmla="+- 0 7586 7373"/>
                  <a:gd name="T53" fmla="*/ T52 w 4933"/>
                  <a:gd name="T54" fmla="+- 0 2439 1022"/>
                  <a:gd name="T55" fmla="*/ 2439 h 1418"/>
                  <a:gd name="T56" fmla="+- 0 7609 7373"/>
                  <a:gd name="T57" fmla="*/ T56 w 4933"/>
                  <a:gd name="T58" fmla="+- 0 2440 1022"/>
                  <a:gd name="T59" fmla="*/ 2440 h 1418"/>
                  <a:gd name="T60" fmla="+- 0 12085 7373"/>
                  <a:gd name="T61" fmla="*/ T60 w 4933"/>
                  <a:gd name="T62" fmla="+- 0 2439 1022"/>
                  <a:gd name="T63" fmla="*/ 2439 h 1418"/>
                  <a:gd name="T64" fmla="+- 0 12151 7373"/>
                  <a:gd name="T65" fmla="*/ T64 w 4933"/>
                  <a:gd name="T66" fmla="+- 0 2425 1022"/>
                  <a:gd name="T67" fmla="*/ 2425 h 1418"/>
                  <a:gd name="T68" fmla="+- 0 12209 7373"/>
                  <a:gd name="T69" fmla="*/ T68 w 4933"/>
                  <a:gd name="T70" fmla="+- 0 2394 1022"/>
                  <a:gd name="T71" fmla="*/ 2394 h 1418"/>
                  <a:gd name="T72" fmla="+- 0 12255 7373"/>
                  <a:gd name="T73" fmla="*/ T72 w 4933"/>
                  <a:gd name="T74" fmla="+- 0 2349 1022"/>
                  <a:gd name="T75" fmla="*/ 2349 h 1418"/>
                  <a:gd name="T76" fmla="+- 0 12288 7373"/>
                  <a:gd name="T77" fmla="*/ T76 w 4933"/>
                  <a:gd name="T78" fmla="+- 0 2292 1022"/>
                  <a:gd name="T79" fmla="*/ 2292 h 1418"/>
                  <a:gd name="T80" fmla="+- 0 12304 7373"/>
                  <a:gd name="T81" fmla="*/ T80 w 4933"/>
                  <a:gd name="T82" fmla="+- 0 2227 1022"/>
                  <a:gd name="T83" fmla="*/ 2227 h 1418"/>
                  <a:gd name="T84" fmla="+- 0 12305 7373"/>
                  <a:gd name="T85" fmla="*/ T84 w 4933"/>
                  <a:gd name="T86" fmla="+- 0 2204 1022"/>
                  <a:gd name="T87" fmla="*/ 2204 h 1418"/>
                  <a:gd name="T88" fmla="+- 0 12304 7373"/>
                  <a:gd name="T89" fmla="*/ T88 w 4933"/>
                  <a:gd name="T90" fmla="+- 0 1242 1022"/>
                  <a:gd name="T91" fmla="*/ 1242 h 1418"/>
                  <a:gd name="T92" fmla="+- 0 12290 7373"/>
                  <a:gd name="T93" fmla="*/ T92 w 4933"/>
                  <a:gd name="T94" fmla="+- 0 1176 1022"/>
                  <a:gd name="T95" fmla="*/ 1176 h 1418"/>
                  <a:gd name="T96" fmla="+- 0 12259 7373"/>
                  <a:gd name="T97" fmla="*/ T96 w 4933"/>
                  <a:gd name="T98" fmla="+- 0 1119 1022"/>
                  <a:gd name="T99" fmla="*/ 1119 h 1418"/>
                  <a:gd name="T100" fmla="+- 0 12214 7373"/>
                  <a:gd name="T101" fmla="*/ T100 w 4933"/>
                  <a:gd name="T102" fmla="+- 0 1072 1022"/>
                  <a:gd name="T103" fmla="*/ 1072 h 1418"/>
                  <a:gd name="T104" fmla="+- 0 12157 7373"/>
                  <a:gd name="T105" fmla="*/ T104 w 4933"/>
                  <a:gd name="T106" fmla="+- 0 1039 1022"/>
                  <a:gd name="T107" fmla="*/ 1039 h 1418"/>
                  <a:gd name="T108" fmla="+- 0 12092 7373"/>
                  <a:gd name="T109" fmla="*/ T108 w 4933"/>
                  <a:gd name="T110" fmla="+- 0 1023 1022"/>
                  <a:gd name="T111" fmla="*/ 1023 h 1418"/>
                  <a:gd name="T112" fmla="+- 0 12069 7373"/>
                  <a:gd name="T113" fmla="*/ T112 w 4933"/>
                  <a:gd name="T114" fmla="+- 0 1022 1022"/>
                  <a:gd name="T115" fmla="*/ 1022 h 1418"/>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 ang="0">
                    <a:pos x="T113" y="T115"/>
                  </a:cxn>
                </a:cxnLst>
                <a:rect l="0" t="0" r="r" b="b"/>
                <a:pathLst>
                  <a:path w="4933" h="1418">
                    <a:moveTo>
                      <a:pt x="4696" y="0"/>
                    </a:moveTo>
                    <a:lnTo>
                      <a:pt x="219" y="1"/>
                    </a:lnTo>
                    <a:lnTo>
                      <a:pt x="153" y="15"/>
                    </a:lnTo>
                    <a:lnTo>
                      <a:pt x="96" y="46"/>
                    </a:lnTo>
                    <a:lnTo>
                      <a:pt x="49" y="92"/>
                    </a:lnTo>
                    <a:lnTo>
                      <a:pt x="17" y="148"/>
                    </a:lnTo>
                    <a:lnTo>
                      <a:pt x="1" y="213"/>
                    </a:lnTo>
                    <a:lnTo>
                      <a:pt x="0" y="237"/>
                    </a:lnTo>
                    <a:lnTo>
                      <a:pt x="0" y="1198"/>
                    </a:lnTo>
                    <a:lnTo>
                      <a:pt x="14" y="1264"/>
                    </a:lnTo>
                    <a:lnTo>
                      <a:pt x="45" y="1321"/>
                    </a:lnTo>
                    <a:lnTo>
                      <a:pt x="91" y="1368"/>
                    </a:lnTo>
                    <a:lnTo>
                      <a:pt x="147" y="1401"/>
                    </a:lnTo>
                    <a:lnTo>
                      <a:pt x="213" y="1417"/>
                    </a:lnTo>
                    <a:lnTo>
                      <a:pt x="236" y="1418"/>
                    </a:lnTo>
                    <a:lnTo>
                      <a:pt x="4712" y="1417"/>
                    </a:lnTo>
                    <a:lnTo>
                      <a:pt x="4778" y="1403"/>
                    </a:lnTo>
                    <a:lnTo>
                      <a:pt x="4836" y="1372"/>
                    </a:lnTo>
                    <a:lnTo>
                      <a:pt x="4882" y="1327"/>
                    </a:lnTo>
                    <a:lnTo>
                      <a:pt x="4915" y="1270"/>
                    </a:lnTo>
                    <a:lnTo>
                      <a:pt x="4931" y="1205"/>
                    </a:lnTo>
                    <a:lnTo>
                      <a:pt x="4932" y="1182"/>
                    </a:lnTo>
                    <a:lnTo>
                      <a:pt x="4931" y="220"/>
                    </a:lnTo>
                    <a:lnTo>
                      <a:pt x="4917" y="154"/>
                    </a:lnTo>
                    <a:lnTo>
                      <a:pt x="4886" y="97"/>
                    </a:lnTo>
                    <a:lnTo>
                      <a:pt x="4841" y="50"/>
                    </a:lnTo>
                    <a:lnTo>
                      <a:pt x="4784" y="17"/>
                    </a:lnTo>
                    <a:lnTo>
                      <a:pt x="4719" y="1"/>
                    </a:lnTo>
                    <a:lnTo>
                      <a:pt x="4696"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ja-JP" altLang="en-US" sz="1050">
                  <a:solidFill>
                    <a:prstClr val="black"/>
                  </a:solidFill>
                  <a:latin typeface="ＭＳ ゴシック" panose="020B0609070205080204" pitchFamily="49" charset="-128"/>
                  <a:ea typeface="ＭＳ ゴシック" panose="020B0609070205080204" pitchFamily="49" charset="-128"/>
                </a:endParaRPr>
              </a:p>
            </p:txBody>
          </p:sp>
        </p:grpSp>
        <p:grpSp>
          <p:nvGrpSpPr>
            <p:cNvPr id="14" name="Group 18"/>
            <p:cNvGrpSpPr>
              <a:grpSpLocks/>
            </p:cNvGrpSpPr>
            <p:nvPr/>
          </p:nvGrpSpPr>
          <p:grpSpPr bwMode="auto">
            <a:xfrm>
              <a:off x="7373" y="1022"/>
              <a:ext cx="4933" cy="1418"/>
              <a:chOff x="7373" y="1022"/>
              <a:chExt cx="4933" cy="1418"/>
            </a:xfrm>
          </p:grpSpPr>
          <p:sp>
            <p:nvSpPr>
              <p:cNvPr id="15" name="Freeform 19"/>
              <p:cNvSpPr>
                <a:spLocks/>
              </p:cNvSpPr>
              <p:nvPr/>
            </p:nvSpPr>
            <p:spPr bwMode="auto">
              <a:xfrm>
                <a:off x="7373" y="1022"/>
                <a:ext cx="4933" cy="1418"/>
              </a:xfrm>
              <a:custGeom>
                <a:avLst/>
                <a:gdLst>
                  <a:gd name="T0" fmla="+- 0 7373 7373"/>
                  <a:gd name="T1" fmla="*/ T0 w 4933"/>
                  <a:gd name="T2" fmla="+- 0 1259 1022"/>
                  <a:gd name="T3" fmla="*/ 1259 h 1418"/>
                  <a:gd name="T4" fmla="+- 0 7382 7373"/>
                  <a:gd name="T5" fmla="*/ T4 w 4933"/>
                  <a:gd name="T6" fmla="+- 0 1191 1022"/>
                  <a:gd name="T7" fmla="*/ 1191 h 1418"/>
                  <a:gd name="T8" fmla="+- 0 7410 7373"/>
                  <a:gd name="T9" fmla="*/ T8 w 4933"/>
                  <a:gd name="T10" fmla="+- 0 1131 1022"/>
                  <a:gd name="T11" fmla="*/ 1131 h 1418"/>
                  <a:gd name="T12" fmla="+- 0 7452 7373"/>
                  <a:gd name="T13" fmla="*/ T12 w 4933"/>
                  <a:gd name="T14" fmla="+- 0 1082 1022"/>
                  <a:gd name="T15" fmla="*/ 1082 h 1418"/>
                  <a:gd name="T16" fmla="+- 0 7506 7373"/>
                  <a:gd name="T17" fmla="*/ T16 w 4933"/>
                  <a:gd name="T18" fmla="+- 0 1046 1022"/>
                  <a:gd name="T19" fmla="*/ 1046 h 1418"/>
                  <a:gd name="T20" fmla="+- 0 7570 7373"/>
                  <a:gd name="T21" fmla="*/ T20 w 4933"/>
                  <a:gd name="T22" fmla="+- 0 1026 1022"/>
                  <a:gd name="T23" fmla="*/ 1026 h 1418"/>
                  <a:gd name="T24" fmla="+- 0 12069 7373"/>
                  <a:gd name="T25" fmla="*/ T24 w 4933"/>
                  <a:gd name="T26" fmla="+- 0 1022 1022"/>
                  <a:gd name="T27" fmla="*/ 1022 h 1418"/>
                  <a:gd name="T28" fmla="+- 0 12092 7373"/>
                  <a:gd name="T29" fmla="*/ T28 w 4933"/>
                  <a:gd name="T30" fmla="+- 0 1023 1022"/>
                  <a:gd name="T31" fmla="*/ 1023 h 1418"/>
                  <a:gd name="T32" fmla="+- 0 12157 7373"/>
                  <a:gd name="T33" fmla="*/ T32 w 4933"/>
                  <a:gd name="T34" fmla="+- 0 1039 1022"/>
                  <a:gd name="T35" fmla="*/ 1039 h 1418"/>
                  <a:gd name="T36" fmla="+- 0 12214 7373"/>
                  <a:gd name="T37" fmla="*/ T36 w 4933"/>
                  <a:gd name="T38" fmla="+- 0 1072 1022"/>
                  <a:gd name="T39" fmla="*/ 1072 h 1418"/>
                  <a:gd name="T40" fmla="+- 0 12259 7373"/>
                  <a:gd name="T41" fmla="*/ T40 w 4933"/>
                  <a:gd name="T42" fmla="+- 0 1119 1022"/>
                  <a:gd name="T43" fmla="*/ 1119 h 1418"/>
                  <a:gd name="T44" fmla="+- 0 12290 7373"/>
                  <a:gd name="T45" fmla="*/ T44 w 4933"/>
                  <a:gd name="T46" fmla="+- 0 1176 1022"/>
                  <a:gd name="T47" fmla="*/ 1176 h 1418"/>
                  <a:gd name="T48" fmla="+- 0 12304 7373"/>
                  <a:gd name="T49" fmla="*/ T48 w 4933"/>
                  <a:gd name="T50" fmla="+- 0 1242 1022"/>
                  <a:gd name="T51" fmla="*/ 1242 h 1418"/>
                  <a:gd name="T52" fmla="+- 0 12305 7373"/>
                  <a:gd name="T53" fmla="*/ T52 w 4933"/>
                  <a:gd name="T54" fmla="+- 0 2204 1022"/>
                  <a:gd name="T55" fmla="*/ 2204 h 1418"/>
                  <a:gd name="T56" fmla="+- 0 12304 7373"/>
                  <a:gd name="T57" fmla="*/ T56 w 4933"/>
                  <a:gd name="T58" fmla="+- 0 2227 1022"/>
                  <a:gd name="T59" fmla="*/ 2227 h 1418"/>
                  <a:gd name="T60" fmla="+- 0 12288 7373"/>
                  <a:gd name="T61" fmla="*/ T60 w 4933"/>
                  <a:gd name="T62" fmla="+- 0 2292 1022"/>
                  <a:gd name="T63" fmla="*/ 2292 h 1418"/>
                  <a:gd name="T64" fmla="+- 0 12255 7373"/>
                  <a:gd name="T65" fmla="*/ T64 w 4933"/>
                  <a:gd name="T66" fmla="+- 0 2349 1022"/>
                  <a:gd name="T67" fmla="*/ 2349 h 1418"/>
                  <a:gd name="T68" fmla="+- 0 12209 7373"/>
                  <a:gd name="T69" fmla="*/ T68 w 4933"/>
                  <a:gd name="T70" fmla="+- 0 2394 1022"/>
                  <a:gd name="T71" fmla="*/ 2394 h 1418"/>
                  <a:gd name="T72" fmla="+- 0 12151 7373"/>
                  <a:gd name="T73" fmla="*/ T72 w 4933"/>
                  <a:gd name="T74" fmla="+- 0 2425 1022"/>
                  <a:gd name="T75" fmla="*/ 2425 h 1418"/>
                  <a:gd name="T76" fmla="+- 0 12085 7373"/>
                  <a:gd name="T77" fmla="*/ T76 w 4933"/>
                  <a:gd name="T78" fmla="+- 0 2439 1022"/>
                  <a:gd name="T79" fmla="*/ 2439 h 1418"/>
                  <a:gd name="T80" fmla="+- 0 7609 7373"/>
                  <a:gd name="T81" fmla="*/ T80 w 4933"/>
                  <a:gd name="T82" fmla="+- 0 2440 1022"/>
                  <a:gd name="T83" fmla="*/ 2440 h 1418"/>
                  <a:gd name="T84" fmla="+- 0 7586 7373"/>
                  <a:gd name="T85" fmla="*/ T84 w 4933"/>
                  <a:gd name="T86" fmla="+- 0 2439 1022"/>
                  <a:gd name="T87" fmla="*/ 2439 h 1418"/>
                  <a:gd name="T88" fmla="+- 0 7520 7373"/>
                  <a:gd name="T89" fmla="*/ T88 w 4933"/>
                  <a:gd name="T90" fmla="+- 0 2423 1022"/>
                  <a:gd name="T91" fmla="*/ 2423 h 1418"/>
                  <a:gd name="T92" fmla="+- 0 7464 7373"/>
                  <a:gd name="T93" fmla="*/ T92 w 4933"/>
                  <a:gd name="T94" fmla="+- 0 2390 1022"/>
                  <a:gd name="T95" fmla="*/ 2390 h 1418"/>
                  <a:gd name="T96" fmla="+- 0 7418 7373"/>
                  <a:gd name="T97" fmla="*/ T96 w 4933"/>
                  <a:gd name="T98" fmla="+- 0 2343 1022"/>
                  <a:gd name="T99" fmla="*/ 2343 h 1418"/>
                  <a:gd name="T100" fmla="+- 0 7387 7373"/>
                  <a:gd name="T101" fmla="*/ T100 w 4933"/>
                  <a:gd name="T102" fmla="+- 0 2286 1022"/>
                  <a:gd name="T103" fmla="*/ 2286 h 1418"/>
                  <a:gd name="T104" fmla="+- 0 7373 7373"/>
                  <a:gd name="T105" fmla="*/ T104 w 4933"/>
                  <a:gd name="T106" fmla="+- 0 2220 1022"/>
                  <a:gd name="T107" fmla="*/ 2220 h 1418"/>
                  <a:gd name="T108" fmla="+- 0 7373 7373"/>
                  <a:gd name="T109" fmla="*/ T108 w 4933"/>
                  <a:gd name="T110" fmla="+- 0 1259 1022"/>
                  <a:gd name="T111" fmla="*/ 1259 h 1418"/>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Lst>
                <a:rect l="0" t="0" r="r" b="b"/>
                <a:pathLst>
                  <a:path w="4933" h="1418">
                    <a:moveTo>
                      <a:pt x="0" y="237"/>
                    </a:moveTo>
                    <a:lnTo>
                      <a:pt x="9" y="169"/>
                    </a:lnTo>
                    <a:lnTo>
                      <a:pt x="37" y="109"/>
                    </a:lnTo>
                    <a:lnTo>
                      <a:pt x="79" y="60"/>
                    </a:lnTo>
                    <a:lnTo>
                      <a:pt x="133" y="24"/>
                    </a:lnTo>
                    <a:lnTo>
                      <a:pt x="197" y="4"/>
                    </a:lnTo>
                    <a:lnTo>
                      <a:pt x="4696" y="0"/>
                    </a:lnTo>
                    <a:lnTo>
                      <a:pt x="4719" y="1"/>
                    </a:lnTo>
                    <a:lnTo>
                      <a:pt x="4784" y="17"/>
                    </a:lnTo>
                    <a:lnTo>
                      <a:pt x="4841" y="50"/>
                    </a:lnTo>
                    <a:lnTo>
                      <a:pt x="4886" y="97"/>
                    </a:lnTo>
                    <a:lnTo>
                      <a:pt x="4917" y="154"/>
                    </a:lnTo>
                    <a:lnTo>
                      <a:pt x="4931" y="220"/>
                    </a:lnTo>
                    <a:lnTo>
                      <a:pt x="4932" y="1182"/>
                    </a:lnTo>
                    <a:lnTo>
                      <a:pt x="4931" y="1205"/>
                    </a:lnTo>
                    <a:lnTo>
                      <a:pt x="4915" y="1270"/>
                    </a:lnTo>
                    <a:lnTo>
                      <a:pt x="4882" y="1327"/>
                    </a:lnTo>
                    <a:lnTo>
                      <a:pt x="4836" y="1372"/>
                    </a:lnTo>
                    <a:lnTo>
                      <a:pt x="4778" y="1403"/>
                    </a:lnTo>
                    <a:lnTo>
                      <a:pt x="4712" y="1417"/>
                    </a:lnTo>
                    <a:lnTo>
                      <a:pt x="236" y="1418"/>
                    </a:lnTo>
                    <a:lnTo>
                      <a:pt x="213" y="1417"/>
                    </a:lnTo>
                    <a:lnTo>
                      <a:pt x="147" y="1401"/>
                    </a:lnTo>
                    <a:lnTo>
                      <a:pt x="91" y="1368"/>
                    </a:lnTo>
                    <a:lnTo>
                      <a:pt x="45" y="1321"/>
                    </a:lnTo>
                    <a:lnTo>
                      <a:pt x="14" y="1264"/>
                    </a:lnTo>
                    <a:lnTo>
                      <a:pt x="0" y="1198"/>
                    </a:lnTo>
                    <a:lnTo>
                      <a:pt x="0" y="237"/>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68580" tIns="34290" rIns="68580" bIns="34290" numCol="1" anchor="ctr" anchorCtr="0" compatLnSpc="1">
                <a:prstTxWarp prst="textNoShape">
                  <a:avLst/>
                </a:prstTxWarp>
              </a:bodyPr>
              <a:lstStyle/>
              <a:p>
                <a:r>
                  <a:rPr lang="en-US" altLang="ja-JP" sz="1050" dirty="0">
                    <a:latin typeface="ＭＳ ゴシック" panose="020B0609070205080204" pitchFamily="49" charset="-128"/>
                    <a:ea typeface="ＭＳ ゴシック" panose="020B0609070205080204" pitchFamily="49" charset="-128"/>
                  </a:rPr>
                  <a:t>【</a:t>
                </a:r>
                <a:r>
                  <a:rPr lang="ja-JP" altLang="en-US" sz="1050" dirty="0">
                    <a:latin typeface="ＭＳ ゴシック" panose="020B0609070205080204" pitchFamily="49" charset="-128"/>
                    <a:ea typeface="ＭＳ ゴシック" panose="020B0609070205080204" pitchFamily="49" charset="-128"/>
                  </a:rPr>
                  <a:t>基礎点評価の観点</a:t>
                </a:r>
                <a:r>
                  <a:rPr lang="en-US" altLang="ja-JP" sz="1050" dirty="0">
                    <a:latin typeface="ＭＳ ゴシック" panose="020B0609070205080204" pitchFamily="49" charset="-128"/>
                    <a:ea typeface="ＭＳ ゴシック" panose="020B0609070205080204" pitchFamily="49" charset="-128"/>
                  </a:rPr>
                  <a:t>】</a:t>
                </a:r>
              </a:p>
              <a:p>
                <a:r>
                  <a:rPr lang="ja-JP" altLang="en-US" sz="1050" dirty="0" smtClean="0">
                    <a:latin typeface="ＭＳ ゴシック" panose="020B0609070205080204" pitchFamily="49" charset="-128"/>
                    <a:ea typeface="ＭＳ ゴシック" panose="020B0609070205080204" pitchFamily="49" charset="-128"/>
                  </a:rPr>
                  <a:t>・調査実施方法が、調査目的</a:t>
                </a:r>
                <a:r>
                  <a:rPr lang="ja-JP" altLang="en-US" sz="1050" dirty="0">
                    <a:latin typeface="ＭＳ ゴシック" panose="020B0609070205080204" pitchFamily="49" charset="-128"/>
                    <a:ea typeface="ＭＳ ゴシック" panose="020B0609070205080204" pitchFamily="49" charset="-128"/>
                  </a:rPr>
                  <a:t>・内容と整合しているか</a:t>
                </a:r>
                <a:r>
                  <a:rPr lang="ja-JP" altLang="en-US" sz="1050" dirty="0" smtClean="0">
                    <a:latin typeface="ＭＳ ゴシック" panose="020B0609070205080204" pitchFamily="49" charset="-128"/>
                    <a:ea typeface="ＭＳ ゴシック" panose="020B0609070205080204" pitchFamily="49" charset="-128"/>
                  </a:rPr>
                  <a:t>。</a:t>
                </a:r>
                <a:endParaRPr lang="en-US" altLang="ja-JP" sz="1050" dirty="0" smtClean="0">
                  <a:latin typeface="ＭＳ ゴシック" panose="020B0609070205080204" pitchFamily="49" charset="-128"/>
                  <a:ea typeface="ＭＳ ゴシック" panose="020B0609070205080204" pitchFamily="49" charset="-128"/>
                </a:endParaRPr>
              </a:p>
              <a:p>
                <a:r>
                  <a:rPr lang="ja-JP" altLang="en-US" sz="1050" dirty="0" smtClean="0">
                    <a:latin typeface="ＭＳ ゴシック" panose="020B0609070205080204" pitchFamily="49" charset="-128"/>
                    <a:ea typeface="ＭＳ ゴシック" panose="020B0609070205080204" pitchFamily="49" charset="-128"/>
                  </a:rPr>
                  <a:t>・調査実施方法が具体的かつ妥当で、実現性が認めら</a:t>
                </a:r>
                <a:endParaRPr lang="en-US" altLang="ja-JP" sz="1050" dirty="0" smtClean="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a:t>
                </a:r>
                <a:r>
                  <a:rPr lang="ja-JP" altLang="en-US" sz="1050" dirty="0" smtClean="0">
                    <a:latin typeface="ＭＳ ゴシック" panose="020B0609070205080204" pitchFamily="49" charset="-128"/>
                    <a:ea typeface="ＭＳ ゴシック" panose="020B0609070205080204" pitchFamily="49" charset="-128"/>
                  </a:rPr>
                  <a:t>れるか。</a:t>
                </a:r>
                <a:endParaRPr lang="ja-JP" altLang="en-US" sz="1050" dirty="0">
                  <a:latin typeface="ＭＳ ゴシック" panose="020B0609070205080204" pitchFamily="49" charset="-128"/>
                  <a:ea typeface="ＭＳ ゴシック" panose="020B0609070205080204" pitchFamily="49" charset="-128"/>
                </a:endParaRPr>
              </a:p>
            </p:txBody>
          </p:sp>
        </p:grpSp>
      </p:grpSp>
      <p:grpSp>
        <p:nvGrpSpPr>
          <p:cNvPr id="17" name="Group 20"/>
          <p:cNvGrpSpPr>
            <a:grpSpLocks/>
          </p:cNvGrpSpPr>
          <p:nvPr/>
        </p:nvGrpSpPr>
        <p:grpSpPr bwMode="auto">
          <a:xfrm>
            <a:off x="3135087" y="3908062"/>
            <a:ext cx="4905828" cy="943338"/>
            <a:chOff x="6765" y="1602"/>
            <a:chExt cx="6793" cy="1573"/>
          </a:xfrm>
        </p:grpSpPr>
        <p:pic>
          <p:nvPicPr>
            <p:cNvPr id="2069" name="Picture 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83" y="2724"/>
              <a:ext cx="6674" cy="450"/>
            </a:xfrm>
            <a:prstGeom prst="rect">
              <a:avLst/>
            </a:prstGeom>
            <a:noFill/>
            <a:extLst>
              <a:ext uri="{909E8E84-426E-40DD-AFC4-6F175D3DCCD1}">
                <a14:hiddenFill xmlns:a14="http://schemas.microsoft.com/office/drawing/2010/main">
                  <a:solidFill>
                    <a:srgbClr val="FFFFFF"/>
                  </a:solidFill>
                </a14:hiddenFill>
              </a:ext>
            </a:extLst>
          </p:spPr>
        </p:pic>
        <p:pic>
          <p:nvPicPr>
            <p:cNvPr id="2070" name="Picture 2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004" y="1720"/>
              <a:ext cx="554" cy="1317"/>
            </a:xfrm>
            <a:prstGeom prst="rect">
              <a:avLst/>
            </a:prstGeom>
            <a:noFill/>
            <a:extLst>
              <a:ext uri="{909E8E84-426E-40DD-AFC4-6F175D3DCCD1}">
                <a14:hiddenFill xmlns:a14="http://schemas.microsoft.com/office/drawing/2010/main">
                  <a:solidFill>
                    <a:srgbClr val="FFFFFF"/>
                  </a:solidFill>
                </a14:hiddenFill>
              </a:ext>
            </a:extLst>
          </p:spPr>
        </p:pic>
        <p:pic>
          <p:nvPicPr>
            <p:cNvPr id="2071" name="Picture 2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83" y="1720"/>
              <a:ext cx="209" cy="209"/>
            </a:xfrm>
            <a:prstGeom prst="rect">
              <a:avLst/>
            </a:prstGeom>
            <a:noFill/>
            <a:extLst>
              <a:ext uri="{909E8E84-426E-40DD-AFC4-6F175D3DCCD1}">
                <a14:hiddenFill xmlns:a14="http://schemas.microsoft.com/office/drawing/2010/main">
                  <a:solidFill>
                    <a:srgbClr val="FFFFFF"/>
                  </a:solidFill>
                </a14:hiddenFill>
              </a:ext>
            </a:extLst>
          </p:spPr>
        </p:pic>
        <p:pic>
          <p:nvPicPr>
            <p:cNvPr id="2072" name="Picture 2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247" y="1859"/>
              <a:ext cx="148" cy="148"/>
            </a:xfrm>
            <a:prstGeom prst="rect">
              <a:avLst/>
            </a:prstGeom>
            <a:noFill/>
            <a:extLst>
              <a:ext uri="{909E8E84-426E-40DD-AFC4-6F175D3DCCD1}">
                <a14:hiddenFill xmlns:a14="http://schemas.microsoft.com/office/drawing/2010/main">
                  <a:solidFill>
                    <a:srgbClr val="FFFFFF"/>
                  </a:solidFill>
                </a14:hiddenFill>
              </a:ext>
            </a:extLst>
          </p:spPr>
        </p:pic>
        <p:pic>
          <p:nvPicPr>
            <p:cNvPr id="2073" name="Picture 2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130" y="2972"/>
              <a:ext cx="6264" cy="116"/>
            </a:xfrm>
            <a:prstGeom prst="rect">
              <a:avLst/>
            </a:prstGeom>
            <a:noFill/>
            <a:extLst>
              <a:ext uri="{909E8E84-426E-40DD-AFC4-6F175D3DCCD1}">
                <a14:hiddenFill xmlns:a14="http://schemas.microsoft.com/office/drawing/2010/main">
                  <a:solidFill>
                    <a:srgbClr val="FFFFFF"/>
                  </a:solidFill>
                </a14:hiddenFill>
              </a:ext>
            </a:extLst>
          </p:spPr>
        </p:pic>
        <p:pic>
          <p:nvPicPr>
            <p:cNvPr id="2074" name="Picture 2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3004" y="2646"/>
              <a:ext cx="390" cy="390"/>
            </a:xfrm>
            <a:prstGeom prst="rect">
              <a:avLst/>
            </a:prstGeom>
            <a:noFill/>
            <a:extLst>
              <a:ext uri="{909E8E84-426E-40DD-AFC4-6F175D3DCCD1}">
                <a14:hiddenFill xmlns:a14="http://schemas.microsoft.com/office/drawing/2010/main">
                  <a:solidFill>
                    <a:srgbClr val="FFFFFF"/>
                  </a:solidFill>
                </a14:hiddenFill>
              </a:ext>
            </a:extLst>
          </p:spPr>
        </p:pic>
        <p:grpSp>
          <p:nvGrpSpPr>
            <p:cNvPr id="18" name="Group 27"/>
            <p:cNvGrpSpPr>
              <a:grpSpLocks/>
            </p:cNvGrpSpPr>
            <p:nvPr/>
          </p:nvGrpSpPr>
          <p:grpSpPr bwMode="auto">
            <a:xfrm>
              <a:off x="6780" y="1617"/>
              <a:ext cx="6640" cy="1420"/>
              <a:chOff x="6780" y="1617"/>
              <a:chExt cx="6640" cy="1420"/>
            </a:xfrm>
          </p:grpSpPr>
          <p:sp>
            <p:nvSpPr>
              <p:cNvPr id="26" name="Freeform 28"/>
              <p:cNvSpPr>
                <a:spLocks/>
              </p:cNvSpPr>
              <p:nvPr/>
            </p:nvSpPr>
            <p:spPr bwMode="auto">
              <a:xfrm>
                <a:off x="6780" y="1617"/>
                <a:ext cx="6640" cy="1420"/>
              </a:xfrm>
              <a:custGeom>
                <a:avLst/>
                <a:gdLst>
                  <a:gd name="T0" fmla="+- 0 13004 6780"/>
                  <a:gd name="T1" fmla="*/ T0 w 6640"/>
                  <a:gd name="T2" fmla="+- 0 1617 1617"/>
                  <a:gd name="T3" fmla="*/ 1617 h 1420"/>
                  <a:gd name="T4" fmla="+- 0 7196 6780"/>
                  <a:gd name="T5" fmla="*/ T4 w 6640"/>
                  <a:gd name="T6" fmla="+- 0 1617 1617"/>
                  <a:gd name="T7" fmla="*/ 1617 h 1420"/>
                  <a:gd name="T8" fmla="+- 0 6780 6780"/>
                  <a:gd name="T9" fmla="*/ T8 w 6640"/>
                  <a:gd name="T10" fmla="+- 0 2032 1617"/>
                  <a:gd name="T11" fmla="*/ 2032 h 1420"/>
                  <a:gd name="T12" fmla="+- 0 6780 6780"/>
                  <a:gd name="T13" fmla="*/ T12 w 6640"/>
                  <a:gd name="T14" fmla="+- 0 2621 1617"/>
                  <a:gd name="T15" fmla="*/ 2621 h 1420"/>
                  <a:gd name="T16" fmla="+- 0 7196 6780"/>
                  <a:gd name="T17" fmla="*/ T16 w 6640"/>
                  <a:gd name="T18" fmla="+- 0 3037 1617"/>
                  <a:gd name="T19" fmla="*/ 3037 h 1420"/>
                  <a:gd name="T20" fmla="+- 0 13004 6780"/>
                  <a:gd name="T21" fmla="*/ T20 w 6640"/>
                  <a:gd name="T22" fmla="+- 0 3037 1617"/>
                  <a:gd name="T23" fmla="*/ 3037 h 1420"/>
                  <a:gd name="T24" fmla="+- 0 13420 6780"/>
                  <a:gd name="T25" fmla="*/ T24 w 6640"/>
                  <a:gd name="T26" fmla="+- 0 2621 1617"/>
                  <a:gd name="T27" fmla="*/ 2621 h 1420"/>
                  <a:gd name="T28" fmla="+- 0 13420 6780"/>
                  <a:gd name="T29" fmla="*/ T28 w 6640"/>
                  <a:gd name="T30" fmla="+- 0 2032 1617"/>
                  <a:gd name="T31" fmla="*/ 2032 h 1420"/>
                  <a:gd name="T32" fmla="+- 0 13004 6780"/>
                  <a:gd name="T33" fmla="*/ T32 w 6640"/>
                  <a:gd name="T34" fmla="+- 0 1617 1617"/>
                  <a:gd name="T35" fmla="*/ 1617 h 1420"/>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Lst>
                <a:rect l="0" t="0" r="r" b="b"/>
                <a:pathLst>
                  <a:path w="6640" h="1420">
                    <a:moveTo>
                      <a:pt x="6224" y="0"/>
                    </a:moveTo>
                    <a:lnTo>
                      <a:pt x="416" y="0"/>
                    </a:lnTo>
                    <a:lnTo>
                      <a:pt x="0" y="415"/>
                    </a:lnTo>
                    <a:lnTo>
                      <a:pt x="0" y="1004"/>
                    </a:lnTo>
                    <a:lnTo>
                      <a:pt x="416" y="1420"/>
                    </a:lnTo>
                    <a:lnTo>
                      <a:pt x="6224" y="1420"/>
                    </a:lnTo>
                    <a:lnTo>
                      <a:pt x="6640" y="1004"/>
                    </a:lnTo>
                    <a:lnTo>
                      <a:pt x="6640" y="415"/>
                    </a:lnTo>
                    <a:lnTo>
                      <a:pt x="6224"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288000" tIns="34290" rIns="68580" bIns="34290" numCol="1" anchor="ctr" anchorCtr="0" compatLnSpc="1">
                <a:prstTxWarp prst="textNoShape">
                  <a:avLst/>
                </a:prstTxWarp>
              </a:bodyPr>
              <a:lstStyle/>
              <a:p>
                <a:r>
                  <a:rPr lang="en-US" altLang="ja-JP" sz="1050" dirty="0">
                    <a:latin typeface="ＭＳ ゴシック" panose="020B0609070205080204" pitchFamily="49" charset="-128"/>
                    <a:ea typeface="ＭＳ ゴシック" panose="020B0609070205080204" pitchFamily="49" charset="-128"/>
                  </a:rPr>
                  <a:t>【</a:t>
                </a:r>
                <a:r>
                  <a:rPr lang="ja-JP" altLang="en-US" sz="1050" dirty="0">
                    <a:latin typeface="ＭＳ ゴシック" panose="020B0609070205080204" pitchFamily="49" charset="-128"/>
                    <a:ea typeface="ＭＳ ゴシック" panose="020B0609070205080204" pitchFamily="49" charset="-128"/>
                  </a:rPr>
                  <a:t>加点評価の観点</a:t>
                </a:r>
                <a:r>
                  <a:rPr lang="en-US" altLang="ja-JP" sz="1050" dirty="0">
                    <a:latin typeface="ＭＳ ゴシック" panose="020B0609070205080204" pitchFamily="49" charset="-128"/>
                    <a:ea typeface="ＭＳ ゴシック" panose="020B0609070205080204" pitchFamily="49" charset="-128"/>
                  </a:rPr>
                  <a:t>】</a:t>
                </a:r>
              </a:p>
              <a:p>
                <a:r>
                  <a:rPr lang="ja-JP" altLang="en-US" sz="1050" dirty="0">
                    <a:latin typeface="ＭＳ ゴシック" panose="020B0609070205080204" pitchFamily="49" charset="-128"/>
                    <a:ea typeface="ＭＳ ゴシック" panose="020B0609070205080204" pitchFamily="49" charset="-128"/>
                  </a:rPr>
                  <a:t>・効率的・</a:t>
                </a:r>
                <a:r>
                  <a:rPr lang="ja-JP" altLang="en-US" sz="1050" dirty="0" smtClean="0">
                    <a:latin typeface="ＭＳ ゴシック" panose="020B0609070205080204" pitchFamily="49" charset="-128"/>
                    <a:ea typeface="ＭＳ ゴシック" panose="020B0609070205080204" pitchFamily="49" charset="-128"/>
                  </a:rPr>
                  <a:t>効果的な調査実施</a:t>
                </a:r>
                <a:r>
                  <a:rPr lang="ja-JP" altLang="en-US" sz="1050" dirty="0">
                    <a:latin typeface="ＭＳ ゴシック" panose="020B0609070205080204" pitchFamily="49" charset="-128"/>
                    <a:ea typeface="ＭＳ ゴシック" panose="020B0609070205080204" pitchFamily="49" charset="-128"/>
                  </a:rPr>
                  <a:t>方法が採られているか。</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smtClean="0">
                    <a:latin typeface="ＭＳ ゴシック" panose="020B0609070205080204" pitchFamily="49" charset="-128"/>
                    <a:ea typeface="ＭＳ ゴシック" panose="020B0609070205080204" pitchFamily="49" charset="-128"/>
                  </a:rPr>
                  <a:t>・調査実施</a:t>
                </a:r>
                <a:r>
                  <a:rPr lang="ja-JP" altLang="en-US" sz="1050" dirty="0">
                    <a:latin typeface="ＭＳ ゴシック" panose="020B0609070205080204" pitchFamily="49" charset="-128"/>
                    <a:ea typeface="ＭＳ ゴシック" panose="020B0609070205080204" pitchFamily="49" charset="-128"/>
                  </a:rPr>
                  <a:t>方法について、創意工夫が見られるか</a:t>
                </a:r>
                <a:r>
                  <a:rPr lang="ja-JP" altLang="en-US" sz="1050" dirty="0" smtClean="0">
                    <a:latin typeface="ＭＳ ゴシック" panose="020B0609070205080204" pitchFamily="49" charset="-128"/>
                    <a:ea typeface="ＭＳ ゴシック" panose="020B0609070205080204" pitchFamily="49" charset="-128"/>
                  </a:rPr>
                  <a:t>。</a:t>
                </a:r>
                <a:endParaRPr lang="en-US" altLang="ja-JP" sz="1050" dirty="0">
                  <a:latin typeface="ＭＳ ゴシック" panose="020B0609070205080204" pitchFamily="49" charset="-128"/>
                  <a:ea typeface="ＭＳ ゴシック" panose="020B0609070205080204" pitchFamily="49" charset="-128"/>
                </a:endParaRPr>
              </a:p>
            </p:txBody>
          </p:sp>
        </p:grpSp>
        <p:grpSp>
          <p:nvGrpSpPr>
            <p:cNvPr id="24" name="Group 29"/>
            <p:cNvGrpSpPr>
              <a:grpSpLocks/>
            </p:cNvGrpSpPr>
            <p:nvPr/>
          </p:nvGrpSpPr>
          <p:grpSpPr bwMode="auto">
            <a:xfrm>
              <a:off x="6780" y="1617"/>
              <a:ext cx="6640" cy="1420"/>
              <a:chOff x="6780" y="1617"/>
              <a:chExt cx="6640" cy="1420"/>
            </a:xfrm>
          </p:grpSpPr>
          <p:sp>
            <p:nvSpPr>
              <p:cNvPr id="25" name="Freeform 30"/>
              <p:cNvSpPr>
                <a:spLocks/>
              </p:cNvSpPr>
              <p:nvPr/>
            </p:nvSpPr>
            <p:spPr bwMode="auto">
              <a:xfrm>
                <a:off x="6780" y="1617"/>
                <a:ext cx="6640" cy="1420"/>
              </a:xfrm>
              <a:custGeom>
                <a:avLst/>
                <a:gdLst>
                  <a:gd name="T0" fmla="+- 0 6780 6780"/>
                  <a:gd name="T1" fmla="*/ T0 w 6640"/>
                  <a:gd name="T2" fmla="+- 0 2032 1617"/>
                  <a:gd name="T3" fmla="*/ 2032 h 1420"/>
                  <a:gd name="T4" fmla="+- 0 7196 6780"/>
                  <a:gd name="T5" fmla="*/ T4 w 6640"/>
                  <a:gd name="T6" fmla="+- 0 1617 1617"/>
                  <a:gd name="T7" fmla="*/ 1617 h 1420"/>
                  <a:gd name="T8" fmla="+- 0 13004 6780"/>
                  <a:gd name="T9" fmla="*/ T8 w 6640"/>
                  <a:gd name="T10" fmla="+- 0 1617 1617"/>
                  <a:gd name="T11" fmla="*/ 1617 h 1420"/>
                  <a:gd name="T12" fmla="+- 0 13420 6780"/>
                  <a:gd name="T13" fmla="*/ T12 w 6640"/>
                  <a:gd name="T14" fmla="+- 0 2032 1617"/>
                  <a:gd name="T15" fmla="*/ 2032 h 1420"/>
                  <a:gd name="T16" fmla="+- 0 13420 6780"/>
                  <a:gd name="T17" fmla="*/ T16 w 6640"/>
                  <a:gd name="T18" fmla="+- 0 2621 1617"/>
                  <a:gd name="T19" fmla="*/ 2621 h 1420"/>
                  <a:gd name="T20" fmla="+- 0 13004 6780"/>
                  <a:gd name="T21" fmla="*/ T20 w 6640"/>
                  <a:gd name="T22" fmla="+- 0 3037 1617"/>
                  <a:gd name="T23" fmla="*/ 3037 h 1420"/>
                  <a:gd name="T24" fmla="+- 0 7196 6780"/>
                  <a:gd name="T25" fmla="*/ T24 w 6640"/>
                  <a:gd name="T26" fmla="+- 0 3037 1617"/>
                  <a:gd name="T27" fmla="*/ 3037 h 1420"/>
                  <a:gd name="T28" fmla="+- 0 6780 6780"/>
                  <a:gd name="T29" fmla="*/ T28 w 6640"/>
                  <a:gd name="T30" fmla="+- 0 2621 1617"/>
                  <a:gd name="T31" fmla="*/ 2621 h 1420"/>
                  <a:gd name="T32" fmla="+- 0 6780 6780"/>
                  <a:gd name="T33" fmla="*/ T32 w 6640"/>
                  <a:gd name="T34" fmla="+- 0 2032 1617"/>
                  <a:gd name="T35" fmla="*/ 2032 h 1420"/>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Lst>
                <a:rect l="0" t="0" r="r" b="b"/>
                <a:pathLst>
                  <a:path w="6640" h="1420">
                    <a:moveTo>
                      <a:pt x="0" y="415"/>
                    </a:moveTo>
                    <a:lnTo>
                      <a:pt x="416" y="0"/>
                    </a:lnTo>
                    <a:lnTo>
                      <a:pt x="6224" y="0"/>
                    </a:lnTo>
                    <a:lnTo>
                      <a:pt x="6640" y="415"/>
                    </a:lnTo>
                    <a:lnTo>
                      <a:pt x="6640" y="1004"/>
                    </a:lnTo>
                    <a:lnTo>
                      <a:pt x="6224" y="1420"/>
                    </a:lnTo>
                    <a:lnTo>
                      <a:pt x="416" y="1420"/>
                    </a:lnTo>
                    <a:lnTo>
                      <a:pt x="0" y="1004"/>
                    </a:lnTo>
                    <a:lnTo>
                      <a:pt x="0" y="415"/>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68580" tIns="34290" rIns="68580" bIns="34290" numCol="1" anchor="ctr" anchorCtr="0" compatLnSpc="1">
                <a:prstTxWarp prst="textNoShape">
                  <a:avLst/>
                </a:prstTxWarp>
              </a:bodyPr>
              <a:lstStyle/>
              <a:p>
                <a:endParaRPr lang="ja-JP" altLang="en-US" sz="1350">
                  <a:solidFill>
                    <a:prstClr val="black"/>
                  </a:solidFill>
                </a:endParaRPr>
              </a:p>
            </p:txBody>
          </p:sp>
        </p:grpSp>
      </p:grpSp>
      <p:sp>
        <p:nvSpPr>
          <p:cNvPr id="5" name="スライド番号プレースホルダー 4"/>
          <p:cNvSpPr>
            <a:spLocks noGrp="1"/>
          </p:cNvSpPr>
          <p:nvPr>
            <p:ph type="sldNum" sz="quarter" idx="12"/>
          </p:nvPr>
        </p:nvSpPr>
        <p:spPr>
          <a:xfrm>
            <a:off x="0" y="6480000"/>
            <a:ext cx="360000" cy="360000"/>
          </a:xfrm>
        </p:spPr>
        <p:txBody>
          <a:bodyPr vert="vert"/>
          <a:lstStyle/>
          <a:p>
            <a:fld id="{F985433A-CC4F-471B-9DBE-CF2745555BA5}" type="slidenum">
              <a:rPr kumimoji="1" lang="ja-JP" altLang="en-US" smtClean="0"/>
              <a:t>9</a:t>
            </a:fld>
            <a:endParaRPr kumimoji="1" lang="ja-JP" altLang="en-US" dirty="0"/>
          </a:p>
        </p:txBody>
      </p:sp>
    </p:spTree>
    <p:extLst>
      <p:ext uri="{BB962C8B-B14F-4D97-AF65-F5344CB8AC3E}">
        <p14:creationId xmlns:p14="http://schemas.microsoft.com/office/powerpoint/2010/main" val="31743636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sz="2000" b="1" dirty="0" smtClean="0">
                <a:solidFill>
                  <a:srgbClr val="3399FF"/>
                </a:solidFill>
                <a:latin typeface="ＭＳ ゴシック" panose="020B0609070205080204" pitchFamily="49" charset="-128"/>
                <a:ea typeface="ＭＳ ゴシック" panose="020B0609070205080204" pitchFamily="49" charset="-128"/>
              </a:rPr>
              <a:t>【</a:t>
            </a:r>
            <a:r>
              <a:rPr lang="en-US" altLang="ja-JP" sz="2000" b="1" dirty="0">
                <a:solidFill>
                  <a:srgbClr val="3399FF"/>
                </a:solidFill>
                <a:latin typeface="ＭＳ ゴシック" panose="020B0609070205080204" pitchFamily="49" charset="-128"/>
                <a:ea typeface="ＭＳ ゴシック" panose="020B0609070205080204" pitchFamily="49" charset="-128"/>
              </a:rPr>
              <a:t>2</a:t>
            </a:r>
            <a:r>
              <a:rPr kumimoji="1" lang="ja-JP" altLang="en-US" sz="2000" b="1" dirty="0" smtClean="0">
                <a:solidFill>
                  <a:srgbClr val="3399FF"/>
                </a:solidFill>
                <a:latin typeface="ＭＳ ゴシック" panose="020B0609070205080204" pitchFamily="49" charset="-128"/>
                <a:ea typeface="ＭＳ ゴシック" panose="020B0609070205080204" pitchFamily="49" charset="-128"/>
              </a:rPr>
              <a:t>　調査実施計画</a:t>
            </a:r>
            <a:r>
              <a:rPr kumimoji="1" lang="en-US" altLang="ja-JP" sz="2000" b="1" dirty="0" smtClean="0">
                <a:solidFill>
                  <a:srgbClr val="3399FF"/>
                </a:solidFill>
                <a:latin typeface="ＭＳ ゴシック" panose="020B0609070205080204" pitchFamily="49" charset="-128"/>
                <a:ea typeface="ＭＳ ゴシック" panose="020B0609070205080204" pitchFamily="49" charset="-128"/>
              </a:rPr>
              <a:t>】</a:t>
            </a:r>
            <a:br>
              <a:rPr kumimoji="1" lang="en-US" altLang="ja-JP" sz="2000" b="1" dirty="0" smtClean="0">
                <a:solidFill>
                  <a:srgbClr val="3399FF"/>
                </a:solidFill>
                <a:latin typeface="ＭＳ ゴシック" panose="020B0609070205080204" pitchFamily="49" charset="-128"/>
                <a:ea typeface="ＭＳ ゴシック" panose="020B0609070205080204" pitchFamily="49" charset="-128"/>
              </a:rPr>
            </a:br>
            <a:r>
              <a:rPr kumimoji="1" lang="ja-JP" altLang="en-US" sz="2000" b="1" dirty="0" smtClean="0">
                <a:solidFill>
                  <a:srgbClr val="3399FF"/>
                </a:solidFill>
                <a:latin typeface="ＭＳ ゴシック" panose="020B0609070205080204" pitchFamily="49" charset="-128"/>
                <a:ea typeface="ＭＳ ゴシック" panose="020B0609070205080204" pitchFamily="49" charset="-128"/>
              </a:rPr>
              <a:t>　</a:t>
            </a:r>
            <a:r>
              <a:rPr lang="en-US" altLang="ja-JP" sz="2000" b="1" dirty="0" smtClean="0">
                <a:solidFill>
                  <a:srgbClr val="3399FF"/>
                </a:solidFill>
                <a:latin typeface="ＭＳ ゴシック" panose="020B0609070205080204" pitchFamily="49" charset="-128"/>
                <a:ea typeface="ＭＳ ゴシック" panose="020B0609070205080204" pitchFamily="49" charset="-128"/>
              </a:rPr>
              <a:t>2.1.</a:t>
            </a:r>
            <a:r>
              <a:rPr lang="ja-JP" altLang="en-US" sz="2000" b="1" dirty="0" smtClean="0">
                <a:solidFill>
                  <a:srgbClr val="3399FF"/>
                </a:solidFill>
                <a:latin typeface="ＭＳ ゴシック" panose="020B0609070205080204" pitchFamily="49" charset="-128"/>
                <a:ea typeface="ＭＳ ゴシック" panose="020B0609070205080204" pitchFamily="49" charset="-128"/>
              </a:rPr>
              <a:t>調査実施計画</a:t>
            </a:r>
            <a:endParaRPr kumimoji="1" lang="ja-JP" altLang="en-US" sz="2000" b="1" dirty="0">
              <a:solidFill>
                <a:srgbClr val="3399FF"/>
              </a:solidFill>
              <a:latin typeface="ＭＳ ゴシック" panose="020B0609070205080204" pitchFamily="49" charset="-128"/>
              <a:ea typeface="ＭＳ ゴシック" panose="020B0609070205080204" pitchFamily="49" charset="-128"/>
            </a:endParaRPr>
          </a:p>
        </p:txBody>
      </p:sp>
      <p:sp>
        <p:nvSpPr>
          <p:cNvPr id="3" name="コンテンツ プレースホルダー 2"/>
          <p:cNvSpPr>
            <a:spLocks noGrp="1"/>
          </p:cNvSpPr>
          <p:nvPr>
            <p:ph idx="1"/>
          </p:nvPr>
        </p:nvSpPr>
        <p:spPr>
          <a:xfrm>
            <a:off x="164193" y="1378861"/>
            <a:ext cx="8594069" cy="434532"/>
          </a:xfrm>
        </p:spPr>
        <p:txBody>
          <a:bodyPr>
            <a:normAutofit/>
          </a:bodyPr>
          <a:lstStyle/>
          <a:p>
            <a:r>
              <a:rPr kumimoji="1" lang="ja-JP" altLang="en-US" sz="2200" dirty="0" smtClean="0"/>
              <a:t>作業内容、スケジュール</a:t>
            </a:r>
            <a:endParaRPr kumimoji="1" lang="ja-JP" altLang="en-US" sz="2200" dirty="0"/>
          </a:p>
        </p:txBody>
      </p:sp>
      <p:sp>
        <p:nvSpPr>
          <p:cNvPr id="4" name="テキスト ボックス 3"/>
          <p:cNvSpPr txBox="1"/>
          <p:nvPr/>
        </p:nvSpPr>
        <p:spPr>
          <a:xfrm>
            <a:off x="6110514" y="214879"/>
            <a:ext cx="2585811" cy="338554"/>
          </a:xfrm>
          <a:prstGeom prst="rect">
            <a:avLst/>
          </a:prstGeom>
          <a:noFill/>
        </p:spPr>
        <p:txBody>
          <a:bodyPr wrap="square" rtlCol="0">
            <a:spAutoFit/>
          </a:bodyPr>
          <a:lstStyle/>
          <a:p>
            <a:r>
              <a:rPr lang="en-US" altLang="ja-JP" sz="1600" b="1" dirty="0">
                <a:solidFill>
                  <a:prstClr val="black"/>
                </a:solidFill>
                <a:latin typeface="ＭＳ ゴシック" panose="020B0609070205080204" pitchFamily="49" charset="-128"/>
                <a:ea typeface="ＭＳ ゴシック" panose="020B0609070205080204" pitchFamily="49" charset="-128"/>
              </a:rPr>
              <a:t>6.1</a:t>
            </a:r>
            <a:r>
              <a:rPr lang="ja-JP" altLang="en-US" sz="1600" b="1" dirty="0">
                <a:solidFill>
                  <a:prstClr val="black"/>
                </a:solidFill>
                <a:latin typeface="ＭＳ ゴシック" panose="020B0609070205080204" pitchFamily="49" charset="-128"/>
                <a:ea typeface="ＭＳ ゴシック" panose="020B0609070205080204" pitchFamily="49" charset="-128"/>
              </a:rPr>
              <a:t>（別紙</a:t>
            </a:r>
            <a:r>
              <a:rPr lang="en-US" altLang="ja-JP" sz="1600" b="1" dirty="0">
                <a:solidFill>
                  <a:prstClr val="black"/>
                </a:solidFill>
                <a:latin typeface="ＭＳ ゴシック" panose="020B0609070205080204" pitchFamily="49" charset="-128"/>
                <a:ea typeface="ＭＳ ゴシック" panose="020B0609070205080204" pitchFamily="49" charset="-128"/>
              </a:rPr>
              <a:t>1</a:t>
            </a:r>
            <a:r>
              <a:rPr lang="ja-JP" altLang="en-US" sz="1600" b="1" dirty="0">
                <a:solidFill>
                  <a:prstClr val="black"/>
                </a:solidFill>
                <a:latin typeface="ＭＳ ゴシック" panose="020B0609070205080204" pitchFamily="49" charset="-128"/>
                <a:ea typeface="ＭＳ ゴシック" panose="020B0609070205080204" pitchFamily="49" charset="-128"/>
              </a:rPr>
              <a:t>）</a:t>
            </a:r>
            <a:r>
              <a:rPr lang="ja-JP" altLang="en-US" sz="1600" b="1" dirty="0" smtClean="0">
                <a:solidFill>
                  <a:prstClr val="black"/>
                </a:solidFill>
                <a:latin typeface="ＭＳ ゴシック" panose="020B0609070205080204" pitchFamily="49" charset="-128"/>
                <a:ea typeface="ＭＳ ゴシック" panose="020B0609070205080204" pitchFamily="49" charset="-128"/>
              </a:rPr>
              <a:t>提案書</a:t>
            </a:r>
            <a:r>
              <a:rPr lang="ja-JP" altLang="en-US" sz="1600" b="1" dirty="0" smtClean="0">
                <a:latin typeface="ＭＳ ゴシック" panose="020B0609070205080204" pitchFamily="49" charset="-128"/>
                <a:ea typeface="ＭＳ ゴシック" panose="020B0609070205080204" pitchFamily="49" charset="-128"/>
              </a:rPr>
              <a:t>雛形</a:t>
            </a:r>
            <a:endParaRPr lang="ja-JP" altLang="en-US" sz="1600" b="1" dirty="0">
              <a:latin typeface="ＭＳ ゴシック" panose="020B0609070205080204" pitchFamily="49" charset="-128"/>
              <a:ea typeface="ＭＳ ゴシック" panose="020B0609070205080204" pitchFamily="49" charset="-128"/>
            </a:endParaRPr>
          </a:p>
        </p:txBody>
      </p:sp>
      <p:sp>
        <p:nvSpPr>
          <p:cNvPr id="5" name="正方形/長方形 4"/>
          <p:cNvSpPr/>
          <p:nvPr/>
        </p:nvSpPr>
        <p:spPr>
          <a:xfrm>
            <a:off x="1120341" y="796168"/>
            <a:ext cx="7637922" cy="56697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ja-JP" altLang="en-US" sz="1200" dirty="0" smtClean="0">
                <a:solidFill>
                  <a:prstClr val="black"/>
                </a:solidFill>
              </a:rPr>
              <a:t>・確実に成果をあげるために、応札者が行う</a:t>
            </a:r>
            <a:r>
              <a:rPr lang="ja-JP" altLang="en-US" sz="1200" dirty="0" smtClean="0">
                <a:solidFill>
                  <a:schemeClr val="tx1"/>
                </a:solidFill>
              </a:rPr>
              <a:t>調査実施</a:t>
            </a:r>
            <a:r>
              <a:rPr lang="ja-JP" altLang="en-US" sz="1200" dirty="0" smtClean="0">
                <a:solidFill>
                  <a:prstClr val="black"/>
                </a:solidFill>
              </a:rPr>
              <a:t>計画（作業内容・スケジュール）について、主要なマイルストーン</a:t>
            </a:r>
            <a:endParaRPr lang="en-US" altLang="ja-JP" sz="1200" dirty="0" smtClean="0">
              <a:solidFill>
                <a:prstClr val="black"/>
              </a:solidFill>
            </a:endParaRPr>
          </a:p>
          <a:p>
            <a:r>
              <a:rPr lang="ja-JP" altLang="en-US" sz="1200" dirty="0">
                <a:solidFill>
                  <a:prstClr val="black"/>
                </a:solidFill>
              </a:rPr>
              <a:t>　</a:t>
            </a:r>
            <a:r>
              <a:rPr lang="ja-JP" altLang="en-US" sz="1200" dirty="0" smtClean="0">
                <a:solidFill>
                  <a:prstClr val="black"/>
                </a:solidFill>
              </a:rPr>
              <a:t>を記述し、提案したスケジュールの根拠を具体的・客観的に記述する。</a:t>
            </a:r>
            <a:endParaRPr lang="ja-JP" altLang="en-US" sz="1200" dirty="0">
              <a:solidFill>
                <a:prstClr val="black"/>
              </a:solidFill>
            </a:endParaRPr>
          </a:p>
        </p:txBody>
      </p:sp>
      <p:sp>
        <p:nvSpPr>
          <p:cNvPr id="6" name="正方形/長方形 5"/>
          <p:cNvSpPr/>
          <p:nvPr/>
        </p:nvSpPr>
        <p:spPr>
          <a:xfrm>
            <a:off x="137526" y="796166"/>
            <a:ext cx="982815" cy="567632"/>
          </a:xfrm>
          <a:prstGeom prst="rect">
            <a:avLst/>
          </a:prstGeom>
          <a:solidFill>
            <a:schemeClr val="accent1">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ja-JP" altLang="en-US" sz="1350" dirty="0">
                <a:solidFill>
                  <a:prstClr val="black"/>
                </a:solidFill>
              </a:rPr>
              <a:t>記述内容</a:t>
            </a:r>
          </a:p>
        </p:txBody>
      </p:sp>
      <p:grpSp>
        <p:nvGrpSpPr>
          <p:cNvPr id="3150" name="Group 168"/>
          <p:cNvGrpSpPr>
            <a:grpSpLocks/>
          </p:cNvGrpSpPr>
          <p:nvPr/>
        </p:nvGrpSpPr>
        <p:grpSpPr bwMode="auto">
          <a:xfrm>
            <a:off x="141971" y="1732146"/>
            <a:ext cx="8928100" cy="4886368"/>
            <a:chOff x="780" y="109"/>
            <a:chExt cx="14060" cy="7598"/>
          </a:xfrm>
        </p:grpSpPr>
        <p:sp>
          <p:nvSpPr>
            <p:cNvPr id="3405" name="Freeform 169"/>
            <p:cNvSpPr>
              <a:spLocks/>
            </p:cNvSpPr>
            <p:nvPr/>
          </p:nvSpPr>
          <p:spPr bwMode="auto">
            <a:xfrm>
              <a:off x="780" y="109"/>
              <a:ext cx="14060" cy="7598"/>
            </a:xfrm>
            <a:custGeom>
              <a:avLst/>
              <a:gdLst>
                <a:gd name="T0" fmla="+- 0 780 780"/>
                <a:gd name="T1" fmla="*/ T0 w 14060"/>
                <a:gd name="T2" fmla="+- 0 109 109"/>
                <a:gd name="T3" fmla="*/ 109 h 7598"/>
                <a:gd name="T4" fmla="+- 0 14840 780"/>
                <a:gd name="T5" fmla="*/ T4 w 14060"/>
                <a:gd name="T6" fmla="+- 0 109 109"/>
                <a:gd name="T7" fmla="*/ 109 h 7598"/>
                <a:gd name="T8" fmla="+- 0 14840 780"/>
                <a:gd name="T9" fmla="*/ T8 w 14060"/>
                <a:gd name="T10" fmla="+- 0 7706 109"/>
                <a:gd name="T11" fmla="*/ 7706 h 7598"/>
                <a:gd name="T12" fmla="+- 0 780 780"/>
                <a:gd name="T13" fmla="*/ T12 w 14060"/>
                <a:gd name="T14" fmla="+- 0 7706 109"/>
                <a:gd name="T15" fmla="*/ 7706 h 7598"/>
                <a:gd name="T16" fmla="+- 0 780 780"/>
                <a:gd name="T17" fmla="*/ T16 w 14060"/>
                <a:gd name="T18" fmla="+- 0 109 109"/>
                <a:gd name="T19" fmla="*/ 109 h 7598"/>
              </a:gdLst>
              <a:ahLst/>
              <a:cxnLst>
                <a:cxn ang="0">
                  <a:pos x="T1" y="T3"/>
                </a:cxn>
                <a:cxn ang="0">
                  <a:pos x="T5" y="T7"/>
                </a:cxn>
                <a:cxn ang="0">
                  <a:pos x="T9" y="T11"/>
                </a:cxn>
                <a:cxn ang="0">
                  <a:pos x="T13" y="T15"/>
                </a:cxn>
                <a:cxn ang="0">
                  <a:pos x="T17" y="T19"/>
                </a:cxn>
              </a:cxnLst>
              <a:rect l="0" t="0" r="r" b="b"/>
              <a:pathLst>
                <a:path w="14060" h="7598">
                  <a:moveTo>
                    <a:pt x="0" y="0"/>
                  </a:moveTo>
                  <a:lnTo>
                    <a:pt x="14060" y="0"/>
                  </a:lnTo>
                  <a:lnTo>
                    <a:pt x="14060" y="7597"/>
                  </a:lnTo>
                  <a:lnTo>
                    <a:pt x="0" y="7597"/>
                  </a:lnTo>
                  <a:lnTo>
                    <a:pt x="0" y="0"/>
                  </a:lnTo>
                  <a:close/>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285750" indent="-285750">
                <a:buFont typeface="Wingdings" panose="05000000000000000000" pitchFamily="2" charset="2"/>
                <a:buChar char="n"/>
              </a:pPr>
              <a:r>
                <a:rPr lang="ja-JP" altLang="ja-JP" sz="1600" b="1" u="sng" dirty="0" smtClean="0"/>
                <a:t>スケジュール</a:t>
              </a:r>
              <a:endParaRPr lang="ja-JP" altLang="ja-JP" sz="1600" b="1" dirty="0"/>
            </a:p>
            <a:p>
              <a:r>
                <a:rPr lang="ja-JP" altLang="en-US" dirty="0" smtClean="0"/>
                <a:t>　</a:t>
              </a:r>
              <a:r>
                <a:rPr lang="ja-JP" altLang="en-US" sz="1400" dirty="0"/>
                <a:t>（</a:t>
              </a:r>
              <a:r>
                <a:rPr lang="ja-JP" altLang="ja-JP" sz="1400" dirty="0" smtClean="0"/>
                <a:t>以下</a:t>
              </a:r>
              <a:r>
                <a:rPr lang="ja-JP" altLang="ja-JP" sz="1400" dirty="0"/>
                <a:t>の項目等を含めて</a:t>
              </a:r>
              <a:r>
                <a:rPr lang="ja-JP" altLang="ja-JP" sz="1400" dirty="0" smtClean="0"/>
                <a:t>記述</a:t>
              </a:r>
              <a:r>
                <a:rPr lang="ja-JP" altLang="en-US" sz="1400" dirty="0" smtClean="0"/>
                <a:t>）</a:t>
              </a:r>
              <a:endParaRPr lang="ja-JP" altLang="ja-JP" sz="1400" dirty="0"/>
            </a:p>
            <a:p>
              <a:pPr marL="449263" indent="-187325">
                <a:buSzPct val="50000"/>
                <a:buFont typeface="Wingdings" panose="05000000000000000000" pitchFamily="2" charset="2"/>
                <a:buChar char="l"/>
              </a:pPr>
              <a:r>
                <a:rPr lang="ja-JP" altLang="en-US" sz="1400" dirty="0"/>
                <a:t>調査</a:t>
              </a:r>
              <a:r>
                <a:rPr lang="ja-JP" altLang="ja-JP" sz="1400" dirty="0" smtClean="0"/>
                <a:t>内容</a:t>
              </a:r>
              <a:r>
                <a:rPr lang="ja-JP" altLang="ja-JP" sz="1400" dirty="0"/>
                <a:t>、担当者、開始日、終了日、作成資料名、</a:t>
              </a:r>
              <a:r>
                <a:rPr lang="ja-JP" altLang="ja-JP" sz="1400" dirty="0" smtClean="0"/>
                <a:t>マイルストーン</a:t>
              </a:r>
              <a:endParaRPr lang="en-US" altLang="ja-JP" sz="1400" dirty="0" smtClean="0"/>
            </a:p>
            <a:p>
              <a:pPr marL="449263" indent="-187325">
                <a:buSzPct val="50000"/>
                <a:buFont typeface="Wingdings" panose="05000000000000000000" pitchFamily="2" charset="2"/>
                <a:buChar char="l"/>
              </a:pPr>
              <a:endParaRPr lang="en-US" altLang="ja-JP" sz="1400" dirty="0"/>
            </a:p>
            <a:p>
              <a:pPr marL="449263" indent="-187325">
                <a:buSzPct val="50000"/>
                <a:buFont typeface="Wingdings" panose="05000000000000000000" pitchFamily="2" charset="2"/>
                <a:buChar char="l"/>
              </a:pPr>
              <a:endParaRPr lang="en-US" altLang="ja-JP" sz="1400" dirty="0" smtClean="0"/>
            </a:p>
            <a:p>
              <a:pPr marL="449263" indent="-187325">
                <a:buSzPct val="50000"/>
                <a:buFont typeface="Wingdings" panose="05000000000000000000" pitchFamily="2" charset="2"/>
                <a:buChar char="l"/>
              </a:pPr>
              <a:endParaRPr lang="en-US" altLang="ja-JP" sz="1400" dirty="0"/>
            </a:p>
            <a:p>
              <a:pPr marL="449263" indent="-187325">
                <a:buSzPct val="50000"/>
                <a:buFont typeface="Wingdings" panose="05000000000000000000" pitchFamily="2" charset="2"/>
                <a:buChar char="l"/>
              </a:pPr>
              <a:endParaRPr lang="en-US" altLang="ja-JP" sz="1400" dirty="0" smtClean="0"/>
            </a:p>
            <a:p>
              <a:pPr marL="449263" indent="-187325">
                <a:buSzPct val="50000"/>
                <a:buFont typeface="Wingdings" panose="05000000000000000000" pitchFamily="2" charset="2"/>
                <a:buChar char="l"/>
              </a:pPr>
              <a:endParaRPr lang="en-US" altLang="ja-JP" sz="1400" dirty="0"/>
            </a:p>
            <a:p>
              <a:pPr marL="449263" indent="-187325">
                <a:buSzPct val="50000"/>
                <a:buFont typeface="Wingdings" panose="05000000000000000000" pitchFamily="2" charset="2"/>
                <a:buChar char="l"/>
              </a:pPr>
              <a:endParaRPr lang="en-US" altLang="ja-JP" sz="1400" dirty="0" smtClean="0"/>
            </a:p>
            <a:p>
              <a:pPr marL="449263" indent="-187325">
                <a:buSzPct val="50000"/>
                <a:buFont typeface="Wingdings" panose="05000000000000000000" pitchFamily="2" charset="2"/>
                <a:buChar char="l"/>
              </a:pPr>
              <a:endParaRPr lang="en-US" altLang="ja-JP" sz="1400" dirty="0"/>
            </a:p>
            <a:p>
              <a:pPr marL="449263" indent="-187325">
                <a:buSzPct val="50000"/>
                <a:buFont typeface="Wingdings" panose="05000000000000000000" pitchFamily="2" charset="2"/>
                <a:buChar char="l"/>
              </a:pPr>
              <a:endParaRPr lang="en-US" altLang="ja-JP" sz="1400" dirty="0" smtClean="0"/>
            </a:p>
            <a:p>
              <a:pPr marL="449263" indent="-187325">
                <a:buSzPct val="50000"/>
                <a:buFont typeface="Wingdings" panose="05000000000000000000" pitchFamily="2" charset="2"/>
                <a:buChar char="l"/>
              </a:pPr>
              <a:endParaRPr lang="en-US" altLang="ja-JP" sz="1400" dirty="0" smtClean="0"/>
            </a:p>
            <a:p>
              <a:pPr marL="449263" indent="-187325">
                <a:buSzPct val="50000"/>
                <a:buFont typeface="Wingdings" panose="05000000000000000000" pitchFamily="2" charset="2"/>
                <a:buChar char="l"/>
              </a:pPr>
              <a:endParaRPr lang="en-US" altLang="ja-JP" sz="1400" dirty="0"/>
            </a:p>
            <a:p>
              <a:pPr marL="449263" indent="-187325">
                <a:buSzPct val="50000"/>
                <a:buFont typeface="Wingdings" panose="05000000000000000000" pitchFamily="2" charset="2"/>
                <a:buChar char="l"/>
              </a:pPr>
              <a:endParaRPr lang="en-US" altLang="ja-JP" sz="1400" dirty="0" smtClean="0"/>
            </a:p>
            <a:p>
              <a:pPr marL="285750" indent="-285750">
                <a:buSzPct val="100000"/>
                <a:buFont typeface="Wingdings" panose="05000000000000000000" pitchFamily="2" charset="2"/>
                <a:buChar char="n"/>
              </a:pPr>
              <a:r>
                <a:rPr lang="ja-JP" altLang="en-US" sz="1600" b="1" u="sng" dirty="0" smtClean="0"/>
                <a:t>工夫及び遅滞なく作業を完了するための工夫</a:t>
              </a:r>
              <a:endParaRPr lang="en-US" altLang="ja-JP" sz="1600" b="1" u="sng" dirty="0" smtClean="0"/>
            </a:p>
            <a:p>
              <a:pPr marL="449263" indent="-187325">
                <a:buSzPct val="50000"/>
                <a:buFont typeface="Wingdings" panose="05000000000000000000" pitchFamily="2" charset="2"/>
                <a:buChar char="l"/>
              </a:pPr>
              <a:r>
                <a:rPr lang="ja-JP" altLang="en-US" sz="1400" dirty="0" smtClean="0"/>
                <a:t>過去に</a:t>
              </a:r>
              <a:r>
                <a:rPr lang="en-US" altLang="ja-JP" sz="1400" dirty="0" smtClean="0"/>
                <a:t>XXXX</a:t>
              </a:r>
              <a:r>
                <a:rPr lang="ja-JP" altLang="en-US" sz="1400" dirty="0" err="1" smtClean="0"/>
                <a:t>にて</a:t>
              </a:r>
              <a:r>
                <a:rPr lang="ja-JP" altLang="en-US" sz="1400" dirty="0" smtClean="0"/>
                <a:t>利用したスケジュールをテンプレートにしてスケジュールを作成した。</a:t>
              </a:r>
              <a:endParaRPr lang="en-US" altLang="ja-JP" sz="1400" dirty="0" smtClean="0"/>
            </a:p>
            <a:p>
              <a:pPr marL="449263" indent="-187325">
                <a:buSzPct val="50000"/>
                <a:buFont typeface="Wingdings" panose="05000000000000000000" pitchFamily="2" charset="2"/>
                <a:buChar char="l"/>
              </a:pPr>
              <a:r>
                <a:rPr lang="en-US" altLang="ja-JP" sz="1400" dirty="0" smtClean="0"/>
                <a:t>XXXXXXXXXXXXXXXXXXXXXXXXXXXXXXXXX</a:t>
              </a:r>
            </a:p>
            <a:p>
              <a:pPr marL="449263" indent="-187325">
                <a:buSzPct val="50000"/>
                <a:buFont typeface="Wingdings" panose="05000000000000000000" pitchFamily="2" charset="2"/>
                <a:buChar char="l"/>
              </a:pPr>
              <a:r>
                <a:rPr lang="ja-JP" altLang="en-US" sz="1400" dirty="0" smtClean="0"/>
                <a:t>・・・・・・・・・・・・・</a:t>
              </a:r>
              <a:endParaRPr lang="en-US" altLang="ja-JP" sz="1600" dirty="0"/>
            </a:p>
          </p:txBody>
        </p:sp>
      </p:grpSp>
      <p:sp>
        <p:nvSpPr>
          <p:cNvPr id="461" name="Freeform 3"/>
          <p:cNvSpPr>
            <a:spLocks/>
          </p:cNvSpPr>
          <p:nvPr/>
        </p:nvSpPr>
        <p:spPr bwMode="auto">
          <a:xfrm>
            <a:off x="1590654" y="2551793"/>
            <a:ext cx="5749925" cy="327025"/>
          </a:xfrm>
          <a:custGeom>
            <a:avLst/>
            <a:gdLst>
              <a:gd name="T0" fmla="+- 0 2935 2935"/>
              <a:gd name="T1" fmla="*/ T0 w 9055"/>
              <a:gd name="T2" fmla="+- 0 1136 1136"/>
              <a:gd name="T3" fmla="*/ 1136 h 513"/>
              <a:gd name="T4" fmla="+- 0 11990 2935"/>
              <a:gd name="T5" fmla="*/ T4 w 9055"/>
              <a:gd name="T6" fmla="+- 0 1136 1136"/>
              <a:gd name="T7" fmla="*/ 1136 h 513"/>
              <a:gd name="T8" fmla="+- 0 11990 2935"/>
              <a:gd name="T9" fmla="*/ T8 w 9055"/>
              <a:gd name="T10" fmla="+- 0 1649 1136"/>
              <a:gd name="T11" fmla="*/ 1649 h 513"/>
              <a:gd name="T12" fmla="+- 0 2935 2935"/>
              <a:gd name="T13" fmla="*/ T12 w 9055"/>
              <a:gd name="T14" fmla="+- 0 1649 1136"/>
              <a:gd name="T15" fmla="*/ 1649 h 513"/>
              <a:gd name="T16" fmla="+- 0 2935 2935"/>
              <a:gd name="T17" fmla="*/ T16 w 9055"/>
              <a:gd name="T18" fmla="+- 0 1136 1136"/>
              <a:gd name="T19" fmla="*/ 1136 h 513"/>
            </a:gdLst>
            <a:ahLst/>
            <a:cxnLst>
              <a:cxn ang="0">
                <a:pos x="T1" y="T3"/>
              </a:cxn>
              <a:cxn ang="0">
                <a:pos x="T5" y="T7"/>
              </a:cxn>
              <a:cxn ang="0">
                <a:pos x="T9" y="T11"/>
              </a:cxn>
              <a:cxn ang="0">
                <a:pos x="T13" y="T15"/>
              </a:cxn>
              <a:cxn ang="0">
                <a:pos x="T17" y="T19"/>
              </a:cxn>
            </a:cxnLst>
            <a:rect l="0" t="0" r="r" b="b"/>
            <a:pathLst>
              <a:path w="9055" h="513">
                <a:moveTo>
                  <a:pt x="0" y="0"/>
                </a:moveTo>
                <a:lnTo>
                  <a:pt x="9055" y="0"/>
                </a:lnTo>
                <a:lnTo>
                  <a:pt x="9055" y="513"/>
                </a:lnTo>
                <a:lnTo>
                  <a:pt x="0" y="513"/>
                </a:lnTo>
                <a:lnTo>
                  <a:pt x="0" y="0"/>
                </a:lnTo>
                <a:close/>
              </a:path>
            </a:pathLst>
          </a:custGeom>
          <a:solidFill>
            <a:srgbClr val="FFCC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nvGrpSpPr>
          <p:cNvPr id="336" name="Group 4"/>
          <p:cNvGrpSpPr>
            <a:grpSpLocks/>
          </p:cNvGrpSpPr>
          <p:nvPr/>
        </p:nvGrpSpPr>
        <p:grpSpPr bwMode="auto">
          <a:xfrm>
            <a:off x="1584677" y="3053443"/>
            <a:ext cx="5749925" cy="1585913"/>
            <a:chOff x="2935" y="1926"/>
            <a:chExt cx="9055" cy="2498"/>
          </a:xfrm>
        </p:grpSpPr>
        <p:sp>
          <p:nvSpPr>
            <p:cNvPr id="460" name="Freeform 5"/>
            <p:cNvSpPr>
              <a:spLocks/>
            </p:cNvSpPr>
            <p:nvPr/>
          </p:nvSpPr>
          <p:spPr bwMode="auto">
            <a:xfrm>
              <a:off x="2935" y="1926"/>
              <a:ext cx="9055" cy="2498"/>
            </a:xfrm>
            <a:custGeom>
              <a:avLst/>
              <a:gdLst>
                <a:gd name="T0" fmla="+- 0 2935 2935"/>
                <a:gd name="T1" fmla="*/ T0 w 9055"/>
                <a:gd name="T2" fmla="+- 0 1926 1926"/>
                <a:gd name="T3" fmla="*/ 1926 h 2498"/>
                <a:gd name="T4" fmla="+- 0 11990 2935"/>
                <a:gd name="T5" fmla="*/ T4 w 9055"/>
                <a:gd name="T6" fmla="+- 0 1926 1926"/>
                <a:gd name="T7" fmla="*/ 1926 h 2498"/>
                <a:gd name="T8" fmla="+- 0 11990 2935"/>
                <a:gd name="T9" fmla="*/ T8 w 9055"/>
                <a:gd name="T10" fmla="+- 0 4423 1926"/>
                <a:gd name="T11" fmla="*/ 4423 h 2498"/>
                <a:gd name="T12" fmla="+- 0 2935 2935"/>
                <a:gd name="T13" fmla="*/ T12 w 9055"/>
                <a:gd name="T14" fmla="+- 0 4423 1926"/>
                <a:gd name="T15" fmla="*/ 4423 h 2498"/>
                <a:gd name="T16" fmla="+- 0 2935 2935"/>
                <a:gd name="T17" fmla="*/ T16 w 9055"/>
                <a:gd name="T18" fmla="+- 0 1926 1926"/>
                <a:gd name="T19" fmla="*/ 1926 h 2498"/>
              </a:gdLst>
              <a:ahLst/>
              <a:cxnLst>
                <a:cxn ang="0">
                  <a:pos x="T1" y="T3"/>
                </a:cxn>
                <a:cxn ang="0">
                  <a:pos x="T5" y="T7"/>
                </a:cxn>
                <a:cxn ang="0">
                  <a:pos x="T9" y="T11"/>
                </a:cxn>
                <a:cxn ang="0">
                  <a:pos x="T13" y="T15"/>
                </a:cxn>
                <a:cxn ang="0">
                  <a:pos x="T17" y="T19"/>
                </a:cxn>
              </a:cxnLst>
              <a:rect l="0" t="0" r="r" b="b"/>
              <a:pathLst>
                <a:path w="9055" h="2498">
                  <a:moveTo>
                    <a:pt x="0" y="0"/>
                  </a:moveTo>
                  <a:lnTo>
                    <a:pt x="9055" y="0"/>
                  </a:lnTo>
                  <a:lnTo>
                    <a:pt x="9055" y="2497"/>
                  </a:lnTo>
                  <a:lnTo>
                    <a:pt x="0" y="2497"/>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37" name="Group 6"/>
          <p:cNvGrpSpPr>
            <a:grpSpLocks/>
          </p:cNvGrpSpPr>
          <p:nvPr/>
        </p:nvGrpSpPr>
        <p:grpSpPr bwMode="auto">
          <a:xfrm>
            <a:off x="1582990" y="2554593"/>
            <a:ext cx="122237" cy="377825"/>
            <a:chOff x="2938" y="1131"/>
            <a:chExt cx="2" cy="262"/>
          </a:xfrm>
        </p:grpSpPr>
        <p:sp>
          <p:nvSpPr>
            <p:cNvPr id="459" name="Freeform 7"/>
            <p:cNvSpPr>
              <a:spLocks/>
            </p:cNvSpPr>
            <p:nvPr/>
          </p:nvSpPr>
          <p:spPr bwMode="auto">
            <a:xfrm>
              <a:off x="2938" y="1131"/>
              <a:ext cx="2" cy="262"/>
            </a:xfrm>
            <a:custGeom>
              <a:avLst/>
              <a:gdLst>
                <a:gd name="T0" fmla="+- 0 1393 1131"/>
                <a:gd name="T1" fmla="*/ 1393 h 262"/>
                <a:gd name="T2" fmla="+- 0 1131 1131"/>
                <a:gd name="T3" fmla="*/ 1131 h 262"/>
              </a:gdLst>
              <a:ahLst/>
              <a:cxnLst>
                <a:cxn ang="0">
                  <a:pos x="0" y="T1"/>
                </a:cxn>
                <a:cxn ang="0">
                  <a:pos x="0" y="T3"/>
                </a:cxn>
              </a:cxnLst>
              <a:rect l="0" t="0" r="r" b="b"/>
              <a:pathLst>
                <a:path h="262">
                  <a:moveTo>
                    <a:pt x="0" y="262"/>
                  </a:moveTo>
                  <a:lnTo>
                    <a:pt x="0" y="0"/>
                  </a:lnTo>
                </a:path>
              </a:pathLst>
            </a:custGeom>
            <a:noFill/>
            <a:ln w="1083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38" name="Group 8"/>
          <p:cNvGrpSpPr>
            <a:grpSpLocks/>
          </p:cNvGrpSpPr>
          <p:nvPr/>
        </p:nvGrpSpPr>
        <p:grpSpPr bwMode="auto">
          <a:xfrm>
            <a:off x="1591027" y="2715306"/>
            <a:ext cx="1671637" cy="1587"/>
            <a:chOff x="2945" y="1393"/>
            <a:chExt cx="2633" cy="2"/>
          </a:xfrm>
        </p:grpSpPr>
        <p:sp>
          <p:nvSpPr>
            <p:cNvPr id="458" name="Freeform 9"/>
            <p:cNvSpPr>
              <a:spLocks/>
            </p:cNvSpPr>
            <p:nvPr/>
          </p:nvSpPr>
          <p:spPr bwMode="auto">
            <a:xfrm>
              <a:off x="2945" y="1393"/>
              <a:ext cx="2633" cy="2"/>
            </a:xfrm>
            <a:custGeom>
              <a:avLst/>
              <a:gdLst>
                <a:gd name="T0" fmla="+- 0 2945 2945"/>
                <a:gd name="T1" fmla="*/ T0 w 2633"/>
                <a:gd name="T2" fmla="+- 0 5578 2945"/>
                <a:gd name="T3" fmla="*/ T2 w 2633"/>
              </a:gdLst>
              <a:ahLst/>
              <a:cxnLst>
                <a:cxn ang="0">
                  <a:pos x="T1" y="0"/>
                </a:cxn>
                <a:cxn ang="0">
                  <a:pos x="T3" y="0"/>
                </a:cxn>
              </a:cxnLst>
              <a:rect l="0" t="0" r="r" b="b"/>
              <a:pathLst>
                <a:path w="2633">
                  <a:moveTo>
                    <a:pt x="0" y="0"/>
                  </a:moveTo>
                  <a:lnTo>
                    <a:pt x="2633" y="0"/>
                  </a:lnTo>
                </a:path>
              </a:pathLst>
            </a:custGeom>
            <a:noFill/>
            <a:ln w="2067">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39" name="Group 10"/>
          <p:cNvGrpSpPr>
            <a:grpSpLocks/>
          </p:cNvGrpSpPr>
          <p:nvPr/>
        </p:nvGrpSpPr>
        <p:grpSpPr bwMode="auto">
          <a:xfrm>
            <a:off x="5677252" y="2715306"/>
            <a:ext cx="6350" cy="1587"/>
            <a:chOff x="9382" y="1392"/>
            <a:chExt cx="10" cy="2"/>
          </a:xfrm>
        </p:grpSpPr>
        <p:sp>
          <p:nvSpPr>
            <p:cNvPr id="457" name="Freeform 11"/>
            <p:cNvSpPr>
              <a:spLocks/>
            </p:cNvSpPr>
            <p:nvPr/>
          </p:nvSpPr>
          <p:spPr bwMode="auto">
            <a:xfrm>
              <a:off x="9382" y="1392"/>
              <a:ext cx="10" cy="2"/>
            </a:xfrm>
            <a:custGeom>
              <a:avLst/>
              <a:gdLst>
                <a:gd name="T0" fmla="+- 0 9382 9382"/>
                <a:gd name="T1" fmla="*/ T0 w 10"/>
                <a:gd name="T2" fmla="+- 0 9392 9382"/>
                <a:gd name="T3" fmla="*/ T2 w 10"/>
              </a:gdLst>
              <a:ahLst/>
              <a:cxnLst>
                <a:cxn ang="0">
                  <a:pos x="T1" y="0"/>
                </a:cxn>
                <a:cxn ang="0">
                  <a:pos x="T3" y="0"/>
                </a:cxn>
              </a:cxnLst>
              <a:rect l="0" t="0" r="r" b="b"/>
              <a:pathLst>
                <a:path w="10">
                  <a:moveTo>
                    <a:pt x="0" y="0"/>
                  </a:moveTo>
                  <a:lnTo>
                    <a:pt x="10" y="0"/>
                  </a:lnTo>
                </a:path>
              </a:pathLst>
            </a:custGeom>
            <a:noFill/>
            <a:ln w="20399">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40" name="Group 12"/>
          <p:cNvGrpSpPr>
            <a:grpSpLocks/>
          </p:cNvGrpSpPr>
          <p:nvPr/>
        </p:nvGrpSpPr>
        <p:grpSpPr bwMode="auto">
          <a:xfrm>
            <a:off x="1584677" y="2715306"/>
            <a:ext cx="1587" cy="158750"/>
            <a:chOff x="2936" y="1393"/>
            <a:chExt cx="2" cy="250"/>
          </a:xfrm>
        </p:grpSpPr>
        <p:sp>
          <p:nvSpPr>
            <p:cNvPr id="456" name="Freeform 13"/>
            <p:cNvSpPr>
              <a:spLocks/>
            </p:cNvSpPr>
            <p:nvPr/>
          </p:nvSpPr>
          <p:spPr bwMode="auto">
            <a:xfrm>
              <a:off x="2936" y="1393"/>
              <a:ext cx="2" cy="250"/>
            </a:xfrm>
            <a:custGeom>
              <a:avLst/>
              <a:gdLst>
                <a:gd name="T0" fmla="+- 0 1643 1393"/>
                <a:gd name="T1" fmla="*/ 1643 h 250"/>
                <a:gd name="T2" fmla="+- 0 1393 1393"/>
                <a:gd name="T3" fmla="*/ 1393 h 250"/>
              </a:gdLst>
              <a:ahLst/>
              <a:cxnLst>
                <a:cxn ang="0">
                  <a:pos x="0" y="T1"/>
                </a:cxn>
                <a:cxn ang="0">
                  <a:pos x="0" y="T3"/>
                </a:cxn>
              </a:cxnLst>
              <a:rect l="0" t="0" r="r" b="b"/>
              <a:pathLst>
                <a:path h="250">
                  <a:moveTo>
                    <a:pt x="0" y="250"/>
                  </a:moveTo>
                  <a:lnTo>
                    <a:pt x="0" y="0"/>
                  </a:lnTo>
                </a:path>
              </a:pathLst>
            </a:custGeom>
            <a:noFill/>
            <a:ln w="2069">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41" name="Group 14"/>
          <p:cNvGrpSpPr>
            <a:grpSpLocks/>
          </p:cNvGrpSpPr>
          <p:nvPr/>
        </p:nvGrpSpPr>
        <p:grpSpPr bwMode="auto">
          <a:xfrm>
            <a:off x="2322864" y="2715306"/>
            <a:ext cx="1588" cy="165100"/>
            <a:chOff x="4098" y="1392"/>
            <a:chExt cx="2" cy="261"/>
          </a:xfrm>
        </p:grpSpPr>
        <p:sp>
          <p:nvSpPr>
            <p:cNvPr id="455" name="Freeform 15"/>
            <p:cNvSpPr>
              <a:spLocks/>
            </p:cNvSpPr>
            <p:nvPr/>
          </p:nvSpPr>
          <p:spPr bwMode="auto">
            <a:xfrm>
              <a:off x="4098" y="1392"/>
              <a:ext cx="2" cy="261"/>
            </a:xfrm>
            <a:custGeom>
              <a:avLst/>
              <a:gdLst>
                <a:gd name="T0" fmla="+- 0 1392 1392"/>
                <a:gd name="T1" fmla="*/ 1392 h 261"/>
                <a:gd name="T2" fmla="+- 0 1653 1392"/>
                <a:gd name="T3" fmla="*/ 1653 h 261"/>
              </a:gdLst>
              <a:ahLst/>
              <a:cxnLst>
                <a:cxn ang="0">
                  <a:pos x="0" y="T1"/>
                </a:cxn>
                <a:cxn ang="0">
                  <a:pos x="0" y="T3"/>
                </a:cxn>
              </a:cxnLst>
              <a:rect l="0" t="0" r="r" b="b"/>
              <a:pathLst>
                <a:path h="261">
                  <a:moveTo>
                    <a:pt x="0" y="0"/>
                  </a:moveTo>
                  <a:lnTo>
                    <a:pt x="0" y="261"/>
                  </a:lnTo>
                </a:path>
              </a:pathLst>
            </a:custGeom>
            <a:noFill/>
            <a:ln w="0">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42" name="Group 16"/>
          <p:cNvGrpSpPr>
            <a:grpSpLocks/>
          </p:cNvGrpSpPr>
          <p:nvPr/>
        </p:nvGrpSpPr>
        <p:grpSpPr bwMode="auto">
          <a:xfrm>
            <a:off x="4118327" y="2558143"/>
            <a:ext cx="1587" cy="2081213"/>
            <a:chOff x="6927" y="1146"/>
            <a:chExt cx="2" cy="3277"/>
          </a:xfrm>
        </p:grpSpPr>
        <p:sp>
          <p:nvSpPr>
            <p:cNvPr id="454" name="Freeform 17"/>
            <p:cNvSpPr>
              <a:spLocks/>
            </p:cNvSpPr>
            <p:nvPr/>
          </p:nvSpPr>
          <p:spPr bwMode="auto">
            <a:xfrm>
              <a:off x="6927" y="1146"/>
              <a:ext cx="2" cy="3277"/>
            </a:xfrm>
            <a:custGeom>
              <a:avLst/>
              <a:gdLst>
                <a:gd name="T0" fmla="+- 0 4423 1146"/>
                <a:gd name="T1" fmla="*/ 4423 h 3277"/>
                <a:gd name="T2" fmla="+- 0 1146 1146"/>
                <a:gd name="T3" fmla="*/ 1146 h 3277"/>
              </a:gdLst>
              <a:ahLst/>
              <a:cxnLst>
                <a:cxn ang="0">
                  <a:pos x="0" y="T1"/>
                </a:cxn>
                <a:cxn ang="0">
                  <a:pos x="0" y="T3"/>
                </a:cxn>
              </a:cxnLst>
              <a:rect l="0" t="0" r="r" b="b"/>
              <a:pathLst>
                <a:path h="3277">
                  <a:moveTo>
                    <a:pt x="0" y="3277"/>
                  </a:moveTo>
                  <a:lnTo>
                    <a:pt x="0" y="0"/>
                  </a:lnTo>
                </a:path>
              </a:pathLst>
            </a:custGeom>
            <a:noFill/>
            <a:ln w="2067">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43" name="Group 18"/>
          <p:cNvGrpSpPr>
            <a:grpSpLocks/>
          </p:cNvGrpSpPr>
          <p:nvPr/>
        </p:nvGrpSpPr>
        <p:grpSpPr bwMode="auto">
          <a:xfrm>
            <a:off x="4446939" y="2558143"/>
            <a:ext cx="1588" cy="2081213"/>
            <a:chOff x="7444" y="1146"/>
            <a:chExt cx="2" cy="3277"/>
          </a:xfrm>
        </p:grpSpPr>
        <p:sp>
          <p:nvSpPr>
            <p:cNvPr id="453" name="Freeform 19"/>
            <p:cNvSpPr>
              <a:spLocks/>
            </p:cNvSpPr>
            <p:nvPr/>
          </p:nvSpPr>
          <p:spPr bwMode="auto">
            <a:xfrm>
              <a:off x="7444" y="1146"/>
              <a:ext cx="2" cy="3277"/>
            </a:xfrm>
            <a:custGeom>
              <a:avLst/>
              <a:gdLst>
                <a:gd name="T0" fmla="+- 0 4423 1146"/>
                <a:gd name="T1" fmla="*/ 4423 h 3277"/>
                <a:gd name="T2" fmla="+- 0 1146 1146"/>
                <a:gd name="T3" fmla="*/ 1146 h 3277"/>
              </a:gdLst>
              <a:ahLst/>
              <a:cxnLst>
                <a:cxn ang="0">
                  <a:pos x="0" y="T1"/>
                </a:cxn>
                <a:cxn ang="0">
                  <a:pos x="0" y="T3"/>
                </a:cxn>
              </a:cxnLst>
              <a:rect l="0" t="0" r="r" b="b"/>
              <a:pathLst>
                <a:path h="3277">
                  <a:moveTo>
                    <a:pt x="0" y="3277"/>
                  </a:moveTo>
                  <a:lnTo>
                    <a:pt x="0" y="0"/>
                  </a:lnTo>
                </a:path>
              </a:pathLst>
            </a:custGeom>
            <a:noFill/>
            <a:ln w="2067">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44" name="Group 20"/>
          <p:cNvGrpSpPr>
            <a:grpSpLocks/>
          </p:cNvGrpSpPr>
          <p:nvPr/>
        </p:nvGrpSpPr>
        <p:grpSpPr bwMode="auto">
          <a:xfrm>
            <a:off x="4867627" y="2558143"/>
            <a:ext cx="0" cy="2081213"/>
            <a:chOff x="8105" y="1146"/>
            <a:chExt cx="2" cy="3277"/>
          </a:xfrm>
        </p:grpSpPr>
        <p:sp>
          <p:nvSpPr>
            <p:cNvPr id="452" name="Freeform 21"/>
            <p:cNvSpPr>
              <a:spLocks/>
            </p:cNvSpPr>
            <p:nvPr/>
          </p:nvSpPr>
          <p:spPr bwMode="auto">
            <a:xfrm>
              <a:off x="8105" y="1146"/>
              <a:ext cx="2" cy="3277"/>
            </a:xfrm>
            <a:custGeom>
              <a:avLst/>
              <a:gdLst>
                <a:gd name="T0" fmla="+- 0 4423 1146"/>
                <a:gd name="T1" fmla="*/ 4423 h 3277"/>
                <a:gd name="T2" fmla="+- 0 1146 1146"/>
                <a:gd name="T3" fmla="*/ 1146 h 3277"/>
              </a:gdLst>
              <a:ahLst/>
              <a:cxnLst>
                <a:cxn ang="0">
                  <a:pos x="0" y="T1"/>
                </a:cxn>
                <a:cxn ang="0">
                  <a:pos x="0" y="T3"/>
                </a:cxn>
              </a:cxnLst>
              <a:rect l="0" t="0" r="r" b="b"/>
              <a:pathLst>
                <a:path h="3277">
                  <a:moveTo>
                    <a:pt x="0" y="3277"/>
                  </a:moveTo>
                  <a:lnTo>
                    <a:pt x="0" y="0"/>
                  </a:lnTo>
                </a:path>
              </a:pathLst>
            </a:custGeom>
            <a:noFill/>
            <a:ln w="2067">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45" name="Group 22"/>
          <p:cNvGrpSpPr>
            <a:grpSpLocks/>
          </p:cNvGrpSpPr>
          <p:nvPr/>
        </p:nvGrpSpPr>
        <p:grpSpPr bwMode="auto">
          <a:xfrm>
            <a:off x="5286727" y="2558143"/>
            <a:ext cx="0" cy="2081213"/>
            <a:chOff x="8765" y="1146"/>
            <a:chExt cx="2" cy="3277"/>
          </a:xfrm>
        </p:grpSpPr>
        <p:sp>
          <p:nvSpPr>
            <p:cNvPr id="451" name="Freeform 23"/>
            <p:cNvSpPr>
              <a:spLocks/>
            </p:cNvSpPr>
            <p:nvPr/>
          </p:nvSpPr>
          <p:spPr bwMode="auto">
            <a:xfrm>
              <a:off x="8765" y="1146"/>
              <a:ext cx="2" cy="3277"/>
            </a:xfrm>
            <a:custGeom>
              <a:avLst/>
              <a:gdLst>
                <a:gd name="T0" fmla="+- 0 4423 1146"/>
                <a:gd name="T1" fmla="*/ 4423 h 3277"/>
                <a:gd name="T2" fmla="+- 0 1146 1146"/>
                <a:gd name="T3" fmla="*/ 1146 h 3277"/>
              </a:gdLst>
              <a:ahLst/>
              <a:cxnLst>
                <a:cxn ang="0">
                  <a:pos x="0" y="T1"/>
                </a:cxn>
                <a:cxn ang="0">
                  <a:pos x="0" y="T3"/>
                </a:cxn>
              </a:cxnLst>
              <a:rect l="0" t="0" r="r" b="b"/>
              <a:pathLst>
                <a:path h="3277">
                  <a:moveTo>
                    <a:pt x="0" y="3277"/>
                  </a:moveTo>
                  <a:lnTo>
                    <a:pt x="0" y="0"/>
                  </a:lnTo>
                </a:path>
              </a:pathLst>
            </a:custGeom>
            <a:noFill/>
            <a:ln w="2067">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46" name="Group 24"/>
          <p:cNvGrpSpPr>
            <a:grpSpLocks/>
          </p:cNvGrpSpPr>
          <p:nvPr/>
        </p:nvGrpSpPr>
        <p:grpSpPr bwMode="auto">
          <a:xfrm>
            <a:off x="5667727" y="2558143"/>
            <a:ext cx="1587" cy="2079625"/>
            <a:chOff x="9367" y="1146"/>
            <a:chExt cx="2" cy="3276"/>
          </a:xfrm>
        </p:grpSpPr>
        <p:sp>
          <p:nvSpPr>
            <p:cNvPr id="450" name="Freeform 25"/>
            <p:cNvSpPr>
              <a:spLocks/>
            </p:cNvSpPr>
            <p:nvPr/>
          </p:nvSpPr>
          <p:spPr bwMode="auto">
            <a:xfrm>
              <a:off x="9367" y="1146"/>
              <a:ext cx="2" cy="3276"/>
            </a:xfrm>
            <a:custGeom>
              <a:avLst/>
              <a:gdLst>
                <a:gd name="T0" fmla="+- 0 4422 1146"/>
                <a:gd name="T1" fmla="*/ 4422 h 3276"/>
                <a:gd name="T2" fmla="+- 0 1146 1146"/>
                <a:gd name="T3" fmla="*/ 1146 h 3276"/>
              </a:gdLst>
              <a:ahLst/>
              <a:cxnLst>
                <a:cxn ang="0">
                  <a:pos x="0" y="T1"/>
                </a:cxn>
                <a:cxn ang="0">
                  <a:pos x="0" y="T3"/>
                </a:cxn>
              </a:cxnLst>
              <a:rect l="0" t="0" r="r" b="b"/>
              <a:pathLst>
                <a:path h="3276">
                  <a:moveTo>
                    <a:pt x="0" y="3276"/>
                  </a:moveTo>
                  <a:lnTo>
                    <a:pt x="0" y="0"/>
                  </a:lnTo>
                </a:path>
              </a:pathLst>
            </a:custGeom>
            <a:noFill/>
            <a:ln w="7648">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47" name="Group 26"/>
          <p:cNvGrpSpPr>
            <a:grpSpLocks/>
          </p:cNvGrpSpPr>
          <p:nvPr/>
        </p:nvGrpSpPr>
        <p:grpSpPr bwMode="auto">
          <a:xfrm>
            <a:off x="5680427" y="2558143"/>
            <a:ext cx="1587" cy="2079625"/>
            <a:chOff x="9387" y="1146"/>
            <a:chExt cx="2" cy="3276"/>
          </a:xfrm>
        </p:grpSpPr>
        <p:sp>
          <p:nvSpPr>
            <p:cNvPr id="449" name="Freeform 27"/>
            <p:cNvSpPr>
              <a:spLocks/>
            </p:cNvSpPr>
            <p:nvPr/>
          </p:nvSpPr>
          <p:spPr bwMode="auto">
            <a:xfrm>
              <a:off x="9387" y="1146"/>
              <a:ext cx="2" cy="3276"/>
            </a:xfrm>
            <a:custGeom>
              <a:avLst/>
              <a:gdLst>
                <a:gd name="T0" fmla="+- 0 4422 1146"/>
                <a:gd name="T1" fmla="*/ 4422 h 3276"/>
                <a:gd name="T2" fmla="+- 0 1146 1146"/>
                <a:gd name="T3" fmla="*/ 1146 h 3276"/>
              </a:gdLst>
              <a:ahLst/>
              <a:cxnLst>
                <a:cxn ang="0">
                  <a:pos x="0" y="T1"/>
                </a:cxn>
                <a:cxn ang="0">
                  <a:pos x="0" y="T3"/>
                </a:cxn>
              </a:cxnLst>
              <a:rect l="0" t="0" r="r" b="b"/>
              <a:pathLst>
                <a:path h="3276">
                  <a:moveTo>
                    <a:pt x="0" y="3276"/>
                  </a:moveTo>
                  <a:lnTo>
                    <a:pt x="0" y="0"/>
                  </a:lnTo>
                </a:path>
              </a:pathLst>
            </a:custGeom>
            <a:noFill/>
            <a:ln w="7648">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48" name="Group 28"/>
          <p:cNvGrpSpPr>
            <a:grpSpLocks/>
          </p:cNvGrpSpPr>
          <p:nvPr/>
        </p:nvGrpSpPr>
        <p:grpSpPr bwMode="auto">
          <a:xfrm>
            <a:off x="1591027" y="2874056"/>
            <a:ext cx="5745162" cy="1587"/>
            <a:chOff x="2945" y="1643"/>
            <a:chExt cx="9049" cy="2"/>
          </a:xfrm>
        </p:grpSpPr>
        <p:sp>
          <p:nvSpPr>
            <p:cNvPr id="448" name="Freeform 29"/>
            <p:cNvSpPr>
              <a:spLocks/>
            </p:cNvSpPr>
            <p:nvPr/>
          </p:nvSpPr>
          <p:spPr bwMode="auto">
            <a:xfrm>
              <a:off x="2945" y="1643"/>
              <a:ext cx="9049" cy="2"/>
            </a:xfrm>
            <a:custGeom>
              <a:avLst/>
              <a:gdLst>
                <a:gd name="T0" fmla="+- 0 2945 2945"/>
                <a:gd name="T1" fmla="*/ T0 w 9049"/>
                <a:gd name="T2" fmla="+- 0 11994 2945"/>
                <a:gd name="T3" fmla="*/ T2 w 9049"/>
              </a:gdLst>
              <a:ahLst/>
              <a:cxnLst>
                <a:cxn ang="0">
                  <a:pos x="T1" y="0"/>
                </a:cxn>
                <a:cxn ang="0">
                  <a:pos x="T3" y="0"/>
                </a:cxn>
              </a:cxnLst>
              <a:rect l="0" t="0" r="r" b="b"/>
              <a:pathLst>
                <a:path w="9049">
                  <a:moveTo>
                    <a:pt x="0" y="0"/>
                  </a:moveTo>
                  <a:lnTo>
                    <a:pt x="9049" y="0"/>
                  </a:lnTo>
                </a:path>
              </a:pathLst>
            </a:custGeom>
            <a:noFill/>
            <a:ln w="0">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49" name="Group 30"/>
          <p:cNvGrpSpPr>
            <a:grpSpLocks/>
          </p:cNvGrpSpPr>
          <p:nvPr/>
        </p:nvGrpSpPr>
        <p:grpSpPr bwMode="auto">
          <a:xfrm>
            <a:off x="1591027" y="2877231"/>
            <a:ext cx="5745162" cy="1587"/>
            <a:chOff x="2945" y="1648"/>
            <a:chExt cx="9049" cy="2"/>
          </a:xfrm>
        </p:grpSpPr>
        <p:sp>
          <p:nvSpPr>
            <p:cNvPr id="447" name="Freeform 31"/>
            <p:cNvSpPr>
              <a:spLocks/>
            </p:cNvSpPr>
            <p:nvPr/>
          </p:nvSpPr>
          <p:spPr bwMode="auto">
            <a:xfrm>
              <a:off x="2945" y="1648"/>
              <a:ext cx="9049" cy="2"/>
            </a:xfrm>
            <a:custGeom>
              <a:avLst/>
              <a:gdLst>
                <a:gd name="T0" fmla="+- 0 2945 2945"/>
                <a:gd name="T1" fmla="*/ T0 w 9049"/>
                <a:gd name="T2" fmla="+- 0 11994 2945"/>
                <a:gd name="T3" fmla="*/ T2 w 9049"/>
              </a:gdLst>
              <a:ahLst/>
              <a:cxnLst>
                <a:cxn ang="0">
                  <a:pos x="T1" y="0"/>
                </a:cxn>
                <a:cxn ang="0">
                  <a:pos x="T3" y="0"/>
                </a:cxn>
              </a:cxnLst>
              <a:rect l="0" t="0" r="r" b="b"/>
              <a:pathLst>
                <a:path w="9049">
                  <a:moveTo>
                    <a:pt x="0" y="0"/>
                  </a:moveTo>
                  <a:lnTo>
                    <a:pt x="9049" y="0"/>
                  </a:lnTo>
                </a:path>
              </a:pathLst>
            </a:custGeom>
            <a:noFill/>
            <a:ln w="7646">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50" name="Group 32"/>
          <p:cNvGrpSpPr>
            <a:grpSpLocks/>
          </p:cNvGrpSpPr>
          <p:nvPr/>
        </p:nvGrpSpPr>
        <p:grpSpPr bwMode="auto">
          <a:xfrm>
            <a:off x="5882039" y="2724831"/>
            <a:ext cx="1588" cy="1914525"/>
            <a:chOff x="9704" y="1407"/>
            <a:chExt cx="2" cy="3016"/>
          </a:xfrm>
        </p:grpSpPr>
        <p:sp>
          <p:nvSpPr>
            <p:cNvPr id="446" name="Freeform 33"/>
            <p:cNvSpPr>
              <a:spLocks/>
            </p:cNvSpPr>
            <p:nvPr/>
          </p:nvSpPr>
          <p:spPr bwMode="auto">
            <a:xfrm>
              <a:off x="9704" y="1407"/>
              <a:ext cx="2" cy="3016"/>
            </a:xfrm>
            <a:custGeom>
              <a:avLst/>
              <a:gdLst>
                <a:gd name="T0" fmla="+- 0 4423 1407"/>
                <a:gd name="T1" fmla="*/ 4423 h 3016"/>
                <a:gd name="T2" fmla="+- 0 1407 1407"/>
                <a:gd name="T3" fmla="*/ 1407 h 3016"/>
              </a:gdLst>
              <a:ahLst/>
              <a:cxnLst>
                <a:cxn ang="0">
                  <a:pos x="0" y="T1"/>
                </a:cxn>
                <a:cxn ang="0">
                  <a:pos x="0" y="T3"/>
                </a:cxn>
              </a:cxnLst>
              <a:rect l="0" t="0" r="r" b="b"/>
              <a:pathLst>
                <a:path h="3016">
                  <a:moveTo>
                    <a:pt x="0" y="3016"/>
                  </a:moveTo>
                  <a:lnTo>
                    <a:pt x="0" y="0"/>
                  </a:lnTo>
                </a:path>
              </a:pathLst>
            </a:custGeom>
            <a:noFill/>
            <a:ln w="2067">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51" name="Group 34"/>
          <p:cNvGrpSpPr>
            <a:grpSpLocks/>
          </p:cNvGrpSpPr>
          <p:nvPr/>
        </p:nvGrpSpPr>
        <p:grpSpPr bwMode="auto">
          <a:xfrm>
            <a:off x="6090002" y="2724831"/>
            <a:ext cx="1587" cy="1914525"/>
            <a:chOff x="10031" y="1407"/>
            <a:chExt cx="2" cy="3016"/>
          </a:xfrm>
        </p:grpSpPr>
        <p:sp>
          <p:nvSpPr>
            <p:cNvPr id="445" name="Freeform 35"/>
            <p:cNvSpPr>
              <a:spLocks/>
            </p:cNvSpPr>
            <p:nvPr/>
          </p:nvSpPr>
          <p:spPr bwMode="auto">
            <a:xfrm>
              <a:off x="10031" y="1407"/>
              <a:ext cx="2" cy="3016"/>
            </a:xfrm>
            <a:custGeom>
              <a:avLst/>
              <a:gdLst>
                <a:gd name="T0" fmla="+- 0 4423 1407"/>
                <a:gd name="T1" fmla="*/ 4423 h 3016"/>
                <a:gd name="T2" fmla="+- 0 1407 1407"/>
                <a:gd name="T3" fmla="*/ 1407 h 3016"/>
              </a:gdLst>
              <a:ahLst/>
              <a:cxnLst>
                <a:cxn ang="0">
                  <a:pos x="0" y="T1"/>
                </a:cxn>
                <a:cxn ang="0">
                  <a:pos x="0" y="T3"/>
                </a:cxn>
              </a:cxnLst>
              <a:rect l="0" t="0" r="r" b="b"/>
              <a:pathLst>
                <a:path h="3016">
                  <a:moveTo>
                    <a:pt x="0" y="3016"/>
                  </a:moveTo>
                  <a:lnTo>
                    <a:pt x="0" y="0"/>
                  </a:lnTo>
                </a:path>
              </a:pathLst>
            </a:custGeom>
            <a:noFill/>
            <a:ln w="2068">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52" name="Group 36"/>
          <p:cNvGrpSpPr>
            <a:grpSpLocks/>
          </p:cNvGrpSpPr>
          <p:nvPr/>
        </p:nvGrpSpPr>
        <p:grpSpPr bwMode="auto">
          <a:xfrm>
            <a:off x="6296377" y="2724831"/>
            <a:ext cx="1587" cy="1106487"/>
            <a:chOff x="10357" y="1407"/>
            <a:chExt cx="2" cy="1743"/>
          </a:xfrm>
        </p:grpSpPr>
        <p:sp>
          <p:nvSpPr>
            <p:cNvPr id="444" name="Freeform 37"/>
            <p:cNvSpPr>
              <a:spLocks/>
            </p:cNvSpPr>
            <p:nvPr/>
          </p:nvSpPr>
          <p:spPr bwMode="auto">
            <a:xfrm>
              <a:off x="10357" y="1407"/>
              <a:ext cx="2" cy="1743"/>
            </a:xfrm>
            <a:custGeom>
              <a:avLst/>
              <a:gdLst>
                <a:gd name="T0" fmla="+- 0 3151 1407"/>
                <a:gd name="T1" fmla="*/ 3151 h 1743"/>
                <a:gd name="T2" fmla="+- 0 1407 1407"/>
                <a:gd name="T3" fmla="*/ 1407 h 1743"/>
              </a:gdLst>
              <a:ahLst/>
              <a:cxnLst>
                <a:cxn ang="0">
                  <a:pos x="0" y="T1"/>
                </a:cxn>
                <a:cxn ang="0">
                  <a:pos x="0" y="T3"/>
                </a:cxn>
              </a:cxnLst>
              <a:rect l="0" t="0" r="r" b="b"/>
              <a:pathLst>
                <a:path h="1743">
                  <a:moveTo>
                    <a:pt x="0" y="1744"/>
                  </a:moveTo>
                  <a:lnTo>
                    <a:pt x="0" y="0"/>
                  </a:lnTo>
                </a:path>
              </a:pathLst>
            </a:custGeom>
            <a:noFill/>
            <a:ln w="2067">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53" name="Group 38"/>
          <p:cNvGrpSpPr>
            <a:grpSpLocks/>
          </p:cNvGrpSpPr>
          <p:nvPr/>
        </p:nvGrpSpPr>
        <p:grpSpPr bwMode="auto">
          <a:xfrm>
            <a:off x="6296377" y="3948793"/>
            <a:ext cx="1587" cy="690563"/>
            <a:chOff x="10357" y="3336"/>
            <a:chExt cx="2" cy="1087"/>
          </a:xfrm>
        </p:grpSpPr>
        <p:sp>
          <p:nvSpPr>
            <p:cNvPr id="443" name="Freeform 39"/>
            <p:cNvSpPr>
              <a:spLocks/>
            </p:cNvSpPr>
            <p:nvPr/>
          </p:nvSpPr>
          <p:spPr bwMode="auto">
            <a:xfrm>
              <a:off x="10357" y="3336"/>
              <a:ext cx="2" cy="1087"/>
            </a:xfrm>
            <a:custGeom>
              <a:avLst/>
              <a:gdLst>
                <a:gd name="T0" fmla="+- 0 4423 3336"/>
                <a:gd name="T1" fmla="*/ 4423 h 1087"/>
                <a:gd name="T2" fmla="+- 0 3336 3336"/>
                <a:gd name="T3" fmla="*/ 3336 h 1087"/>
              </a:gdLst>
              <a:ahLst/>
              <a:cxnLst>
                <a:cxn ang="0">
                  <a:pos x="0" y="T1"/>
                </a:cxn>
                <a:cxn ang="0">
                  <a:pos x="0" y="T3"/>
                </a:cxn>
              </a:cxnLst>
              <a:rect l="0" t="0" r="r" b="b"/>
              <a:pathLst>
                <a:path h="1087">
                  <a:moveTo>
                    <a:pt x="0" y="1087"/>
                  </a:moveTo>
                  <a:lnTo>
                    <a:pt x="0" y="0"/>
                  </a:lnTo>
                </a:path>
              </a:pathLst>
            </a:custGeom>
            <a:noFill/>
            <a:ln w="2067">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54" name="Group 40"/>
          <p:cNvGrpSpPr>
            <a:grpSpLocks/>
          </p:cNvGrpSpPr>
          <p:nvPr/>
        </p:nvGrpSpPr>
        <p:grpSpPr bwMode="auto">
          <a:xfrm>
            <a:off x="6501164" y="2558143"/>
            <a:ext cx="1588" cy="2081213"/>
            <a:chOff x="10678" y="1146"/>
            <a:chExt cx="2" cy="3277"/>
          </a:xfrm>
        </p:grpSpPr>
        <p:sp>
          <p:nvSpPr>
            <p:cNvPr id="442" name="Freeform 41"/>
            <p:cNvSpPr>
              <a:spLocks/>
            </p:cNvSpPr>
            <p:nvPr/>
          </p:nvSpPr>
          <p:spPr bwMode="auto">
            <a:xfrm>
              <a:off x="10678" y="1146"/>
              <a:ext cx="2" cy="3277"/>
            </a:xfrm>
            <a:custGeom>
              <a:avLst/>
              <a:gdLst>
                <a:gd name="T0" fmla="+- 0 4423 1146"/>
                <a:gd name="T1" fmla="*/ 4423 h 3277"/>
                <a:gd name="T2" fmla="+- 0 1146 1146"/>
                <a:gd name="T3" fmla="*/ 1146 h 3277"/>
              </a:gdLst>
              <a:ahLst/>
              <a:cxnLst>
                <a:cxn ang="0">
                  <a:pos x="0" y="T1"/>
                </a:cxn>
                <a:cxn ang="0">
                  <a:pos x="0" y="T3"/>
                </a:cxn>
              </a:cxnLst>
              <a:rect l="0" t="0" r="r" b="b"/>
              <a:pathLst>
                <a:path h="3277">
                  <a:moveTo>
                    <a:pt x="0" y="3277"/>
                  </a:moveTo>
                  <a:lnTo>
                    <a:pt x="0" y="0"/>
                  </a:lnTo>
                </a:path>
              </a:pathLst>
            </a:custGeom>
            <a:noFill/>
            <a:ln w="0">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55" name="Group 42"/>
          <p:cNvGrpSpPr>
            <a:grpSpLocks/>
          </p:cNvGrpSpPr>
          <p:nvPr/>
        </p:nvGrpSpPr>
        <p:grpSpPr bwMode="auto">
          <a:xfrm>
            <a:off x="6504339" y="2558143"/>
            <a:ext cx="1588" cy="2081213"/>
            <a:chOff x="10683" y="1146"/>
            <a:chExt cx="2" cy="3277"/>
          </a:xfrm>
        </p:grpSpPr>
        <p:sp>
          <p:nvSpPr>
            <p:cNvPr id="441" name="Freeform 43"/>
            <p:cNvSpPr>
              <a:spLocks/>
            </p:cNvSpPr>
            <p:nvPr/>
          </p:nvSpPr>
          <p:spPr bwMode="auto">
            <a:xfrm>
              <a:off x="10683" y="1146"/>
              <a:ext cx="2" cy="3277"/>
            </a:xfrm>
            <a:custGeom>
              <a:avLst/>
              <a:gdLst>
                <a:gd name="T0" fmla="+- 0 4423 1146"/>
                <a:gd name="T1" fmla="*/ 4423 h 3277"/>
                <a:gd name="T2" fmla="+- 0 1146 1146"/>
                <a:gd name="T3" fmla="*/ 1146 h 3277"/>
              </a:gdLst>
              <a:ahLst/>
              <a:cxnLst>
                <a:cxn ang="0">
                  <a:pos x="0" y="T1"/>
                </a:cxn>
                <a:cxn ang="0">
                  <a:pos x="0" y="T3"/>
                </a:cxn>
              </a:cxnLst>
              <a:rect l="0" t="0" r="r" b="b"/>
              <a:pathLst>
                <a:path h="3277">
                  <a:moveTo>
                    <a:pt x="0" y="3277"/>
                  </a:moveTo>
                  <a:lnTo>
                    <a:pt x="0" y="0"/>
                  </a:lnTo>
                </a:path>
              </a:pathLst>
            </a:custGeom>
            <a:noFill/>
            <a:ln w="7648">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56" name="Group 44"/>
          <p:cNvGrpSpPr>
            <a:grpSpLocks/>
          </p:cNvGrpSpPr>
          <p:nvPr/>
        </p:nvGrpSpPr>
        <p:grpSpPr bwMode="auto">
          <a:xfrm>
            <a:off x="6712302" y="2724831"/>
            <a:ext cx="0" cy="1279525"/>
            <a:chOff x="11010" y="1407"/>
            <a:chExt cx="2" cy="2015"/>
          </a:xfrm>
        </p:grpSpPr>
        <p:sp>
          <p:nvSpPr>
            <p:cNvPr id="440" name="Freeform 45"/>
            <p:cNvSpPr>
              <a:spLocks/>
            </p:cNvSpPr>
            <p:nvPr/>
          </p:nvSpPr>
          <p:spPr bwMode="auto">
            <a:xfrm>
              <a:off x="11010" y="1407"/>
              <a:ext cx="2" cy="2015"/>
            </a:xfrm>
            <a:custGeom>
              <a:avLst/>
              <a:gdLst>
                <a:gd name="T0" fmla="+- 0 3422 1407"/>
                <a:gd name="T1" fmla="*/ 3422 h 2015"/>
                <a:gd name="T2" fmla="+- 0 1407 1407"/>
                <a:gd name="T3" fmla="*/ 1407 h 2015"/>
              </a:gdLst>
              <a:ahLst/>
              <a:cxnLst>
                <a:cxn ang="0">
                  <a:pos x="0" y="T1"/>
                </a:cxn>
                <a:cxn ang="0">
                  <a:pos x="0" y="T3"/>
                </a:cxn>
              </a:cxnLst>
              <a:rect l="0" t="0" r="r" b="b"/>
              <a:pathLst>
                <a:path h="2015">
                  <a:moveTo>
                    <a:pt x="0" y="2015"/>
                  </a:moveTo>
                  <a:lnTo>
                    <a:pt x="0" y="0"/>
                  </a:lnTo>
                </a:path>
              </a:pathLst>
            </a:custGeom>
            <a:noFill/>
            <a:ln w="2068">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57" name="Group 46"/>
          <p:cNvGrpSpPr>
            <a:grpSpLocks/>
          </p:cNvGrpSpPr>
          <p:nvPr/>
        </p:nvGrpSpPr>
        <p:grpSpPr bwMode="auto">
          <a:xfrm>
            <a:off x="6712302" y="4112306"/>
            <a:ext cx="0" cy="527050"/>
            <a:chOff x="11010" y="3592"/>
            <a:chExt cx="2" cy="831"/>
          </a:xfrm>
        </p:grpSpPr>
        <p:sp>
          <p:nvSpPr>
            <p:cNvPr id="439" name="Freeform 47"/>
            <p:cNvSpPr>
              <a:spLocks/>
            </p:cNvSpPr>
            <p:nvPr/>
          </p:nvSpPr>
          <p:spPr bwMode="auto">
            <a:xfrm>
              <a:off x="11010" y="3592"/>
              <a:ext cx="2" cy="831"/>
            </a:xfrm>
            <a:custGeom>
              <a:avLst/>
              <a:gdLst>
                <a:gd name="T0" fmla="+- 0 4423 3592"/>
                <a:gd name="T1" fmla="*/ 4423 h 831"/>
                <a:gd name="T2" fmla="+- 0 3592 3592"/>
                <a:gd name="T3" fmla="*/ 3592 h 831"/>
              </a:gdLst>
              <a:ahLst/>
              <a:cxnLst>
                <a:cxn ang="0">
                  <a:pos x="0" y="T1"/>
                </a:cxn>
                <a:cxn ang="0">
                  <a:pos x="0" y="T3"/>
                </a:cxn>
              </a:cxnLst>
              <a:rect l="0" t="0" r="r" b="b"/>
              <a:pathLst>
                <a:path h="831">
                  <a:moveTo>
                    <a:pt x="0" y="831"/>
                  </a:moveTo>
                  <a:lnTo>
                    <a:pt x="0" y="0"/>
                  </a:lnTo>
                </a:path>
              </a:pathLst>
            </a:custGeom>
            <a:noFill/>
            <a:ln w="2068">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58" name="Group 48"/>
          <p:cNvGrpSpPr>
            <a:grpSpLocks/>
          </p:cNvGrpSpPr>
          <p:nvPr/>
        </p:nvGrpSpPr>
        <p:grpSpPr bwMode="auto">
          <a:xfrm>
            <a:off x="6918677" y="2724831"/>
            <a:ext cx="1587" cy="1279525"/>
            <a:chOff x="11336" y="1407"/>
            <a:chExt cx="2" cy="2015"/>
          </a:xfrm>
        </p:grpSpPr>
        <p:sp>
          <p:nvSpPr>
            <p:cNvPr id="438" name="Freeform 49"/>
            <p:cNvSpPr>
              <a:spLocks/>
            </p:cNvSpPr>
            <p:nvPr/>
          </p:nvSpPr>
          <p:spPr bwMode="auto">
            <a:xfrm>
              <a:off x="11336" y="1407"/>
              <a:ext cx="2" cy="2015"/>
            </a:xfrm>
            <a:custGeom>
              <a:avLst/>
              <a:gdLst>
                <a:gd name="T0" fmla="+- 0 3422 1407"/>
                <a:gd name="T1" fmla="*/ 3422 h 2015"/>
                <a:gd name="T2" fmla="+- 0 1407 1407"/>
                <a:gd name="T3" fmla="*/ 1407 h 2015"/>
              </a:gdLst>
              <a:ahLst/>
              <a:cxnLst>
                <a:cxn ang="0">
                  <a:pos x="0" y="T1"/>
                </a:cxn>
                <a:cxn ang="0">
                  <a:pos x="0" y="T3"/>
                </a:cxn>
              </a:cxnLst>
              <a:rect l="0" t="0" r="r" b="b"/>
              <a:pathLst>
                <a:path h="2015">
                  <a:moveTo>
                    <a:pt x="0" y="2015"/>
                  </a:moveTo>
                  <a:lnTo>
                    <a:pt x="0" y="0"/>
                  </a:lnTo>
                </a:path>
              </a:pathLst>
            </a:custGeom>
            <a:noFill/>
            <a:ln w="2067">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59" name="Group 50"/>
          <p:cNvGrpSpPr>
            <a:grpSpLocks/>
          </p:cNvGrpSpPr>
          <p:nvPr/>
        </p:nvGrpSpPr>
        <p:grpSpPr bwMode="auto">
          <a:xfrm>
            <a:off x="6918677" y="4112306"/>
            <a:ext cx="1587" cy="527050"/>
            <a:chOff x="11336" y="3592"/>
            <a:chExt cx="2" cy="831"/>
          </a:xfrm>
        </p:grpSpPr>
        <p:sp>
          <p:nvSpPr>
            <p:cNvPr id="437" name="Freeform 51"/>
            <p:cNvSpPr>
              <a:spLocks/>
            </p:cNvSpPr>
            <p:nvPr/>
          </p:nvSpPr>
          <p:spPr bwMode="auto">
            <a:xfrm>
              <a:off x="11336" y="3592"/>
              <a:ext cx="2" cy="831"/>
            </a:xfrm>
            <a:custGeom>
              <a:avLst/>
              <a:gdLst>
                <a:gd name="T0" fmla="+- 0 4423 3592"/>
                <a:gd name="T1" fmla="*/ 4423 h 831"/>
                <a:gd name="T2" fmla="+- 0 3592 3592"/>
                <a:gd name="T3" fmla="*/ 3592 h 831"/>
              </a:gdLst>
              <a:ahLst/>
              <a:cxnLst>
                <a:cxn ang="0">
                  <a:pos x="0" y="T1"/>
                </a:cxn>
                <a:cxn ang="0">
                  <a:pos x="0" y="T3"/>
                </a:cxn>
              </a:cxnLst>
              <a:rect l="0" t="0" r="r" b="b"/>
              <a:pathLst>
                <a:path h="831">
                  <a:moveTo>
                    <a:pt x="0" y="831"/>
                  </a:moveTo>
                  <a:lnTo>
                    <a:pt x="0" y="0"/>
                  </a:lnTo>
                </a:path>
              </a:pathLst>
            </a:custGeom>
            <a:noFill/>
            <a:ln w="2067">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60" name="Group 52"/>
          <p:cNvGrpSpPr>
            <a:grpSpLocks/>
          </p:cNvGrpSpPr>
          <p:nvPr/>
        </p:nvGrpSpPr>
        <p:grpSpPr bwMode="auto">
          <a:xfrm>
            <a:off x="7126639" y="2724831"/>
            <a:ext cx="1588" cy="185737"/>
            <a:chOff x="11663" y="1407"/>
            <a:chExt cx="2" cy="294"/>
          </a:xfrm>
        </p:grpSpPr>
        <p:sp>
          <p:nvSpPr>
            <p:cNvPr id="436" name="Freeform 53"/>
            <p:cNvSpPr>
              <a:spLocks/>
            </p:cNvSpPr>
            <p:nvPr/>
          </p:nvSpPr>
          <p:spPr bwMode="auto">
            <a:xfrm>
              <a:off x="11663" y="1407"/>
              <a:ext cx="2" cy="294"/>
            </a:xfrm>
            <a:custGeom>
              <a:avLst/>
              <a:gdLst>
                <a:gd name="T0" fmla="+- 0 1701 1407"/>
                <a:gd name="T1" fmla="*/ 1701 h 294"/>
                <a:gd name="T2" fmla="+- 0 1407 1407"/>
                <a:gd name="T3" fmla="*/ 1407 h 294"/>
              </a:gdLst>
              <a:ahLst/>
              <a:cxnLst>
                <a:cxn ang="0">
                  <a:pos x="0" y="T1"/>
                </a:cxn>
                <a:cxn ang="0">
                  <a:pos x="0" y="T3"/>
                </a:cxn>
              </a:cxnLst>
              <a:rect l="0" t="0" r="r" b="b"/>
              <a:pathLst>
                <a:path h="294">
                  <a:moveTo>
                    <a:pt x="0" y="294"/>
                  </a:moveTo>
                  <a:lnTo>
                    <a:pt x="0" y="0"/>
                  </a:lnTo>
                </a:path>
              </a:pathLst>
            </a:custGeom>
            <a:noFill/>
            <a:ln w="2067">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61" name="Group 54"/>
          <p:cNvGrpSpPr>
            <a:grpSpLocks/>
          </p:cNvGrpSpPr>
          <p:nvPr/>
        </p:nvGrpSpPr>
        <p:grpSpPr bwMode="auto">
          <a:xfrm>
            <a:off x="7126639" y="3583668"/>
            <a:ext cx="1588" cy="420688"/>
            <a:chOff x="11663" y="2759"/>
            <a:chExt cx="2" cy="663"/>
          </a:xfrm>
        </p:grpSpPr>
        <p:sp>
          <p:nvSpPr>
            <p:cNvPr id="435" name="Freeform 55"/>
            <p:cNvSpPr>
              <a:spLocks/>
            </p:cNvSpPr>
            <p:nvPr/>
          </p:nvSpPr>
          <p:spPr bwMode="auto">
            <a:xfrm>
              <a:off x="11663" y="2759"/>
              <a:ext cx="2" cy="663"/>
            </a:xfrm>
            <a:custGeom>
              <a:avLst/>
              <a:gdLst>
                <a:gd name="T0" fmla="+- 0 3422 2759"/>
                <a:gd name="T1" fmla="*/ 3422 h 663"/>
                <a:gd name="T2" fmla="+- 0 2759 2759"/>
                <a:gd name="T3" fmla="*/ 2759 h 663"/>
              </a:gdLst>
              <a:ahLst/>
              <a:cxnLst>
                <a:cxn ang="0">
                  <a:pos x="0" y="T1"/>
                </a:cxn>
                <a:cxn ang="0">
                  <a:pos x="0" y="T3"/>
                </a:cxn>
              </a:cxnLst>
              <a:rect l="0" t="0" r="r" b="b"/>
              <a:pathLst>
                <a:path h="663">
                  <a:moveTo>
                    <a:pt x="0" y="663"/>
                  </a:moveTo>
                  <a:lnTo>
                    <a:pt x="0" y="0"/>
                  </a:lnTo>
                </a:path>
              </a:pathLst>
            </a:custGeom>
            <a:noFill/>
            <a:ln w="2067">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62" name="Group 56"/>
          <p:cNvGrpSpPr>
            <a:grpSpLocks/>
          </p:cNvGrpSpPr>
          <p:nvPr/>
        </p:nvGrpSpPr>
        <p:grpSpPr bwMode="auto">
          <a:xfrm>
            <a:off x="7126639" y="4112306"/>
            <a:ext cx="1588" cy="527050"/>
            <a:chOff x="11663" y="3592"/>
            <a:chExt cx="2" cy="831"/>
          </a:xfrm>
        </p:grpSpPr>
        <p:sp>
          <p:nvSpPr>
            <p:cNvPr id="434" name="Freeform 57"/>
            <p:cNvSpPr>
              <a:spLocks/>
            </p:cNvSpPr>
            <p:nvPr/>
          </p:nvSpPr>
          <p:spPr bwMode="auto">
            <a:xfrm>
              <a:off x="11663" y="3592"/>
              <a:ext cx="2" cy="831"/>
            </a:xfrm>
            <a:custGeom>
              <a:avLst/>
              <a:gdLst>
                <a:gd name="T0" fmla="+- 0 4423 3592"/>
                <a:gd name="T1" fmla="*/ 4423 h 831"/>
                <a:gd name="T2" fmla="+- 0 3592 3592"/>
                <a:gd name="T3" fmla="*/ 3592 h 831"/>
              </a:gdLst>
              <a:ahLst/>
              <a:cxnLst>
                <a:cxn ang="0">
                  <a:pos x="0" y="T1"/>
                </a:cxn>
                <a:cxn ang="0">
                  <a:pos x="0" y="T3"/>
                </a:cxn>
              </a:cxnLst>
              <a:rect l="0" t="0" r="r" b="b"/>
              <a:pathLst>
                <a:path h="831">
                  <a:moveTo>
                    <a:pt x="0" y="831"/>
                  </a:moveTo>
                  <a:lnTo>
                    <a:pt x="0" y="0"/>
                  </a:lnTo>
                </a:path>
              </a:pathLst>
            </a:custGeom>
            <a:noFill/>
            <a:ln w="2067">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63" name="Group 58"/>
          <p:cNvGrpSpPr>
            <a:grpSpLocks/>
          </p:cNvGrpSpPr>
          <p:nvPr/>
        </p:nvGrpSpPr>
        <p:grpSpPr bwMode="auto">
          <a:xfrm>
            <a:off x="1591027" y="3053443"/>
            <a:ext cx="5343525" cy="1588"/>
            <a:chOff x="2945" y="1926"/>
            <a:chExt cx="8417" cy="2"/>
          </a:xfrm>
        </p:grpSpPr>
        <p:sp>
          <p:nvSpPr>
            <p:cNvPr id="433" name="Freeform 59"/>
            <p:cNvSpPr>
              <a:spLocks/>
            </p:cNvSpPr>
            <p:nvPr/>
          </p:nvSpPr>
          <p:spPr bwMode="auto">
            <a:xfrm>
              <a:off x="2945" y="1926"/>
              <a:ext cx="8417" cy="2"/>
            </a:xfrm>
            <a:custGeom>
              <a:avLst/>
              <a:gdLst>
                <a:gd name="T0" fmla="+- 0 2945 2945"/>
                <a:gd name="T1" fmla="*/ T0 w 8417"/>
                <a:gd name="T2" fmla="+- 0 11363 2945"/>
                <a:gd name="T3" fmla="*/ T2 w 8417"/>
              </a:gdLst>
              <a:ahLst/>
              <a:cxnLst>
                <a:cxn ang="0">
                  <a:pos x="T1" y="0"/>
                </a:cxn>
                <a:cxn ang="0">
                  <a:pos x="T3" y="0"/>
                </a:cxn>
              </a:cxnLst>
              <a:rect l="0" t="0" r="r" b="b"/>
              <a:pathLst>
                <a:path w="8417">
                  <a:moveTo>
                    <a:pt x="0" y="0"/>
                  </a:moveTo>
                  <a:lnTo>
                    <a:pt x="8418" y="0"/>
                  </a:lnTo>
                </a:path>
              </a:pathLst>
            </a:custGeom>
            <a:noFill/>
            <a:ln w="2069">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64" name="Group 60"/>
          <p:cNvGrpSpPr>
            <a:grpSpLocks/>
          </p:cNvGrpSpPr>
          <p:nvPr/>
        </p:nvGrpSpPr>
        <p:grpSpPr bwMode="auto">
          <a:xfrm>
            <a:off x="1591027" y="3231243"/>
            <a:ext cx="5343525" cy="0"/>
            <a:chOff x="2945" y="2204"/>
            <a:chExt cx="8417" cy="2"/>
          </a:xfrm>
        </p:grpSpPr>
        <p:sp>
          <p:nvSpPr>
            <p:cNvPr id="432" name="Freeform 61"/>
            <p:cNvSpPr>
              <a:spLocks/>
            </p:cNvSpPr>
            <p:nvPr/>
          </p:nvSpPr>
          <p:spPr bwMode="auto">
            <a:xfrm>
              <a:off x="2945" y="2204"/>
              <a:ext cx="8417" cy="2"/>
            </a:xfrm>
            <a:custGeom>
              <a:avLst/>
              <a:gdLst>
                <a:gd name="T0" fmla="+- 0 2945 2945"/>
                <a:gd name="T1" fmla="*/ T0 w 8417"/>
                <a:gd name="T2" fmla="+- 0 11363 2945"/>
                <a:gd name="T3" fmla="*/ T2 w 8417"/>
              </a:gdLst>
              <a:ahLst/>
              <a:cxnLst>
                <a:cxn ang="0">
                  <a:pos x="T1" y="0"/>
                </a:cxn>
                <a:cxn ang="0">
                  <a:pos x="T3" y="0"/>
                </a:cxn>
              </a:cxnLst>
              <a:rect l="0" t="0" r="r" b="b"/>
              <a:pathLst>
                <a:path w="8417">
                  <a:moveTo>
                    <a:pt x="0" y="0"/>
                  </a:moveTo>
                  <a:lnTo>
                    <a:pt x="8418" y="0"/>
                  </a:lnTo>
                </a:path>
              </a:pathLst>
            </a:custGeom>
            <a:noFill/>
            <a:ln w="2069">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65" name="Group 62"/>
          <p:cNvGrpSpPr>
            <a:grpSpLocks/>
          </p:cNvGrpSpPr>
          <p:nvPr/>
        </p:nvGrpSpPr>
        <p:grpSpPr bwMode="auto">
          <a:xfrm>
            <a:off x="1591027" y="3405868"/>
            <a:ext cx="5343525" cy="1588"/>
            <a:chOff x="2945" y="2481"/>
            <a:chExt cx="8417" cy="2"/>
          </a:xfrm>
        </p:grpSpPr>
        <p:sp>
          <p:nvSpPr>
            <p:cNvPr id="431" name="Freeform 63"/>
            <p:cNvSpPr>
              <a:spLocks/>
            </p:cNvSpPr>
            <p:nvPr/>
          </p:nvSpPr>
          <p:spPr bwMode="auto">
            <a:xfrm>
              <a:off x="2945" y="2481"/>
              <a:ext cx="8417" cy="2"/>
            </a:xfrm>
            <a:custGeom>
              <a:avLst/>
              <a:gdLst>
                <a:gd name="T0" fmla="+- 0 2945 2945"/>
                <a:gd name="T1" fmla="*/ T0 w 8417"/>
                <a:gd name="T2" fmla="+- 0 11363 2945"/>
                <a:gd name="T3" fmla="*/ T2 w 8417"/>
              </a:gdLst>
              <a:ahLst/>
              <a:cxnLst>
                <a:cxn ang="0">
                  <a:pos x="T1" y="0"/>
                </a:cxn>
                <a:cxn ang="0">
                  <a:pos x="T3" y="0"/>
                </a:cxn>
              </a:cxnLst>
              <a:rect l="0" t="0" r="r" b="b"/>
              <a:pathLst>
                <a:path w="8417">
                  <a:moveTo>
                    <a:pt x="0" y="0"/>
                  </a:moveTo>
                  <a:lnTo>
                    <a:pt x="8418" y="0"/>
                  </a:lnTo>
                </a:path>
              </a:pathLst>
            </a:custGeom>
            <a:noFill/>
            <a:ln w="2069">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66" name="Group 64"/>
          <p:cNvGrpSpPr>
            <a:grpSpLocks/>
          </p:cNvGrpSpPr>
          <p:nvPr/>
        </p:nvGrpSpPr>
        <p:grpSpPr bwMode="auto">
          <a:xfrm>
            <a:off x="1591027" y="3582081"/>
            <a:ext cx="5738812" cy="1587"/>
            <a:chOff x="2945" y="2758"/>
            <a:chExt cx="9039" cy="2"/>
          </a:xfrm>
        </p:grpSpPr>
        <p:sp>
          <p:nvSpPr>
            <p:cNvPr id="430" name="Freeform 65"/>
            <p:cNvSpPr>
              <a:spLocks/>
            </p:cNvSpPr>
            <p:nvPr/>
          </p:nvSpPr>
          <p:spPr bwMode="auto">
            <a:xfrm>
              <a:off x="2945" y="2758"/>
              <a:ext cx="9039" cy="2"/>
            </a:xfrm>
            <a:custGeom>
              <a:avLst/>
              <a:gdLst>
                <a:gd name="T0" fmla="+- 0 2945 2945"/>
                <a:gd name="T1" fmla="*/ T0 w 9039"/>
                <a:gd name="T2" fmla="+- 0 11984 2945"/>
                <a:gd name="T3" fmla="*/ T2 w 9039"/>
              </a:gdLst>
              <a:ahLst/>
              <a:cxnLst>
                <a:cxn ang="0">
                  <a:pos x="T1" y="0"/>
                </a:cxn>
                <a:cxn ang="0">
                  <a:pos x="T3" y="0"/>
                </a:cxn>
              </a:cxnLst>
              <a:rect l="0" t="0" r="r" b="b"/>
              <a:pathLst>
                <a:path w="9039">
                  <a:moveTo>
                    <a:pt x="0" y="0"/>
                  </a:moveTo>
                  <a:lnTo>
                    <a:pt x="9039" y="0"/>
                  </a:lnTo>
                </a:path>
              </a:pathLst>
            </a:custGeom>
            <a:noFill/>
            <a:ln w="2069">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67" name="Group 66"/>
          <p:cNvGrpSpPr>
            <a:grpSpLocks/>
          </p:cNvGrpSpPr>
          <p:nvPr/>
        </p:nvGrpSpPr>
        <p:grpSpPr bwMode="auto">
          <a:xfrm>
            <a:off x="1591027" y="3758293"/>
            <a:ext cx="5738812" cy="1588"/>
            <a:chOff x="2945" y="3036"/>
            <a:chExt cx="9039" cy="2"/>
          </a:xfrm>
        </p:grpSpPr>
        <p:sp>
          <p:nvSpPr>
            <p:cNvPr id="429" name="Freeform 67"/>
            <p:cNvSpPr>
              <a:spLocks/>
            </p:cNvSpPr>
            <p:nvPr/>
          </p:nvSpPr>
          <p:spPr bwMode="auto">
            <a:xfrm>
              <a:off x="2945" y="3036"/>
              <a:ext cx="9039" cy="2"/>
            </a:xfrm>
            <a:custGeom>
              <a:avLst/>
              <a:gdLst>
                <a:gd name="T0" fmla="+- 0 2945 2945"/>
                <a:gd name="T1" fmla="*/ T0 w 9039"/>
                <a:gd name="T2" fmla="+- 0 11984 2945"/>
                <a:gd name="T3" fmla="*/ T2 w 9039"/>
              </a:gdLst>
              <a:ahLst/>
              <a:cxnLst>
                <a:cxn ang="0">
                  <a:pos x="T1" y="0"/>
                </a:cxn>
                <a:cxn ang="0">
                  <a:pos x="T3" y="0"/>
                </a:cxn>
              </a:cxnLst>
              <a:rect l="0" t="0" r="r" b="b"/>
              <a:pathLst>
                <a:path w="9039">
                  <a:moveTo>
                    <a:pt x="0" y="0"/>
                  </a:moveTo>
                  <a:lnTo>
                    <a:pt x="9039" y="0"/>
                  </a:lnTo>
                </a:path>
              </a:pathLst>
            </a:custGeom>
            <a:noFill/>
            <a:ln w="2067">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68" name="Group 68"/>
          <p:cNvGrpSpPr>
            <a:grpSpLocks/>
          </p:cNvGrpSpPr>
          <p:nvPr/>
        </p:nvGrpSpPr>
        <p:grpSpPr bwMode="auto">
          <a:xfrm>
            <a:off x="1591027" y="3934506"/>
            <a:ext cx="5738812" cy="1587"/>
            <a:chOff x="2945" y="3313"/>
            <a:chExt cx="9039" cy="2"/>
          </a:xfrm>
        </p:grpSpPr>
        <p:sp>
          <p:nvSpPr>
            <p:cNvPr id="428" name="Freeform 69"/>
            <p:cNvSpPr>
              <a:spLocks/>
            </p:cNvSpPr>
            <p:nvPr/>
          </p:nvSpPr>
          <p:spPr bwMode="auto">
            <a:xfrm>
              <a:off x="2945" y="3313"/>
              <a:ext cx="9039" cy="2"/>
            </a:xfrm>
            <a:custGeom>
              <a:avLst/>
              <a:gdLst>
                <a:gd name="T0" fmla="+- 0 2945 2945"/>
                <a:gd name="T1" fmla="*/ T0 w 9039"/>
                <a:gd name="T2" fmla="+- 0 11984 2945"/>
                <a:gd name="T3" fmla="*/ T2 w 9039"/>
              </a:gdLst>
              <a:ahLst/>
              <a:cxnLst>
                <a:cxn ang="0">
                  <a:pos x="T1" y="0"/>
                </a:cxn>
                <a:cxn ang="0">
                  <a:pos x="T3" y="0"/>
                </a:cxn>
              </a:cxnLst>
              <a:rect l="0" t="0" r="r" b="b"/>
              <a:pathLst>
                <a:path w="9039">
                  <a:moveTo>
                    <a:pt x="0" y="0"/>
                  </a:moveTo>
                  <a:lnTo>
                    <a:pt x="9039" y="0"/>
                  </a:lnTo>
                </a:path>
              </a:pathLst>
            </a:custGeom>
            <a:noFill/>
            <a:ln w="2067">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69" name="Group 70"/>
          <p:cNvGrpSpPr>
            <a:grpSpLocks/>
          </p:cNvGrpSpPr>
          <p:nvPr/>
        </p:nvGrpSpPr>
        <p:grpSpPr bwMode="auto">
          <a:xfrm>
            <a:off x="1591027" y="4110718"/>
            <a:ext cx="5738812" cy="1588"/>
            <a:chOff x="2945" y="3591"/>
            <a:chExt cx="9039" cy="2"/>
          </a:xfrm>
        </p:grpSpPr>
        <p:sp>
          <p:nvSpPr>
            <p:cNvPr id="427" name="Freeform 71"/>
            <p:cNvSpPr>
              <a:spLocks/>
            </p:cNvSpPr>
            <p:nvPr/>
          </p:nvSpPr>
          <p:spPr bwMode="auto">
            <a:xfrm>
              <a:off x="2945" y="3591"/>
              <a:ext cx="9039" cy="2"/>
            </a:xfrm>
            <a:custGeom>
              <a:avLst/>
              <a:gdLst>
                <a:gd name="T0" fmla="+- 0 2945 2945"/>
                <a:gd name="T1" fmla="*/ T0 w 9039"/>
                <a:gd name="T2" fmla="+- 0 11984 2945"/>
                <a:gd name="T3" fmla="*/ T2 w 9039"/>
              </a:gdLst>
              <a:ahLst/>
              <a:cxnLst>
                <a:cxn ang="0">
                  <a:pos x="T1" y="0"/>
                </a:cxn>
                <a:cxn ang="0">
                  <a:pos x="T3" y="0"/>
                </a:cxn>
              </a:cxnLst>
              <a:rect l="0" t="0" r="r" b="b"/>
              <a:pathLst>
                <a:path w="9039">
                  <a:moveTo>
                    <a:pt x="0" y="0"/>
                  </a:moveTo>
                  <a:lnTo>
                    <a:pt x="9039" y="0"/>
                  </a:lnTo>
                </a:path>
              </a:pathLst>
            </a:custGeom>
            <a:noFill/>
            <a:ln w="2067">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70" name="Group 72"/>
          <p:cNvGrpSpPr>
            <a:grpSpLocks/>
          </p:cNvGrpSpPr>
          <p:nvPr/>
        </p:nvGrpSpPr>
        <p:grpSpPr bwMode="auto">
          <a:xfrm>
            <a:off x="1591027" y="4286931"/>
            <a:ext cx="5738812" cy="1587"/>
            <a:chOff x="2945" y="3868"/>
            <a:chExt cx="9039" cy="2"/>
          </a:xfrm>
        </p:grpSpPr>
        <p:sp>
          <p:nvSpPr>
            <p:cNvPr id="426" name="Freeform 73"/>
            <p:cNvSpPr>
              <a:spLocks/>
            </p:cNvSpPr>
            <p:nvPr/>
          </p:nvSpPr>
          <p:spPr bwMode="auto">
            <a:xfrm>
              <a:off x="2945" y="3868"/>
              <a:ext cx="9039" cy="2"/>
            </a:xfrm>
            <a:custGeom>
              <a:avLst/>
              <a:gdLst>
                <a:gd name="T0" fmla="+- 0 2945 2945"/>
                <a:gd name="T1" fmla="*/ T0 w 9039"/>
                <a:gd name="T2" fmla="+- 0 11984 2945"/>
                <a:gd name="T3" fmla="*/ T2 w 9039"/>
              </a:gdLst>
              <a:ahLst/>
              <a:cxnLst>
                <a:cxn ang="0">
                  <a:pos x="T1" y="0"/>
                </a:cxn>
                <a:cxn ang="0">
                  <a:pos x="T3" y="0"/>
                </a:cxn>
              </a:cxnLst>
              <a:rect l="0" t="0" r="r" b="b"/>
              <a:pathLst>
                <a:path w="9039">
                  <a:moveTo>
                    <a:pt x="0" y="0"/>
                  </a:moveTo>
                  <a:lnTo>
                    <a:pt x="9039" y="0"/>
                  </a:lnTo>
                </a:path>
              </a:pathLst>
            </a:custGeom>
            <a:noFill/>
            <a:ln w="2067">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71" name="Group 74"/>
          <p:cNvGrpSpPr>
            <a:grpSpLocks/>
          </p:cNvGrpSpPr>
          <p:nvPr/>
        </p:nvGrpSpPr>
        <p:grpSpPr bwMode="auto">
          <a:xfrm>
            <a:off x="1591027" y="4463143"/>
            <a:ext cx="5738812" cy="0"/>
            <a:chOff x="2945" y="4145"/>
            <a:chExt cx="9039" cy="2"/>
          </a:xfrm>
        </p:grpSpPr>
        <p:sp>
          <p:nvSpPr>
            <p:cNvPr id="425" name="Freeform 75"/>
            <p:cNvSpPr>
              <a:spLocks/>
            </p:cNvSpPr>
            <p:nvPr/>
          </p:nvSpPr>
          <p:spPr bwMode="auto">
            <a:xfrm>
              <a:off x="2945" y="4145"/>
              <a:ext cx="9039" cy="2"/>
            </a:xfrm>
            <a:custGeom>
              <a:avLst/>
              <a:gdLst>
                <a:gd name="T0" fmla="+- 0 2945 2945"/>
                <a:gd name="T1" fmla="*/ T0 w 9039"/>
                <a:gd name="T2" fmla="+- 0 11984 2945"/>
                <a:gd name="T3" fmla="*/ T2 w 9039"/>
              </a:gdLst>
              <a:ahLst/>
              <a:cxnLst>
                <a:cxn ang="0">
                  <a:pos x="T1" y="0"/>
                </a:cxn>
                <a:cxn ang="0">
                  <a:pos x="T3" y="0"/>
                </a:cxn>
              </a:cxnLst>
              <a:rect l="0" t="0" r="r" b="b"/>
              <a:pathLst>
                <a:path w="9039">
                  <a:moveTo>
                    <a:pt x="0" y="0"/>
                  </a:moveTo>
                  <a:lnTo>
                    <a:pt x="9039" y="0"/>
                  </a:lnTo>
                </a:path>
              </a:pathLst>
            </a:custGeom>
            <a:noFill/>
            <a:ln w="2067">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72" name="Group 76"/>
          <p:cNvGrpSpPr>
            <a:grpSpLocks/>
          </p:cNvGrpSpPr>
          <p:nvPr/>
        </p:nvGrpSpPr>
        <p:grpSpPr bwMode="auto">
          <a:xfrm>
            <a:off x="1591027" y="4639356"/>
            <a:ext cx="5738812" cy="1587"/>
            <a:chOff x="2945" y="4423"/>
            <a:chExt cx="9039" cy="2"/>
          </a:xfrm>
        </p:grpSpPr>
        <p:sp>
          <p:nvSpPr>
            <p:cNvPr id="424" name="Freeform 77"/>
            <p:cNvSpPr>
              <a:spLocks/>
            </p:cNvSpPr>
            <p:nvPr/>
          </p:nvSpPr>
          <p:spPr bwMode="auto">
            <a:xfrm>
              <a:off x="2945" y="4423"/>
              <a:ext cx="9039" cy="2"/>
            </a:xfrm>
            <a:custGeom>
              <a:avLst/>
              <a:gdLst>
                <a:gd name="T0" fmla="+- 0 2945 2945"/>
                <a:gd name="T1" fmla="*/ T0 w 9039"/>
                <a:gd name="T2" fmla="+- 0 11984 2945"/>
                <a:gd name="T3" fmla="*/ T2 w 9039"/>
              </a:gdLst>
              <a:ahLst/>
              <a:cxnLst>
                <a:cxn ang="0">
                  <a:pos x="T1" y="0"/>
                </a:cxn>
                <a:cxn ang="0">
                  <a:pos x="T3" y="0"/>
                </a:cxn>
              </a:cxnLst>
              <a:rect l="0" t="0" r="r" b="b"/>
              <a:pathLst>
                <a:path w="9039">
                  <a:moveTo>
                    <a:pt x="0" y="0"/>
                  </a:moveTo>
                  <a:lnTo>
                    <a:pt x="9039" y="0"/>
                  </a:lnTo>
                </a:path>
              </a:pathLst>
            </a:custGeom>
            <a:noFill/>
            <a:ln w="2067">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73" name="Group 78"/>
          <p:cNvGrpSpPr>
            <a:grpSpLocks/>
          </p:cNvGrpSpPr>
          <p:nvPr/>
        </p:nvGrpSpPr>
        <p:grpSpPr bwMode="auto">
          <a:xfrm>
            <a:off x="1586264" y="2874056"/>
            <a:ext cx="1588" cy="1765300"/>
            <a:chOff x="2938" y="1643"/>
            <a:chExt cx="2" cy="2780"/>
          </a:xfrm>
        </p:grpSpPr>
        <p:sp>
          <p:nvSpPr>
            <p:cNvPr id="423" name="Freeform 79"/>
            <p:cNvSpPr>
              <a:spLocks/>
            </p:cNvSpPr>
            <p:nvPr/>
          </p:nvSpPr>
          <p:spPr bwMode="auto">
            <a:xfrm>
              <a:off x="2938" y="1643"/>
              <a:ext cx="2" cy="2780"/>
            </a:xfrm>
            <a:custGeom>
              <a:avLst/>
              <a:gdLst>
                <a:gd name="T0" fmla="+- 0 4423 1643"/>
                <a:gd name="T1" fmla="*/ 4423 h 2780"/>
                <a:gd name="T2" fmla="+- 0 1643 1643"/>
                <a:gd name="T3" fmla="*/ 1643 h 2780"/>
              </a:gdLst>
              <a:ahLst/>
              <a:cxnLst>
                <a:cxn ang="0">
                  <a:pos x="0" y="T1"/>
                </a:cxn>
                <a:cxn ang="0">
                  <a:pos x="0" y="T3"/>
                </a:cxn>
              </a:cxnLst>
              <a:rect l="0" t="0" r="r" b="b"/>
              <a:pathLst>
                <a:path h="2780">
                  <a:moveTo>
                    <a:pt x="0" y="2780"/>
                  </a:moveTo>
                  <a:lnTo>
                    <a:pt x="0" y="0"/>
                  </a:lnTo>
                </a:path>
              </a:pathLst>
            </a:custGeom>
            <a:noFill/>
            <a:ln w="1083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74" name="Group 80"/>
          <p:cNvGrpSpPr>
            <a:grpSpLocks/>
          </p:cNvGrpSpPr>
          <p:nvPr/>
        </p:nvGrpSpPr>
        <p:grpSpPr bwMode="auto">
          <a:xfrm>
            <a:off x="2326039" y="2558143"/>
            <a:ext cx="1588" cy="2081213"/>
            <a:chOff x="4103" y="1146"/>
            <a:chExt cx="2" cy="3277"/>
          </a:xfrm>
        </p:grpSpPr>
        <p:sp>
          <p:nvSpPr>
            <p:cNvPr id="422" name="Freeform 81"/>
            <p:cNvSpPr>
              <a:spLocks/>
            </p:cNvSpPr>
            <p:nvPr/>
          </p:nvSpPr>
          <p:spPr bwMode="auto">
            <a:xfrm>
              <a:off x="4103" y="1146"/>
              <a:ext cx="2" cy="3277"/>
            </a:xfrm>
            <a:custGeom>
              <a:avLst/>
              <a:gdLst>
                <a:gd name="T0" fmla="+- 0 4423 1146"/>
                <a:gd name="T1" fmla="*/ 4423 h 3277"/>
                <a:gd name="T2" fmla="+- 0 1146 1146"/>
                <a:gd name="T3" fmla="*/ 1146 h 3277"/>
              </a:gdLst>
              <a:ahLst/>
              <a:cxnLst>
                <a:cxn ang="0">
                  <a:pos x="0" y="T1"/>
                </a:cxn>
                <a:cxn ang="0">
                  <a:pos x="0" y="T3"/>
                </a:cxn>
              </a:cxnLst>
              <a:rect l="0" t="0" r="r" b="b"/>
              <a:pathLst>
                <a:path h="3277">
                  <a:moveTo>
                    <a:pt x="0" y="3277"/>
                  </a:moveTo>
                  <a:lnTo>
                    <a:pt x="0" y="0"/>
                  </a:lnTo>
                </a:path>
              </a:pathLst>
            </a:custGeom>
            <a:noFill/>
            <a:ln w="1">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75" name="Group 82"/>
          <p:cNvGrpSpPr>
            <a:grpSpLocks/>
          </p:cNvGrpSpPr>
          <p:nvPr/>
        </p:nvGrpSpPr>
        <p:grpSpPr bwMode="auto">
          <a:xfrm>
            <a:off x="3265839" y="2558143"/>
            <a:ext cx="1588" cy="2081213"/>
            <a:chOff x="5583" y="1146"/>
            <a:chExt cx="2" cy="3277"/>
          </a:xfrm>
        </p:grpSpPr>
        <p:sp>
          <p:nvSpPr>
            <p:cNvPr id="421" name="Freeform 83"/>
            <p:cNvSpPr>
              <a:spLocks/>
            </p:cNvSpPr>
            <p:nvPr/>
          </p:nvSpPr>
          <p:spPr bwMode="auto">
            <a:xfrm>
              <a:off x="5583" y="1146"/>
              <a:ext cx="2" cy="3277"/>
            </a:xfrm>
            <a:custGeom>
              <a:avLst/>
              <a:gdLst>
                <a:gd name="T0" fmla="+- 0 4423 1146"/>
                <a:gd name="T1" fmla="*/ 4423 h 3277"/>
                <a:gd name="T2" fmla="+- 0 1146 1146"/>
                <a:gd name="T3" fmla="*/ 1146 h 3277"/>
              </a:gdLst>
              <a:ahLst/>
              <a:cxnLst>
                <a:cxn ang="0">
                  <a:pos x="0" y="T1"/>
                </a:cxn>
                <a:cxn ang="0">
                  <a:pos x="0" y="T3"/>
                </a:cxn>
              </a:cxnLst>
              <a:rect l="0" t="0" r="r" b="b"/>
              <a:pathLst>
                <a:path h="3277">
                  <a:moveTo>
                    <a:pt x="0" y="3277"/>
                  </a:moveTo>
                  <a:lnTo>
                    <a:pt x="0" y="0"/>
                  </a:lnTo>
                </a:path>
              </a:pathLst>
            </a:custGeom>
            <a:noFill/>
            <a:ln w="0">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76" name="Group 84"/>
          <p:cNvGrpSpPr>
            <a:grpSpLocks/>
          </p:cNvGrpSpPr>
          <p:nvPr/>
        </p:nvGrpSpPr>
        <p:grpSpPr bwMode="auto">
          <a:xfrm>
            <a:off x="7329839" y="2558143"/>
            <a:ext cx="1588" cy="352425"/>
            <a:chOff x="11984" y="1146"/>
            <a:chExt cx="2" cy="555"/>
          </a:xfrm>
        </p:grpSpPr>
        <p:sp>
          <p:nvSpPr>
            <p:cNvPr id="420" name="Freeform 85"/>
            <p:cNvSpPr>
              <a:spLocks/>
            </p:cNvSpPr>
            <p:nvPr/>
          </p:nvSpPr>
          <p:spPr bwMode="auto">
            <a:xfrm>
              <a:off x="11984" y="1146"/>
              <a:ext cx="2" cy="555"/>
            </a:xfrm>
            <a:custGeom>
              <a:avLst/>
              <a:gdLst>
                <a:gd name="T0" fmla="+- 0 1701 1146"/>
                <a:gd name="T1" fmla="*/ 1701 h 555"/>
                <a:gd name="T2" fmla="+- 0 1146 1146"/>
                <a:gd name="T3" fmla="*/ 1146 h 555"/>
              </a:gdLst>
              <a:ahLst/>
              <a:cxnLst>
                <a:cxn ang="0">
                  <a:pos x="0" y="T1"/>
                </a:cxn>
                <a:cxn ang="0">
                  <a:pos x="0" y="T3"/>
                </a:cxn>
              </a:cxnLst>
              <a:rect l="0" t="0" r="r" b="b"/>
              <a:pathLst>
                <a:path h="555">
                  <a:moveTo>
                    <a:pt x="0" y="555"/>
                  </a:moveTo>
                  <a:lnTo>
                    <a:pt x="0" y="0"/>
                  </a:lnTo>
                </a:path>
              </a:pathLst>
            </a:custGeom>
            <a:noFill/>
            <a:ln w="0">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77" name="Group 86"/>
          <p:cNvGrpSpPr>
            <a:grpSpLocks/>
          </p:cNvGrpSpPr>
          <p:nvPr/>
        </p:nvGrpSpPr>
        <p:grpSpPr bwMode="auto">
          <a:xfrm>
            <a:off x="7329839" y="3583668"/>
            <a:ext cx="1588" cy="1055688"/>
            <a:chOff x="11984" y="2759"/>
            <a:chExt cx="2" cy="1665"/>
          </a:xfrm>
        </p:grpSpPr>
        <p:sp>
          <p:nvSpPr>
            <p:cNvPr id="419" name="Freeform 87"/>
            <p:cNvSpPr>
              <a:spLocks/>
            </p:cNvSpPr>
            <p:nvPr/>
          </p:nvSpPr>
          <p:spPr bwMode="auto">
            <a:xfrm>
              <a:off x="11984" y="2759"/>
              <a:ext cx="2" cy="1665"/>
            </a:xfrm>
            <a:custGeom>
              <a:avLst/>
              <a:gdLst>
                <a:gd name="T0" fmla="+- 0 4423 2759"/>
                <a:gd name="T1" fmla="*/ 4423 h 1665"/>
                <a:gd name="T2" fmla="+- 0 2759 2759"/>
                <a:gd name="T3" fmla="*/ 2759 h 1665"/>
              </a:gdLst>
              <a:ahLst/>
              <a:cxnLst>
                <a:cxn ang="0">
                  <a:pos x="0" y="T1"/>
                </a:cxn>
                <a:cxn ang="0">
                  <a:pos x="0" y="T3"/>
                </a:cxn>
              </a:cxnLst>
              <a:rect l="0" t="0" r="r" b="b"/>
              <a:pathLst>
                <a:path h="1665">
                  <a:moveTo>
                    <a:pt x="0" y="1664"/>
                  </a:moveTo>
                  <a:lnTo>
                    <a:pt x="0" y="0"/>
                  </a:lnTo>
                </a:path>
              </a:pathLst>
            </a:custGeom>
            <a:noFill/>
            <a:ln w="0">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78" name="Group 88"/>
          <p:cNvGrpSpPr>
            <a:grpSpLocks/>
          </p:cNvGrpSpPr>
          <p:nvPr/>
        </p:nvGrpSpPr>
        <p:grpSpPr bwMode="auto">
          <a:xfrm>
            <a:off x="7333014" y="2558143"/>
            <a:ext cx="1588" cy="352425"/>
            <a:chOff x="11989" y="1146"/>
            <a:chExt cx="2" cy="555"/>
          </a:xfrm>
        </p:grpSpPr>
        <p:sp>
          <p:nvSpPr>
            <p:cNvPr id="418" name="Freeform 89"/>
            <p:cNvSpPr>
              <a:spLocks/>
            </p:cNvSpPr>
            <p:nvPr/>
          </p:nvSpPr>
          <p:spPr bwMode="auto">
            <a:xfrm>
              <a:off x="11989" y="1146"/>
              <a:ext cx="2" cy="555"/>
            </a:xfrm>
            <a:custGeom>
              <a:avLst/>
              <a:gdLst>
                <a:gd name="T0" fmla="+- 0 1701 1146"/>
                <a:gd name="T1" fmla="*/ 1701 h 555"/>
                <a:gd name="T2" fmla="+- 0 1146 1146"/>
                <a:gd name="T3" fmla="*/ 1146 h 555"/>
              </a:gdLst>
              <a:ahLst/>
              <a:cxnLst>
                <a:cxn ang="0">
                  <a:pos x="0" y="T1"/>
                </a:cxn>
                <a:cxn ang="0">
                  <a:pos x="0" y="T3"/>
                </a:cxn>
              </a:cxnLst>
              <a:rect l="0" t="0" r="r" b="b"/>
              <a:pathLst>
                <a:path h="555">
                  <a:moveTo>
                    <a:pt x="0" y="555"/>
                  </a:moveTo>
                  <a:lnTo>
                    <a:pt x="0" y="0"/>
                  </a:lnTo>
                </a:path>
              </a:pathLst>
            </a:custGeom>
            <a:noFill/>
            <a:ln w="7648">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79" name="Group 90"/>
          <p:cNvGrpSpPr>
            <a:grpSpLocks/>
          </p:cNvGrpSpPr>
          <p:nvPr/>
        </p:nvGrpSpPr>
        <p:grpSpPr bwMode="auto">
          <a:xfrm>
            <a:off x="7333014" y="3583668"/>
            <a:ext cx="1588" cy="1055688"/>
            <a:chOff x="11989" y="2759"/>
            <a:chExt cx="2" cy="1665"/>
          </a:xfrm>
        </p:grpSpPr>
        <p:sp>
          <p:nvSpPr>
            <p:cNvPr id="417" name="Freeform 91"/>
            <p:cNvSpPr>
              <a:spLocks/>
            </p:cNvSpPr>
            <p:nvPr/>
          </p:nvSpPr>
          <p:spPr bwMode="auto">
            <a:xfrm>
              <a:off x="11989" y="2759"/>
              <a:ext cx="2" cy="1665"/>
            </a:xfrm>
            <a:custGeom>
              <a:avLst/>
              <a:gdLst>
                <a:gd name="T0" fmla="+- 0 4423 2759"/>
                <a:gd name="T1" fmla="*/ 4423 h 1665"/>
                <a:gd name="T2" fmla="+- 0 2759 2759"/>
                <a:gd name="T3" fmla="*/ 2759 h 1665"/>
              </a:gdLst>
              <a:ahLst/>
              <a:cxnLst>
                <a:cxn ang="0">
                  <a:pos x="0" y="T1"/>
                </a:cxn>
                <a:cxn ang="0">
                  <a:pos x="0" y="T3"/>
                </a:cxn>
              </a:cxnLst>
              <a:rect l="0" t="0" r="r" b="b"/>
              <a:pathLst>
                <a:path h="1665">
                  <a:moveTo>
                    <a:pt x="0" y="1664"/>
                  </a:moveTo>
                  <a:lnTo>
                    <a:pt x="0" y="0"/>
                  </a:lnTo>
                </a:path>
              </a:pathLst>
            </a:custGeom>
            <a:noFill/>
            <a:ln w="7648">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80" name="Group 92"/>
          <p:cNvGrpSpPr>
            <a:grpSpLocks/>
          </p:cNvGrpSpPr>
          <p:nvPr/>
        </p:nvGrpSpPr>
        <p:grpSpPr bwMode="auto">
          <a:xfrm>
            <a:off x="1832327" y="2880406"/>
            <a:ext cx="0" cy="1758950"/>
            <a:chOff x="3325" y="1653"/>
            <a:chExt cx="2" cy="2770"/>
          </a:xfrm>
        </p:grpSpPr>
        <p:sp>
          <p:nvSpPr>
            <p:cNvPr id="416" name="Freeform 93"/>
            <p:cNvSpPr>
              <a:spLocks/>
            </p:cNvSpPr>
            <p:nvPr/>
          </p:nvSpPr>
          <p:spPr bwMode="auto">
            <a:xfrm>
              <a:off x="3325" y="1653"/>
              <a:ext cx="2" cy="2770"/>
            </a:xfrm>
            <a:custGeom>
              <a:avLst/>
              <a:gdLst>
                <a:gd name="T0" fmla="+- 0 4423 1653"/>
                <a:gd name="T1" fmla="*/ 4423 h 2770"/>
                <a:gd name="T2" fmla="+- 0 1653 1653"/>
                <a:gd name="T3" fmla="*/ 1653 h 2770"/>
              </a:gdLst>
              <a:ahLst/>
              <a:cxnLst>
                <a:cxn ang="0">
                  <a:pos x="0" y="T1"/>
                </a:cxn>
                <a:cxn ang="0">
                  <a:pos x="0" y="T3"/>
                </a:cxn>
              </a:cxnLst>
              <a:rect l="0" t="0" r="r" b="b"/>
              <a:pathLst>
                <a:path h="2770">
                  <a:moveTo>
                    <a:pt x="0" y="2770"/>
                  </a:moveTo>
                  <a:lnTo>
                    <a:pt x="0" y="0"/>
                  </a:lnTo>
                </a:path>
              </a:pathLst>
            </a:custGeom>
            <a:noFill/>
            <a:ln w="2067">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81" name="Group 94"/>
          <p:cNvGrpSpPr>
            <a:grpSpLocks/>
          </p:cNvGrpSpPr>
          <p:nvPr/>
        </p:nvGrpSpPr>
        <p:grpSpPr bwMode="auto">
          <a:xfrm>
            <a:off x="2078389" y="2880406"/>
            <a:ext cx="1588" cy="1758950"/>
            <a:chOff x="3714" y="1653"/>
            <a:chExt cx="2" cy="2770"/>
          </a:xfrm>
        </p:grpSpPr>
        <p:sp>
          <p:nvSpPr>
            <p:cNvPr id="415" name="Freeform 95"/>
            <p:cNvSpPr>
              <a:spLocks/>
            </p:cNvSpPr>
            <p:nvPr/>
          </p:nvSpPr>
          <p:spPr bwMode="auto">
            <a:xfrm>
              <a:off x="3714" y="1653"/>
              <a:ext cx="2" cy="2770"/>
            </a:xfrm>
            <a:custGeom>
              <a:avLst/>
              <a:gdLst>
                <a:gd name="T0" fmla="+- 0 4423 1653"/>
                <a:gd name="T1" fmla="*/ 4423 h 2770"/>
                <a:gd name="T2" fmla="+- 0 1653 1653"/>
                <a:gd name="T3" fmla="*/ 1653 h 2770"/>
              </a:gdLst>
              <a:ahLst/>
              <a:cxnLst>
                <a:cxn ang="0">
                  <a:pos x="0" y="T1"/>
                </a:cxn>
                <a:cxn ang="0">
                  <a:pos x="0" y="T3"/>
                </a:cxn>
              </a:cxnLst>
              <a:rect l="0" t="0" r="r" b="b"/>
              <a:pathLst>
                <a:path h="2770">
                  <a:moveTo>
                    <a:pt x="0" y="2770"/>
                  </a:moveTo>
                  <a:lnTo>
                    <a:pt x="0" y="0"/>
                  </a:lnTo>
                </a:path>
              </a:pathLst>
            </a:custGeom>
            <a:noFill/>
            <a:ln w="2067">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82" name="Group 96"/>
          <p:cNvGrpSpPr>
            <a:grpSpLocks/>
          </p:cNvGrpSpPr>
          <p:nvPr/>
        </p:nvGrpSpPr>
        <p:grpSpPr bwMode="auto">
          <a:xfrm>
            <a:off x="2953102" y="2880406"/>
            <a:ext cx="0" cy="1758950"/>
            <a:chOff x="5090" y="1653"/>
            <a:chExt cx="2" cy="2770"/>
          </a:xfrm>
        </p:grpSpPr>
        <p:sp>
          <p:nvSpPr>
            <p:cNvPr id="414" name="Freeform 97"/>
            <p:cNvSpPr>
              <a:spLocks/>
            </p:cNvSpPr>
            <p:nvPr/>
          </p:nvSpPr>
          <p:spPr bwMode="auto">
            <a:xfrm>
              <a:off x="5090" y="1653"/>
              <a:ext cx="2" cy="2770"/>
            </a:xfrm>
            <a:custGeom>
              <a:avLst/>
              <a:gdLst>
                <a:gd name="T0" fmla="+- 0 4423 1653"/>
                <a:gd name="T1" fmla="*/ 4423 h 2770"/>
                <a:gd name="T2" fmla="+- 0 1653 1653"/>
                <a:gd name="T3" fmla="*/ 1653 h 2770"/>
              </a:gdLst>
              <a:ahLst/>
              <a:cxnLst>
                <a:cxn ang="0">
                  <a:pos x="0" y="T1"/>
                </a:cxn>
                <a:cxn ang="0">
                  <a:pos x="0" y="T3"/>
                </a:cxn>
              </a:cxnLst>
              <a:rect l="0" t="0" r="r" b="b"/>
              <a:pathLst>
                <a:path h="2770">
                  <a:moveTo>
                    <a:pt x="0" y="2770"/>
                  </a:moveTo>
                  <a:lnTo>
                    <a:pt x="0" y="0"/>
                  </a:lnTo>
                </a:path>
              </a:pathLst>
            </a:custGeom>
            <a:noFill/>
            <a:ln w="2067">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83" name="Group 98"/>
          <p:cNvGrpSpPr>
            <a:grpSpLocks/>
          </p:cNvGrpSpPr>
          <p:nvPr/>
        </p:nvGrpSpPr>
        <p:grpSpPr bwMode="auto">
          <a:xfrm>
            <a:off x="2638777" y="3055031"/>
            <a:ext cx="1587" cy="1584325"/>
            <a:chOff x="4597" y="1927"/>
            <a:chExt cx="2" cy="2497"/>
          </a:xfrm>
        </p:grpSpPr>
        <p:sp>
          <p:nvSpPr>
            <p:cNvPr id="413" name="Freeform 99"/>
            <p:cNvSpPr>
              <a:spLocks/>
            </p:cNvSpPr>
            <p:nvPr/>
          </p:nvSpPr>
          <p:spPr bwMode="auto">
            <a:xfrm>
              <a:off x="4597" y="1927"/>
              <a:ext cx="2" cy="2497"/>
            </a:xfrm>
            <a:custGeom>
              <a:avLst/>
              <a:gdLst>
                <a:gd name="T0" fmla="+- 0 4423 1927"/>
                <a:gd name="T1" fmla="*/ 4423 h 2497"/>
                <a:gd name="T2" fmla="+- 0 1927 1927"/>
                <a:gd name="T3" fmla="*/ 1927 h 2497"/>
              </a:gdLst>
              <a:ahLst/>
              <a:cxnLst>
                <a:cxn ang="0">
                  <a:pos x="0" y="T1"/>
                </a:cxn>
                <a:cxn ang="0">
                  <a:pos x="0" y="T3"/>
                </a:cxn>
              </a:cxnLst>
              <a:rect l="0" t="0" r="r" b="b"/>
              <a:pathLst>
                <a:path h="2497">
                  <a:moveTo>
                    <a:pt x="0" y="2496"/>
                  </a:moveTo>
                  <a:lnTo>
                    <a:pt x="0" y="0"/>
                  </a:lnTo>
                </a:path>
              </a:pathLst>
            </a:custGeom>
            <a:noFill/>
            <a:ln w="2067">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84" name="Group 100"/>
          <p:cNvGrpSpPr>
            <a:grpSpLocks/>
          </p:cNvGrpSpPr>
          <p:nvPr/>
        </p:nvGrpSpPr>
        <p:grpSpPr bwMode="auto">
          <a:xfrm>
            <a:off x="1591027" y="2554968"/>
            <a:ext cx="5745162" cy="0"/>
            <a:chOff x="2945" y="1139"/>
            <a:chExt cx="9049" cy="2"/>
          </a:xfrm>
        </p:grpSpPr>
        <p:sp>
          <p:nvSpPr>
            <p:cNvPr id="412" name="Freeform 101"/>
            <p:cNvSpPr>
              <a:spLocks/>
            </p:cNvSpPr>
            <p:nvPr/>
          </p:nvSpPr>
          <p:spPr bwMode="auto">
            <a:xfrm>
              <a:off x="2945" y="1139"/>
              <a:ext cx="9049" cy="2"/>
            </a:xfrm>
            <a:custGeom>
              <a:avLst/>
              <a:gdLst>
                <a:gd name="T0" fmla="+- 0 2945 2945"/>
                <a:gd name="T1" fmla="*/ T0 w 9049"/>
                <a:gd name="T2" fmla="+- 0 11994 2945"/>
                <a:gd name="T3" fmla="*/ T2 w 9049"/>
              </a:gdLst>
              <a:ahLst/>
              <a:cxnLst>
                <a:cxn ang="0">
                  <a:pos x="T1" y="0"/>
                </a:cxn>
                <a:cxn ang="0">
                  <a:pos x="T3" y="0"/>
                </a:cxn>
              </a:cxnLst>
              <a:rect l="0" t="0" r="r" b="b"/>
              <a:pathLst>
                <a:path w="9049">
                  <a:moveTo>
                    <a:pt x="0" y="0"/>
                  </a:moveTo>
                  <a:lnTo>
                    <a:pt x="9049" y="0"/>
                  </a:lnTo>
                </a:path>
              </a:pathLst>
            </a:custGeom>
            <a:noFill/>
            <a:ln w="10830">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85" name="Group 102"/>
          <p:cNvGrpSpPr>
            <a:grpSpLocks/>
          </p:cNvGrpSpPr>
          <p:nvPr/>
        </p:nvGrpSpPr>
        <p:grpSpPr bwMode="auto">
          <a:xfrm>
            <a:off x="5683602" y="2715306"/>
            <a:ext cx="1646237" cy="1587"/>
            <a:chOff x="9392" y="1392"/>
            <a:chExt cx="2591" cy="2"/>
          </a:xfrm>
        </p:grpSpPr>
        <p:sp>
          <p:nvSpPr>
            <p:cNvPr id="411" name="Freeform 103"/>
            <p:cNvSpPr>
              <a:spLocks/>
            </p:cNvSpPr>
            <p:nvPr/>
          </p:nvSpPr>
          <p:spPr bwMode="auto">
            <a:xfrm>
              <a:off x="9392" y="1392"/>
              <a:ext cx="2591" cy="2"/>
            </a:xfrm>
            <a:custGeom>
              <a:avLst/>
              <a:gdLst>
                <a:gd name="T0" fmla="+- 0 9392 9392"/>
                <a:gd name="T1" fmla="*/ T0 w 2591"/>
                <a:gd name="T2" fmla="+- 0 11984 9392"/>
                <a:gd name="T3" fmla="*/ T2 w 2591"/>
              </a:gdLst>
              <a:ahLst/>
              <a:cxnLst>
                <a:cxn ang="0">
                  <a:pos x="T1" y="0"/>
                </a:cxn>
                <a:cxn ang="0">
                  <a:pos x="T3" y="0"/>
                </a:cxn>
              </a:cxnLst>
              <a:rect l="0" t="0" r="r" b="b"/>
              <a:pathLst>
                <a:path w="2591">
                  <a:moveTo>
                    <a:pt x="0" y="0"/>
                  </a:moveTo>
                  <a:lnTo>
                    <a:pt x="2592" y="0"/>
                  </a:lnTo>
                </a:path>
              </a:pathLst>
            </a:custGeom>
            <a:noFill/>
            <a:ln w="20399">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86" name="Group 104"/>
          <p:cNvGrpSpPr>
            <a:grpSpLocks/>
          </p:cNvGrpSpPr>
          <p:nvPr/>
        </p:nvGrpSpPr>
        <p:grpSpPr bwMode="auto">
          <a:xfrm>
            <a:off x="5677252" y="2715306"/>
            <a:ext cx="6350" cy="1587"/>
            <a:chOff x="9382" y="1392"/>
            <a:chExt cx="10" cy="2"/>
          </a:xfrm>
        </p:grpSpPr>
        <p:sp>
          <p:nvSpPr>
            <p:cNvPr id="410" name="Freeform 105"/>
            <p:cNvSpPr>
              <a:spLocks/>
            </p:cNvSpPr>
            <p:nvPr/>
          </p:nvSpPr>
          <p:spPr bwMode="auto">
            <a:xfrm>
              <a:off x="9382" y="1392"/>
              <a:ext cx="10" cy="2"/>
            </a:xfrm>
            <a:custGeom>
              <a:avLst/>
              <a:gdLst>
                <a:gd name="T0" fmla="+- 0 9382 9382"/>
                <a:gd name="T1" fmla="*/ T0 w 10"/>
                <a:gd name="T2" fmla="+- 0 9392 9382"/>
                <a:gd name="T3" fmla="*/ T2 w 10"/>
              </a:gdLst>
              <a:ahLst/>
              <a:cxnLst>
                <a:cxn ang="0">
                  <a:pos x="T1" y="0"/>
                </a:cxn>
                <a:cxn ang="0">
                  <a:pos x="T3" y="0"/>
                </a:cxn>
              </a:cxnLst>
              <a:rect l="0" t="0" r="r" b="b"/>
              <a:pathLst>
                <a:path w="10">
                  <a:moveTo>
                    <a:pt x="0" y="0"/>
                  </a:moveTo>
                  <a:lnTo>
                    <a:pt x="10" y="0"/>
                  </a:lnTo>
                </a:path>
              </a:pathLst>
            </a:custGeom>
            <a:noFill/>
            <a:ln w="20399">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87" name="Group 106"/>
          <p:cNvGrpSpPr>
            <a:grpSpLocks/>
          </p:cNvGrpSpPr>
          <p:nvPr/>
        </p:nvGrpSpPr>
        <p:grpSpPr bwMode="auto">
          <a:xfrm>
            <a:off x="6617052" y="4004356"/>
            <a:ext cx="720725" cy="107950"/>
            <a:chOff x="10861" y="3422"/>
            <a:chExt cx="1134" cy="171"/>
          </a:xfrm>
        </p:grpSpPr>
        <p:sp>
          <p:nvSpPr>
            <p:cNvPr id="409" name="Freeform 107"/>
            <p:cNvSpPr>
              <a:spLocks/>
            </p:cNvSpPr>
            <p:nvPr/>
          </p:nvSpPr>
          <p:spPr bwMode="auto">
            <a:xfrm>
              <a:off x="10861" y="3422"/>
              <a:ext cx="1134" cy="171"/>
            </a:xfrm>
            <a:custGeom>
              <a:avLst/>
              <a:gdLst>
                <a:gd name="T0" fmla="+- 0 10861 10861"/>
                <a:gd name="T1" fmla="*/ T0 w 1134"/>
                <a:gd name="T2" fmla="+- 0 3422 3422"/>
                <a:gd name="T3" fmla="*/ 3422 h 171"/>
                <a:gd name="T4" fmla="+- 0 11995 10861"/>
                <a:gd name="T5" fmla="*/ T4 w 1134"/>
                <a:gd name="T6" fmla="+- 0 3422 3422"/>
                <a:gd name="T7" fmla="*/ 3422 h 171"/>
                <a:gd name="T8" fmla="+- 0 11995 10861"/>
                <a:gd name="T9" fmla="*/ T8 w 1134"/>
                <a:gd name="T10" fmla="+- 0 3592 3422"/>
                <a:gd name="T11" fmla="*/ 3592 h 171"/>
                <a:gd name="T12" fmla="+- 0 10861 10861"/>
                <a:gd name="T13" fmla="*/ T12 w 1134"/>
                <a:gd name="T14" fmla="+- 0 3592 3422"/>
                <a:gd name="T15" fmla="*/ 3592 h 171"/>
                <a:gd name="T16" fmla="+- 0 10861 10861"/>
                <a:gd name="T17" fmla="*/ T16 w 1134"/>
                <a:gd name="T18" fmla="+- 0 3422 3422"/>
                <a:gd name="T19" fmla="*/ 3422 h 171"/>
              </a:gdLst>
              <a:ahLst/>
              <a:cxnLst>
                <a:cxn ang="0">
                  <a:pos x="T1" y="T3"/>
                </a:cxn>
                <a:cxn ang="0">
                  <a:pos x="T5" y="T7"/>
                </a:cxn>
                <a:cxn ang="0">
                  <a:pos x="T9" y="T11"/>
                </a:cxn>
                <a:cxn ang="0">
                  <a:pos x="T13" y="T15"/>
                </a:cxn>
                <a:cxn ang="0">
                  <a:pos x="T17" y="T19"/>
                </a:cxn>
              </a:cxnLst>
              <a:rect l="0" t="0" r="r" b="b"/>
              <a:pathLst>
                <a:path w="1134" h="171">
                  <a:moveTo>
                    <a:pt x="0" y="0"/>
                  </a:moveTo>
                  <a:lnTo>
                    <a:pt x="1134" y="0"/>
                  </a:lnTo>
                  <a:lnTo>
                    <a:pt x="1134" y="170"/>
                  </a:lnTo>
                  <a:lnTo>
                    <a:pt x="0" y="170"/>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88" name="Group 108"/>
          <p:cNvGrpSpPr>
            <a:grpSpLocks/>
          </p:cNvGrpSpPr>
          <p:nvPr/>
        </p:nvGrpSpPr>
        <p:grpSpPr bwMode="auto">
          <a:xfrm>
            <a:off x="6161439" y="3831318"/>
            <a:ext cx="298450" cy="119063"/>
            <a:chOff x="10144" y="3151"/>
            <a:chExt cx="470" cy="186"/>
          </a:xfrm>
        </p:grpSpPr>
        <p:sp>
          <p:nvSpPr>
            <p:cNvPr id="408" name="Freeform 109"/>
            <p:cNvSpPr>
              <a:spLocks/>
            </p:cNvSpPr>
            <p:nvPr/>
          </p:nvSpPr>
          <p:spPr bwMode="auto">
            <a:xfrm>
              <a:off x="10144" y="3151"/>
              <a:ext cx="470" cy="186"/>
            </a:xfrm>
            <a:custGeom>
              <a:avLst/>
              <a:gdLst>
                <a:gd name="T0" fmla="+- 0 10144 10144"/>
                <a:gd name="T1" fmla="*/ T0 w 470"/>
                <a:gd name="T2" fmla="+- 0 3151 3151"/>
                <a:gd name="T3" fmla="*/ 3151 h 186"/>
                <a:gd name="T4" fmla="+- 0 10614 10144"/>
                <a:gd name="T5" fmla="*/ T4 w 470"/>
                <a:gd name="T6" fmla="+- 0 3151 3151"/>
                <a:gd name="T7" fmla="*/ 3151 h 186"/>
                <a:gd name="T8" fmla="+- 0 10614 10144"/>
                <a:gd name="T9" fmla="*/ T8 w 470"/>
                <a:gd name="T10" fmla="+- 0 3336 3151"/>
                <a:gd name="T11" fmla="*/ 3336 h 186"/>
                <a:gd name="T12" fmla="+- 0 10144 10144"/>
                <a:gd name="T13" fmla="*/ T12 w 470"/>
                <a:gd name="T14" fmla="+- 0 3336 3151"/>
                <a:gd name="T15" fmla="*/ 3336 h 186"/>
                <a:gd name="T16" fmla="+- 0 10144 10144"/>
                <a:gd name="T17" fmla="*/ T16 w 470"/>
                <a:gd name="T18" fmla="+- 0 3151 3151"/>
                <a:gd name="T19" fmla="*/ 3151 h 186"/>
              </a:gdLst>
              <a:ahLst/>
              <a:cxnLst>
                <a:cxn ang="0">
                  <a:pos x="T1" y="T3"/>
                </a:cxn>
                <a:cxn ang="0">
                  <a:pos x="T5" y="T7"/>
                </a:cxn>
                <a:cxn ang="0">
                  <a:pos x="T9" y="T11"/>
                </a:cxn>
                <a:cxn ang="0">
                  <a:pos x="T13" y="T15"/>
                </a:cxn>
                <a:cxn ang="0">
                  <a:pos x="T17" y="T19"/>
                </a:cxn>
              </a:cxnLst>
              <a:rect l="0" t="0" r="r" b="b"/>
              <a:pathLst>
                <a:path w="470" h="186">
                  <a:moveTo>
                    <a:pt x="0" y="0"/>
                  </a:moveTo>
                  <a:lnTo>
                    <a:pt x="470" y="0"/>
                  </a:lnTo>
                  <a:lnTo>
                    <a:pt x="470" y="185"/>
                  </a:lnTo>
                  <a:lnTo>
                    <a:pt x="0" y="185"/>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89" name="Group 110"/>
          <p:cNvGrpSpPr>
            <a:grpSpLocks/>
          </p:cNvGrpSpPr>
          <p:nvPr/>
        </p:nvGrpSpPr>
        <p:grpSpPr bwMode="auto">
          <a:xfrm>
            <a:off x="6459889" y="3891643"/>
            <a:ext cx="107950" cy="166688"/>
            <a:chOff x="10614" y="3244"/>
            <a:chExt cx="169" cy="264"/>
          </a:xfrm>
        </p:grpSpPr>
        <p:sp>
          <p:nvSpPr>
            <p:cNvPr id="407" name="Freeform 111"/>
            <p:cNvSpPr>
              <a:spLocks/>
            </p:cNvSpPr>
            <p:nvPr/>
          </p:nvSpPr>
          <p:spPr bwMode="auto">
            <a:xfrm>
              <a:off x="10614" y="3244"/>
              <a:ext cx="169" cy="264"/>
            </a:xfrm>
            <a:custGeom>
              <a:avLst/>
              <a:gdLst>
                <a:gd name="T0" fmla="+- 0 10614 10614"/>
                <a:gd name="T1" fmla="*/ T0 w 169"/>
                <a:gd name="T2" fmla="+- 0 3244 3244"/>
                <a:gd name="T3" fmla="*/ 3244 h 264"/>
                <a:gd name="T4" fmla="+- 0 10734 10614"/>
                <a:gd name="T5" fmla="*/ T4 w 169"/>
                <a:gd name="T6" fmla="+- 0 3244 3244"/>
                <a:gd name="T7" fmla="*/ 3244 h 264"/>
                <a:gd name="T8" fmla="+- 0 10734 10614"/>
                <a:gd name="T9" fmla="*/ T8 w 169"/>
                <a:gd name="T10" fmla="+- 0 3507 3244"/>
                <a:gd name="T11" fmla="*/ 3507 h 264"/>
                <a:gd name="T12" fmla="+- 0 10783 10614"/>
                <a:gd name="T13" fmla="*/ T12 w 169"/>
                <a:gd name="T14" fmla="+- 0 3507 3244"/>
                <a:gd name="T15" fmla="*/ 3507 h 264"/>
              </a:gdLst>
              <a:ahLst/>
              <a:cxnLst>
                <a:cxn ang="0">
                  <a:pos x="T1" y="T3"/>
                </a:cxn>
                <a:cxn ang="0">
                  <a:pos x="T5" y="T7"/>
                </a:cxn>
                <a:cxn ang="0">
                  <a:pos x="T9" y="T11"/>
                </a:cxn>
                <a:cxn ang="0">
                  <a:pos x="T13" y="T15"/>
                </a:cxn>
              </a:cxnLst>
              <a:rect l="0" t="0" r="r" b="b"/>
              <a:pathLst>
                <a:path w="169" h="264">
                  <a:moveTo>
                    <a:pt x="0" y="0"/>
                  </a:moveTo>
                  <a:lnTo>
                    <a:pt x="120" y="0"/>
                  </a:lnTo>
                  <a:lnTo>
                    <a:pt x="120" y="263"/>
                  </a:lnTo>
                  <a:lnTo>
                    <a:pt x="169" y="263"/>
                  </a:lnTo>
                </a:path>
              </a:pathLst>
            </a:custGeom>
            <a:noFill/>
            <a:ln w="19930">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90" name="Group 112"/>
          <p:cNvGrpSpPr>
            <a:grpSpLocks/>
          </p:cNvGrpSpPr>
          <p:nvPr/>
        </p:nvGrpSpPr>
        <p:grpSpPr bwMode="auto">
          <a:xfrm>
            <a:off x="6556727" y="4028168"/>
            <a:ext cx="60325" cy="60325"/>
            <a:chOff x="10767" y="3460"/>
            <a:chExt cx="94" cy="94"/>
          </a:xfrm>
        </p:grpSpPr>
        <p:sp>
          <p:nvSpPr>
            <p:cNvPr id="405" name="Freeform 113"/>
            <p:cNvSpPr>
              <a:spLocks/>
            </p:cNvSpPr>
            <p:nvPr/>
          </p:nvSpPr>
          <p:spPr bwMode="auto">
            <a:xfrm>
              <a:off x="10767" y="3460"/>
              <a:ext cx="94" cy="94"/>
            </a:xfrm>
            <a:custGeom>
              <a:avLst/>
              <a:gdLst>
                <a:gd name="T0" fmla="+- 0 10767 10767"/>
                <a:gd name="T1" fmla="*/ T0 w 94"/>
                <a:gd name="T2" fmla="+- 0 3554 3460"/>
                <a:gd name="T3" fmla="*/ 3554 h 94"/>
                <a:gd name="T4" fmla="+- 0 10767 10767"/>
                <a:gd name="T5" fmla="*/ T4 w 94"/>
                <a:gd name="T6" fmla="+- 0 3460 3460"/>
                <a:gd name="T7" fmla="*/ 3460 h 94"/>
                <a:gd name="T8" fmla="+- 0 10861 10767"/>
                <a:gd name="T9" fmla="*/ T8 w 94"/>
                <a:gd name="T10" fmla="+- 0 3507 3460"/>
                <a:gd name="T11" fmla="*/ 3507 h 94"/>
                <a:gd name="T12" fmla="+- 0 10767 10767"/>
                <a:gd name="T13" fmla="*/ T12 w 94"/>
                <a:gd name="T14" fmla="+- 0 3554 3460"/>
                <a:gd name="T15" fmla="*/ 3554 h 94"/>
              </a:gdLst>
              <a:ahLst/>
              <a:cxnLst>
                <a:cxn ang="0">
                  <a:pos x="T1" y="T3"/>
                </a:cxn>
                <a:cxn ang="0">
                  <a:pos x="T5" y="T7"/>
                </a:cxn>
                <a:cxn ang="0">
                  <a:pos x="T9" y="T11"/>
                </a:cxn>
                <a:cxn ang="0">
                  <a:pos x="T13" y="T15"/>
                </a:cxn>
              </a:cxnLst>
              <a:rect l="0" t="0" r="r" b="b"/>
              <a:pathLst>
                <a:path w="94" h="94">
                  <a:moveTo>
                    <a:pt x="0" y="94"/>
                  </a:moveTo>
                  <a:lnTo>
                    <a:pt x="0" y="0"/>
                  </a:lnTo>
                  <a:lnTo>
                    <a:pt x="94" y="47"/>
                  </a:lnTo>
                  <a:lnTo>
                    <a:pt x="0" y="9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pic>
          <p:nvPicPr>
            <p:cNvPr id="406" name="Picture 11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60" y="2582"/>
              <a:ext cx="485" cy="157"/>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391" name="Group 115"/>
          <p:cNvGrpSpPr>
            <a:grpSpLocks/>
          </p:cNvGrpSpPr>
          <p:nvPr/>
        </p:nvGrpSpPr>
        <p:grpSpPr bwMode="auto">
          <a:xfrm>
            <a:off x="5728052" y="3470956"/>
            <a:ext cx="307975" cy="100012"/>
            <a:chOff x="9460" y="2582"/>
            <a:chExt cx="485" cy="157"/>
          </a:xfrm>
        </p:grpSpPr>
        <p:sp>
          <p:nvSpPr>
            <p:cNvPr id="404" name="Freeform 116"/>
            <p:cNvSpPr>
              <a:spLocks/>
            </p:cNvSpPr>
            <p:nvPr/>
          </p:nvSpPr>
          <p:spPr bwMode="auto">
            <a:xfrm>
              <a:off x="9460" y="2582"/>
              <a:ext cx="485" cy="157"/>
            </a:xfrm>
            <a:custGeom>
              <a:avLst/>
              <a:gdLst>
                <a:gd name="T0" fmla="+- 0 9460 9460"/>
                <a:gd name="T1" fmla="*/ T0 w 485"/>
                <a:gd name="T2" fmla="+- 0 2739 2582"/>
                <a:gd name="T3" fmla="*/ 2739 h 157"/>
                <a:gd name="T4" fmla="+- 0 9945 9460"/>
                <a:gd name="T5" fmla="*/ T4 w 485"/>
                <a:gd name="T6" fmla="+- 0 2739 2582"/>
                <a:gd name="T7" fmla="*/ 2739 h 157"/>
                <a:gd name="T8" fmla="+- 0 9945 9460"/>
                <a:gd name="T9" fmla="*/ T8 w 485"/>
                <a:gd name="T10" fmla="+- 0 2582 2582"/>
                <a:gd name="T11" fmla="*/ 2582 h 157"/>
                <a:gd name="T12" fmla="+- 0 9460 9460"/>
                <a:gd name="T13" fmla="*/ T12 w 485"/>
                <a:gd name="T14" fmla="+- 0 2582 2582"/>
                <a:gd name="T15" fmla="*/ 2582 h 157"/>
                <a:gd name="T16" fmla="+- 0 9460 9460"/>
                <a:gd name="T17" fmla="*/ T16 w 485"/>
                <a:gd name="T18" fmla="+- 0 2739 2582"/>
                <a:gd name="T19" fmla="*/ 2739 h 157"/>
              </a:gdLst>
              <a:ahLst/>
              <a:cxnLst>
                <a:cxn ang="0">
                  <a:pos x="T1" y="T3"/>
                </a:cxn>
                <a:cxn ang="0">
                  <a:pos x="T5" y="T7"/>
                </a:cxn>
                <a:cxn ang="0">
                  <a:pos x="T9" y="T11"/>
                </a:cxn>
                <a:cxn ang="0">
                  <a:pos x="T13" y="T15"/>
                </a:cxn>
                <a:cxn ang="0">
                  <a:pos x="T17" y="T19"/>
                </a:cxn>
              </a:cxnLst>
              <a:rect l="0" t="0" r="r" b="b"/>
              <a:pathLst>
                <a:path w="485" h="157">
                  <a:moveTo>
                    <a:pt x="0" y="157"/>
                  </a:moveTo>
                  <a:lnTo>
                    <a:pt x="485" y="157"/>
                  </a:lnTo>
                  <a:lnTo>
                    <a:pt x="485" y="0"/>
                  </a:lnTo>
                  <a:lnTo>
                    <a:pt x="0" y="0"/>
                  </a:lnTo>
                  <a:lnTo>
                    <a:pt x="0" y="157"/>
                  </a:lnTo>
                  <a:close/>
                </a:path>
              </a:pathLst>
            </a:custGeom>
            <a:noFill/>
            <a:ln w="4982">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92" name="Group 117"/>
          <p:cNvGrpSpPr>
            <a:grpSpLocks/>
          </p:cNvGrpSpPr>
          <p:nvPr/>
        </p:nvGrpSpPr>
        <p:grpSpPr bwMode="auto">
          <a:xfrm>
            <a:off x="6036027" y="3520168"/>
            <a:ext cx="76200" cy="371475"/>
            <a:chOff x="9945" y="2660"/>
            <a:chExt cx="121" cy="584"/>
          </a:xfrm>
        </p:grpSpPr>
        <p:sp>
          <p:nvSpPr>
            <p:cNvPr id="403" name="Freeform 118"/>
            <p:cNvSpPr>
              <a:spLocks/>
            </p:cNvSpPr>
            <p:nvPr/>
          </p:nvSpPr>
          <p:spPr bwMode="auto">
            <a:xfrm>
              <a:off x="9945" y="2660"/>
              <a:ext cx="121" cy="584"/>
            </a:xfrm>
            <a:custGeom>
              <a:avLst/>
              <a:gdLst>
                <a:gd name="T0" fmla="+- 0 9945 9945"/>
                <a:gd name="T1" fmla="*/ T0 w 121"/>
                <a:gd name="T2" fmla="+- 0 2660 2660"/>
                <a:gd name="T3" fmla="*/ 2660 h 584"/>
                <a:gd name="T4" fmla="+- 0 10040 9945"/>
                <a:gd name="T5" fmla="*/ T4 w 121"/>
                <a:gd name="T6" fmla="+- 0 2660 2660"/>
                <a:gd name="T7" fmla="*/ 2660 h 584"/>
                <a:gd name="T8" fmla="+- 0 10040 9945"/>
                <a:gd name="T9" fmla="*/ T8 w 121"/>
                <a:gd name="T10" fmla="+- 0 3244 2660"/>
                <a:gd name="T11" fmla="*/ 3244 h 584"/>
                <a:gd name="T12" fmla="+- 0 10066 9945"/>
                <a:gd name="T13" fmla="*/ T12 w 121"/>
                <a:gd name="T14" fmla="+- 0 3244 2660"/>
                <a:gd name="T15" fmla="*/ 3244 h 584"/>
              </a:gdLst>
              <a:ahLst/>
              <a:cxnLst>
                <a:cxn ang="0">
                  <a:pos x="T1" y="T3"/>
                </a:cxn>
                <a:cxn ang="0">
                  <a:pos x="T5" y="T7"/>
                </a:cxn>
                <a:cxn ang="0">
                  <a:pos x="T9" y="T11"/>
                </a:cxn>
                <a:cxn ang="0">
                  <a:pos x="T13" y="T15"/>
                </a:cxn>
              </a:cxnLst>
              <a:rect l="0" t="0" r="r" b="b"/>
              <a:pathLst>
                <a:path w="121" h="584">
                  <a:moveTo>
                    <a:pt x="0" y="0"/>
                  </a:moveTo>
                  <a:lnTo>
                    <a:pt x="95" y="0"/>
                  </a:lnTo>
                  <a:lnTo>
                    <a:pt x="95" y="584"/>
                  </a:lnTo>
                  <a:lnTo>
                    <a:pt x="121" y="584"/>
                  </a:lnTo>
                </a:path>
              </a:pathLst>
            </a:custGeom>
            <a:noFill/>
            <a:ln w="19931">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93" name="Group 119"/>
          <p:cNvGrpSpPr>
            <a:grpSpLocks/>
          </p:cNvGrpSpPr>
          <p:nvPr/>
        </p:nvGrpSpPr>
        <p:grpSpPr bwMode="auto">
          <a:xfrm>
            <a:off x="6102702" y="3859893"/>
            <a:ext cx="58737" cy="60325"/>
            <a:chOff x="10050" y="3196"/>
            <a:chExt cx="94" cy="94"/>
          </a:xfrm>
        </p:grpSpPr>
        <p:sp>
          <p:nvSpPr>
            <p:cNvPr id="402" name="Freeform 120"/>
            <p:cNvSpPr>
              <a:spLocks/>
            </p:cNvSpPr>
            <p:nvPr/>
          </p:nvSpPr>
          <p:spPr bwMode="auto">
            <a:xfrm>
              <a:off x="10050" y="3196"/>
              <a:ext cx="94" cy="94"/>
            </a:xfrm>
            <a:custGeom>
              <a:avLst/>
              <a:gdLst>
                <a:gd name="T0" fmla="+- 0 10050 10050"/>
                <a:gd name="T1" fmla="*/ T0 w 94"/>
                <a:gd name="T2" fmla="+- 0 3291 3196"/>
                <a:gd name="T3" fmla="*/ 3291 h 94"/>
                <a:gd name="T4" fmla="+- 0 10050 10050"/>
                <a:gd name="T5" fmla="*/ T4 w 94"/>
                <a:gd name="T6" fmla="+- 0 3196 3196"/>
                <a:gd name="T7" fmla="*/ 3196 h 94"/>
                <a:gd name="T8" fmla="+- 0 10144 10050"/>
                <a:gd name="T9" fmla="*/ T8 w 94"/>
                <a:gd name="T10" fmla="+- 0 3244 3196"/>
                <a:gd name="T11" fmla="*/ 3244 h 94"/>
                <a:gd name="T12" fmla="+- 0 10050 10050"/>
                <a:gd name="T13" fmla="*/ T12 w 94"/>
                <a:gd name="T14" fmla="+- 0 3291 3196"/>
                <a:gd name="T15" fmla="*/ 3291 h 94"/>
              </a:gdLst>
              <a:ahLst/>
              <a:cxnLst>
                <a:cxn ang="0">
                  <a:pos x="T1" y="T3"/>
                </a:cxn>
                <a:cxn ang="0">
                  <a:pos x="T5" y="T7"/>
                </a:cxn>
                <a:cxn ang="0">
                  <a:pos x="T9" y="T11"/>
                </a:cxn>
                <a:cxn ang="0">
                  <a:pos x="T13" y="T15"/>
                </a:cxn>
              </a:cxnLst>
              <a:rect l="0" t="0" r="r" b="b"/>
              <a:pathLst>
                <a:path w="94" h="94">
                  <a:moveTo>
                    <a:pt x="0" y="95"/>
                  </a:moveTo>
                  <a:lnTo>
                    <a:pt x="0" y="0"/>
                  </a:lnTo>
                  <a:lnTo>
                    <a:pt x="94" y="48"/>
                  </a:lnTo>
                  <a:lnTo>
                    <a:pt x="0" y="9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94" name="Group 121"/>
          <p:cNvGrpSpPr>
            <a:grpSpLocks/>
          </p:cNvGrpSpPr>
          <p:nvPr/>
        </p:nvGrpSpPr>
        <p:grpSpPr bwMode="auto">
          <a:xfrm>
            <a:off x="6394802" y="4026581"/>
            <a:ext cx="131762" cy="257175"/>
            <a:chOff x="10511" y="3457"/>
            <a:chExt cx="207" cy="405"/>
          </a:xfrm>
        </p:grpSpPr>
        <p:sp>
          <p:nvSpPr>
            <p:cNvPr id="401" name="Freeform 122"/>
            <p:cNvSpPr>
              <a:spLocks/>
            </p:cNvSpPr>
            <p:nvPr/>
          </p:nvSpPr>
          <p:spPr bwMode="auto">
            <a:xfrm>
              <a:off x="10511" y="3457"/>
              <a:ext cx="207" cy="405"/>
            </a:xfrm>
            <a:custGeom>
              <a:avLst/>
              <a:gdLst>
                <a:gd name="T0" fmla="+- 0 10718 10511"/>
                <a:gd name="T1" fmla="*/ T0 w 207"/>
                <a:gd name="T2" fmla="+- 0 3862 3457"/>
                <a:gd name="T3" fmla="*/ 3862 h 405"/>
                <a:gd name="T4" fmla="+- 0 10511 10511"/>
                <a:gd name="T5" fmla="*/ T4 w 207"/>
                <a:gd name="T6" fmla="+- 0 3862 3457"/>
                <a:gd name="T7" fmla="*/ 3862 h 405"/>
                <a:gd name="T8" fmla="+- 0 10614 10511"/>
                <a:gd name="T9" fmla="*/ T8 w 207"/>
                <a:gd name="T10" fmla="+- 0 3457 3457"/>
                <a:gd name="T11" fmla="*/ 3457 h 405"/>
                <a:gd name="T12" fmla="+- 0 10718 10511"/>
                <a:gd name="T13" fmla="*/ T12 w 207"/>
                <a:gd name="T14" fmla="+- 0 3862 3457"/>
                <a:gd name="T15" fmla="*/ 3862 h 405"/>
              </a:gdLst>
              <a:ahLst/>
              <a:cxnLst>
                <a:cxn ang="0">
                  <a:pos x="T1" y="T3"/>
                </a:cxn>
                <a:cxn ang="0">
                  <a:pos x="T5" y="T7"/>
                </a:cxn>
                <a:cxn ang="0">
                  <a:pos x="T9" y="T11"/>
                </a:cxn>
                <a:cxn ang="0">
                  <a:pos x="T13" y="T15"/>
                </a:cxn>
              </a:cxnLst>
              <a:rect l="0" t="0" r="r" b="b"/>
              <a:pathLst>
                <a:path w="207" h="405">
                  <a:moveTo>
                    <a:pt x="207" y="405"/>
                  </a:moveTo>
                  <a:lnTo>
                    <a:pt x="0" y="405"/>
                  </a:lnTo>
                  <a:lnTo>
                    <a:pt x="103" y="0"/>
                  </a:lnTo>
                  <a:lnTo>
                    <a:pt x="207" y="40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95" name="Group 123"/>
          <p:cNvGrpSpPr>
            <a:grpSpLocks/>
          </p:cNvGrpSpPr>
          <p:nvPr/>
        </p:nvGrpSpPr>
        <p:grpSpPr bwMode="auto">
          <a:xfrm>
            <a:off x="6394802" y="4026581"/>
            <a:ext cx="131762" cy="257175"/>
            <a:chOff x="10511" y="3457"/>
            <a:chExt cx="207" cy="405"/>
          </a:xfrm>
        </p:grpSpPr>
        <p:sp>
          <p:nvSpPr>
            <p:cNvPr id="400" name="Freeform 124"/>
            <p:cNvSpPr>
              <a:spLocks/>
            </p:cNvSpPr>
            <p:nvPr/>
          </p:nvSpPr>
          <p:spPr bwMode="auto">
            <a:xfrm>
              <a:off x="10511" y="3457"/>
              <a:ext cx="207" cy="405"/>
            </a:xfrm>
            <a:custGeom>
              <a:avLst/>
              <a:gdLst>
                <a:gd name="T0" fmla="+- 0 10614 10511"/>
                <a:gd name="T1" fmla="*/ T0 w 207"/>
                <a:gd name="T2" fmla="+- 0 3457 3457"/>
                <a:gd name="T3" fmla="*/ 3457 h 405"/>
                <a:gd name="T4" fmla="+- 0 10511 10511"/>
                <a:gd name="T5" fmla="*/ T4 w 207"/>
                <a:gd name="T6" fmla="+- 0 3862 3457"/>
                <a:gd name="T7" fmla="*/ 3862 h 405"/>
                <a:gd name="T8" fmla="+- 0 10718 10511"/>
                <a:gd name="T9" fmla="*/ T8 w 207"/>
                <a:gd name="T10" fmla="+- 0 3862 3457"/>
                <a:gd name="T11" fmla="*/ 3862 h 405"/>
                <a:gd name="T12" fmla="+- 0 10614 10511"/>
                <a:gd name="T13" fmla="*/ T12 w 207"/>
                <a:gd name="T14" fmla="+- 0 3457 3457"/>
                <a:gd name="T15" fmla="*/ 3457 h 405"/>
              </a:gdLst>
              <a:ahLst/>
              <a:cxnLst>
                <a:cxn ang="0">
                  <a:pos x="T1" y="T3"/>
                </a:cxn>
                <a:cxn ang="0">
                  <a:pos x="T5" y="T7"/>
                </a:cxn>
                <a:cxn ang="0">
                  <a:pos x="T9" y="T11"/>
                </a:cxn>
                <a:cxn ang="0">
                  <a:pos x="T13" y="T15"/>
                </a:cxn>
              </a:cxnLst>
              <a:rect l="0" t="0" r="r" b="b"/>
              <a:pathLst>
                <a:path w="207" h="405">
                  <a:moveTo>
                    <a:pt x="103" y="0"/>
                  </a:moveTo>
                  <a:lnTo>
                    <a:pt x="0" y="405"/>
                  </a:lnTo>
                  <a:lnTo>
                    <a:pt x="207" y="405"/>
                  </a:lnTo>
                  <a:lnTo>
                    <a:pt x="103" y="0"/>
                  </a:lnTo>
                  <a:close/>
                </a:path>
              </a:pathLst>
            </a:custGeom>
            <a:noFill/>
            <a:ln w="4983">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96" name="Group 125"/>
          <p:cNvGrpSpPr>
            <a:grpSpLocks/>
          </p:cNvGrpSpPr>
          <p:nvPr/>
        </p:nvGrpSpPr>
        <p:grpSpPr bwMode="auto">
          <a:xfrm flipV="1">
            <a:off x="3969279" y="4206721"/>
            <a:ext cx="1280451" cy="311455"/>
            <a:chOff x="6740" y="3456"/>
            <a:chExt cx="1548" cy="240"/>
          </a:xfrm>
        </p:grpSpPr>
        <p:sp>
          <p:nvSpPr>
            <p:cNvPr id="399" name="Freeform 126"/>
            <p:cNvSpPr>
              <a:spLocks/>
            </p:cNvSpPr>
            <p:nvPr/>
          </p:nvSpPr>
          <p:spPr bwMode="auto">
            <a:xfrm>
              <a:off x="6740" y="3456"/>
              <a:ext cx="1548" cy="240"/>
            </a:xfrm>
            <a:custGeom>
              <a:avLst/>
              <a:gdLst>
                <a:gd name="T0" fmla="+- 0 8288 6740"/>
                <a:gd name="T1" fmla="*/ T0 w 1548"/>
                <a:gd name="T2" fmla="+- 0 3456 3456"/>
                <a:gd name="T3" fmla="*/ 3456 h 240"/>
                <a:gd name="T4" fmla="+- 0 6740 6740"/>
                <a:gd name="T5" fmla="*/ T4 w 1548"/>
                <a:gd name="T6" fmla="+- 0 3696 3456"/>
                <a:gd name="T7" fmla="*/ 3696 h 240"/>
              </a:gdLst>
              <a:ahLst/>
              <a:cxnLst>
                <a:cxn ang="0">
                  <a:pos x="T1" y="T3"/>
                </a:cxn>
                <a:cxn ang="0">
                  <a:pos x="T5" y="T7"/>
                </a:cxn>
              </a:cxnLst>
              <a:rect l="0" t="0" r="r" b="b"/>
              <a:pathLst>
                <a:path w="1548" h="240">
                  <a:moveTo>
                    <a:pt x="1548" y="0"/>
                  </a:moveTo>
                  <a:lnTo>
                    <a:pt x="0" y="240"/>
                  </a:lnTo>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97" name="Group 127"/>
          <p:cNvGrpSpPr>
            <a:grpSpLocks/>
          </p:cNvGrpSpPr>
          <p:nvPr/>
        </p:nvGrpSpPr>
        <p:grpSpPr bwMode="auto">
          <a:xfrm>
            <a:off x="3930410" y="4153321"/>
            <a:ext cx="76200" cy="74612"/>
            <a:chOff x="6681" y="3908"/>
            <a:chExt cx="119" cy="118"/>
          </a:xfrm>
        </p:grpSpPr>
        <p:sp>
          <p:nvSpPr>
            <p:cNvPr id="398" name="Freeform 128"/>
            <p:cNvSpPr>
              <a:spLocks/>
            </p:cNvSpPr>
            <p:nvPr/>
          </p:nvSpPr>
          <p:spPr bwMode="auto">
            <a:xfrm>
              <a:off x="6681" y="3908"/>
              <a:ext cx="119" cy="118"/>
            </a:xfrm>
            <a:custGeom>
              <a:avLst/>
              <a:gdLst>
                <a:gd name="T0" fmla="+- 0 6727 6681"/>
                <a:gd name="T1" fmla="*/ T0 w 119"/>
                <a:gd name="T2" fmla="+- 0 3908 3908"/>
                <a:gd name="T3" fmla="*/ 3908 h 118"/>
                <a:gd name="T4" fmla="+- 0 6708 6681"/>
                <a:gd name="T5" fmla="*/ T4 w 119"/>
                <a:gd name="T6" fmla="+- 0 3916 3908"/>
                <a:gd name="T7" fmla="*/ 3916 h 118"/>
                <a:gd name="T8" fmla="+- 0 6694 6681"/>
                <a:gd name="T9" fmla="*/ T8 w 119"/>
                <a:gd name="T10" fmla="+- 0 3930 3908"/>
                <a:gd name="T11" fmla="*/ 3930 h 118"/>
                <a:gd name="T12" fmla="+- 0 6684 6681"/>
                <a:gd name="T13" fmla="*/ T12 w 119"/>
                <a:gd name="T14" fmla="+- 0 3950 3908"/>
                <a:gd name="T15" fmla="*/ 3950 h 118"/>
                <a:gd name="T16" fmla="+- 0 6681 6681"/>
                <a:gd name="T17" fmla="*/ T16 w 119"/>
                <a:gd name="T18" fmla="+- 0 3976 3908"/>
                <a:gd name="T19" fmla="*/ 3976 h 118"/>
                <a:gd name="T20" fmla="+- 0 6688 6681"/>
                <a:gd name="T21" fmla="*/ T20 w 119"/>
                <a:gd name="T22" fmla="+- 0 3996 3908"/>
                <a:gd name="T23" fmla="*/ 3996 h 118"/>
                <a:gd name="T24" fmla="+- 0 6702 6681"/>
                <a:gd name="T25" fmla="*/ T24 w 119"/>
                <a:gd name="T26" fmla="+- 0 4012 3908"/>
                <a:gd name="T27" fmla="*/ 4012 h 118"/>
                <a:gd name="T28" fmla="+- 0 6721 6681"/>
                <a:gd name="T29" fmla="*/ T28 w 119"/>
                <a:gd name="T30" fmla="+- 0 4022 3908"/>
                <a:gd name="T31" fmla="*/ 4022 h 118"/>
                <a:gd name="T32" fmla="+- 0 6746 6681"/>
                <a:gd name="T33" fmla="*/ T32 w 119"/>
                <a:gd name="T34" fmla="+- 0 4026 3908"/>
                <a:gd name="T35" fmla="*/ 4026 h 118"/>
                <a:gd name="T36" fmla="+- 0 6767 6681"/>
                <a:gd name="T37" fmla="*/ T36 w 119"/>
                <a:gd name="T38" fmla="+- 0 4020 3908"/>
                <a:gd name="T39" fmla="*/ 4020 h 118"/>
                <a:gd name="T40" fmla="+- 0 6784 6681"/>
                <a:gd name="T41" fmla="*/ T40 w 119"/>
                <a:gd name="T42" fmla="+- 0 4007 3908"/>
                <a:gd name="T43" fmla="*/ 4007 h 118"/>
                <a:gd name="T44" fmla="+- 0 6796 6681"/>
                <a:gd name="T45" fmla="*/ T44 w 119"/>
                <a:gd name="T46" fmla="+- 0 3988 3908"/>
                <a:gd name="T47" fmla="*/ 3988 h 118"/>
                <a:gd name="T48" fmla="+- 0 6800 6681"/>
                <a:gd name="T49" fmla="*/ T48 w 119"/>
                <a:gd name="T50" fmla="+- 0 3966 3908"/>
                <a:gd name="T51" fmla="*/ 3966 h 118"/>
                <a:gd name="T52" fmla="+- 0 6798 6681"/>
                <a:gd name="T53" fmla="*/ T52 w 119"/>
                <a:gd name="T54" fmla="+- 0 3950 3908"/>
                <a:gd name="T55" fmla="*/ 3950 h 118"/>
                <a:gd name="T56" fmla="+- 0 6789 6681"/>
                <a:gd name="T57" fmla="*/ T56 w 119"/>
                <a:gd name="T58" fmla="+- 0 3933 3908"/>
                <a:gd name="T59" fmla="*/ 3933 h 118"/>
                <a:gd name="T60" fmla="+- 0 6774 6681"/>
                <a:gd name="T61" fmla="*/ T60 w 119"/>
                <a:gd name="T62" fmla="+- 0 3919 3908"/>
                <a:gd name="T63" fmla="*/ 3919 h 118"/>
                <a:gd name="T64" fmla="+- 0 6753 6681"/>
                <a:gd name="T65" fmla="*/ T64 w 119"/>
                <a:gd name="T66" fmla="+- 0 3910 3908"/>
                <a:gd name="T67" fmla="*/ 3910 h 118"/>
                <a:gd name="T68" fmla="+- 0 6727 6681"/>
                <a:gd name="T69" fmla="*/ T68 w 119"/>
                <a:gd name="T70" fmla="+- 0 3908 3908"/>
                <a:gd name="T71" fmla="*/ 3908 h 118"/>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Lst>
              <a:rect l="0" t="0" r="r" b="b"/>
              <a:pathLst>
                <a:path w="119" h="118">
                  <a:moveTo>
                    <a:pt x="46" y="0"/>
                  </a:moveTo>
                  <a:lnTo>
                    <a:pt x="27" y="8"/>
                  </a:lnTo>
                  <a:lnTo>
                    <a:pt x="13" y="22"/>
                  </a:lnTo>
                  <a:lnTo>
                    <a:pt x="3" y="42"/>
                  </a:lnTo>
                  <a:lnTo>
                    <a:pt x="0" y="68"/>
                  </a:lnTo>
                  <a:lnTo>
                    <a:pt x="7" y="88"/>
                  </a:lnTo>
                  <a:lnTo>
                    <a:pt x="21" y="104"/>
                  </a:lnTo>
                  <a:lnTo>
                    <a:pt x="40" y="114"/>
                  </a:lnTo>
                  <a:lnTo>
                    <a:pt x="65" y="118"/>
                  </a:lnTo>
                  <a:lnTo>
                    <a:pt x="86" y="112"/>
                  </a:lnTo>
                  <a:lnTo>
                    <a:pt x="103" y="99"/>
                  </a:lnTo>
                  <a:lnTo>
                    <a:pt x="115" y="80"/>
                  </a:lnTo>
                  <a:lnTo>
                    <a:pt x="119" y="58"/>
                  </a:lnTo>
                  <a:lnTo>
                    <a:pt x="117" y="42"/>
                  </a:lnTo>
                  <a:lnTo>
                    <a:pt x="108" y="25"/>
                  </a:lnTo>
                  <a:lnTo>
                    <a:pt x="93" y="11"/>
                  </a:lnTo>
                  <a:lnTo>
                    <a:pt x="72" y="2"/>
                  </a:lnTo>
                  <a:lnTo>
                    <a:pt x="4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sp>
        <p:nvSpPr>
          <p:cNvPr id="3406" name="テキスト ボックス 3405"/>
          <p:cNvSpPr txBox="1"/>
          <p:nvPr/>
        </p:nvSpPr>
        <p:spPr>
          <a:xfrm>
            <a:off x="1608582" y="2754711"/>
            <a:ext cx="732210" cy="76944"/>
          </a:xfrm>
          <a:prstGeom prst="rect">
            <a:avLst/>
          </a:prstGeom>
          <a:noFill/>
        </p:spPr>
        <p:txBody>
          <a:bodyPr wrap="square" lIns="0" tIns="0" rIns="0" bIns="0" rtlCol="0">
            <a:spAutoFit/>
          </a:bodyPr>
          <a:lstStyle/>
          <a:p>
            <a:r>
              <a:rPr kumimoji="1" lang="ja-JP" altLang="en-US" sz="500" dirty="0" smtClean="0"/>
              <a:t>大分類　 中分類 　小分類</a:t>
            </a:r>
            <a:endParaRPr kumimoji="1" lang="ja-JP" altLang="en-US" sz="500" dirty="0"/>
          </a:p>
        </p:txBody>
      </p:sp>
      <p:sp>
        <p:nvSpPr>
          <p:cNvPr id="463" name="テキスト ボックス 462"/>
          <p:cNvSpPr txBox="1"/>
          <p:nvPr/>
        </p:nvSpPr>
        <p:spPr>
          <a:xfrm>
            <a:off x="2400137" y="2757922"/>
            <a:ext cx="845064" cy="76944"/>
          </a:xfrm>
          <a:prstGeom prst="rect">
            <a:avLst/>
          </a:prstGeom>
          <a:noFill/>
        </p:spPr>
        <p:txBody>
          <a:bodyPr wrap="square" lIns="0" tIns="0" rIns="0" bIns="0" rtlCol="0">
            <a:spAutoFit/>
          </a:bodyPr>
          <a:lstStyle/>
          <a:p>
            <a:r>
              <a:rPr kumimoji="1" lang="ja-JP" altLang="en-US" sz="500" dirty="0" smtClean="0"/>
              <a:t>大分類　    中分類      　小分類</a:t>
            </a:r>
            <a:endParaRPr kumimoji="1" lang="ja-JP" altLang="en-US" sz="500" dirty="0"/>
          </a:p>
        </p:txBody>
      </p:sp>
      <p:sp>
        <p:nvSpPr>
          <p:cNvPr id="464" name="テキスト ボックス 463"/>
          <p:cNvSpPr txBox="1"/>
          <p:nvPr/>
        </p:nvSpPr>
        <p:spPr>
          <a:xfrm>
            <a:off x="1856316" y="2602222"/>
            <a:ext cx="339725" cy="76944"/>
          </a:xfrm>
          <a:prstGeom prst="rect">
            <a:avLst/>
          </a:prstGeom>
          <a:noFill/>
        </p:spPr>
        <p:txBody>
          <a:bodyPr wrap="square" lIns="0" tIns="0" rIns="0" bIns="0" rtlCol="0">
            <a:spAutoFit/>
          </a:bodyPr>
          <a:lstStyle/>
          <a:p>
            <a:r>
              <a:rPr lang="ja-JP" altLang="en-US" sz="500" dirty="0" smtClean="0"/>
              <a:t>作業ＩＤ</a:t>
            </a:r>
            <a:endParaRPr kumimoji="1" lang="ja-JP" altLang="en-US" sz="500" dirty="0"/>
          </a:p>
        </p:txBody>
      </p:sp>
      <p:sp>
        <p:nvSpPr>
          <p:cNvPr id="465" name="テキスト ボックス 464"/>
          <p:cNvSpPr txBox="1"/>
          <p:nvPr/>
        </p:nvSpPr>
        <p:spPr>
          <a:xfrm>
            <a:off x="2645471" y="2599778"/>
            <a:ext cx="339725" cy="76944"/>
          </a:xfrm>
          <a:prstGeom prst="rect">
            <a:avLst/>
          </a:prstGeom>
          <a:noFill/>
        </p:spPr>
        <p:txBody>
          <a:bodyPr wrap="square" lIns="0" tIns="0" rIns="0" bIns="0" rtlCol="0">
            <a:spAutoFit/>
          </a:bodyPr>
          <a:lstStyle/>
          <a:p>
            <a:r>
              <a:rPr lang="ja-JP" altLang="en-US" sz="500" dirty="0" smtClean="0"/>
              <a:t>作業項目</a:t>
            </a:r>
            <a:endParaRPr kumimoji="1" lang="ja-JP" altLang="en-US" sz="500" dirty="0"/>
          </a:p>
        </p:txBody>
      </p:sp>
      <p:sp>
        <p:nvSpPr>
          <p:cNvPr id="466" name="テキスト ボックス 465"/>
          <p:cNvSpPr txBox="1"/>
          <p:nvPr/>
        </p:nvSpPr>
        <p:spPr>
          <a:xfrm>
            <a:off x="3556048" y="2692709"/>
            <a:ext cx="339725" cy="76944"/>
          </a:xfrm>
          <a:prstGeom prst="rect">
            <a:avLst/>
          </a:prstGeom>
          <a:noFill/>
        </p:spPr>
        <p:txBody>
          <a:bodyPr wrap="square" lIns="0" tIns="0" rIns="0" bIns="0" rtlCol="0">
            <a:spAutoFit/>
          </a:bodyPr>
          <a:lstStyle/>
          <a:p>
            <a:r>
              <a:rPr lang="ja-JP" altLang="en-US" sz="500" dirty="0" smtClean="0"/>
              <a:t>作業内容</a:t>
            </a:r>
            <a:endParaRPr kumimoji="1" lang="ja-JP" altLang="en-US" sz="500" dirty="0"/>
          </a:p>
        </p:txBody>
      </p:sp>
      <p:sp>
        <p:nvSpPr>
          <p:cNvPr id="467" name="テキスト ボックス 466"/>
          <p:cNvSpPr txBox="1"/>
          <p:nvPr/>
        </p:nvSpPr>
        <p:spPr>
          <a:xfrm>
            <a:off x="4198026" y="2697107"/>
            <a:ext cx="213093" cy="78522"/>
          </a:xfrm>
          <a:prstGeom prst="rect">
            <a:avLst/>
          </a:prstGeom>
          <a:noFill/>
        </p:spPr>
        <p:txBody>
          <a:bodyPr wrap="square" lIns="0" tIns="0" rIns="0" bIns="0" rtlCol="0">
            <a:spAutoFit/>
          </a:bodyPr>
          <a:lstStyle/>
          <a:p>
            <a:r>
              <a:rPr kumimoji="1" lang="ja-JP" altLang="en-US" sz="500" dirty="0" smtClean="0"/>
              <a:t>担当</a:t>
            </a:r>
            <a:endParaRPr kumimoji="1" lang="ja-JP" altLang="en-US" sz="500" dirty="0"/>
          </a:p>
        </p:txBody>
      </p:sp>
      <p:sp>
        <p:nvSpPr>
          <p:cNvPr id="468" name="テキスト ボックス 467"/>
          <p:cNvSpPr txBox="1"/>
          <p:nvPr/>
        </p:nvSpPr>
        <p:spPr>
          <a:xfrm>
            <a:off x="4552372" y="2699361"/>
            <a:ext cx="213093" cy="76944"/>
          </a:xfrm>
          <a:prstGeom prst="rect">
            <a:avLst/>
          </a:prstGeom>
          <a:noFill/>
        </p:spPr>
        <p:txBody>
          <a:bodyPr wrap="square" lIns="0" tIns="0" rIns="0" bIns="0" rtlCol="0">
            <a:spAutoFit/>
          </a:bodyPr>
          <a:lstStyle/>
          <a:p>
            <a:r>
              <a:rPr lang="ja-JP" altLang="en-US" sz="500" dirty="0"/>
              <a:t>開始日</a:t>
            </a:r>
            <a:endParaRPr kumimoji="1" lang="ja-JP" altLang="en-US" sz="500" dirty="0"/>
          </a:p>
        </p:txBody>
      </p:sp>
      <p:sp>
        <p:nvSpPr>
          <p:cNvPr id="469" name="テキスト ボックス 468"/>
          <p:cNvSpPr txBox="1"/>
          <p:nvPr/>
        </p:nvSpPr>
        <p:spPr>
          <a:xfrm>
            <a:off x="4991591" y="2701257"/>
            <a:ext cx="213093" cy="76944"/>
          </a:xfrm>
          <a:prstGeom prst="rect">
            <a:avLst/>
          </a:prstGeom>
          <a:noFill/>
        </p:spPr>
        <p:txBody>
          <a:bodyPr wrap="square" lIns="0" tIns="0" rIns="0" bIns="0" rtlCol="0">
            <a:spAutoFit/>
          </a:bodyPr>
          <a:lstStyle/>
          <a:p>
            <a:r>
              <a:rPr lang="ja-JP" altLang="en-US" sz="500" dirty="0"/>
              <a:t>終了</a:t>
            </a:r>
            <a:r>
              <a:rPr lang="ja-JP" altLang="en-US" sz="500" dirty="0" smtClean="0"/>
              <a:t>日</a:t>
            </a:r>
            <a:endParaRPr kumimoji="1" lang="ja-JP" altLang="en-US" sz="500" dirty="0"/>
          </a:p>
        </p:txBody>
      </p:sp>
      <p:sp>
        <p:nvSpPr>
          <p:cNvPr id="470" name="テキスト ボックス 469"/>
          <p:cNvSpPr txBox="1"/>
          <p:nvPr/>
        </p:nvSpPr>
        <p:spPr>
          <a:xfrm>
            <a:off x="5358671" y="2696961"/>
            <a:ext cx="263018" cy="76944"/>
          </a:xfrm>
          <a:prstGeom prst="rect">
            <a:avLst/>
          </a:prstGeom>
          <a:noFill/>
        </p:spPr>
        <p:txBody>
          <a:bodyPr wrap="square" lIns="0" tIns="0" rIns="0" bIns="0" rtlCol="0">
            <a:spAutoFit/>
          </a:bodyPr>
          <a:lstStyle/>
          <a:p>
            <a:r>
              <a:rPr lang="ja-JP" altLang="en-US" sz="500" dirty="0" smtClean="0"/>
              <a:t>作成資料</a:t>
            </a:r>
            <a:endParaRPr kumimoji="1" lang="ja-JP" altLang="en-US" sz="500" dirty="0"/>
          </a:p>
        </p:txBody>
      </p:sp>
      <p:sp>
        <p:nvSpPr>
          <p:cNvPr id="471" name="テキスト ボックス 470"/>
          <p:cNvSpPr txBox="1"/>
          <p:nvPr/>
        </p:nvSpPr>
        <p:spPr>
          <a:xfrm>
            <a:off x="5861807" y="2599347"/>
            <a:ext cx="550126" cy="76944"/>
          </a:xfrm>
          <a:prstGeom prst="rect">
            <a:avLst/>
          </a:prstGeom>
          <a:noFill/>
        </p:spPr>
        <p:txBody>
          <a:bodyPr wrap="square" lIns="0" tIns="0" rIns="0" bIns="0" rtlCol="0">
            <a:spAutoFit/>
          </a:bodyPr>
          <a:lstStyle/>
          <a:p>
            <a:r>
              <a:rPr lang="ja-JP" altLang="en-US" sz="500" dirty="0" smtClean="0"/>
              <a:t>平成○○年○月</a:t>
            </a:r>
            <a:endParaRPr kumimoji="1" lang="ja-JP" altLang="en-US" sz="500" dirty="0"/>
          </a:p>
        </p:txBody>
      </p:sp>
      <p:sp>
        <p:nvSpPr>
          <p:cNvPr id="472" name="テキスト ボックス 471"/>
          <p:cNvSpPr txBox="1"/>
          <p:nvPr/>
        </p:nvSpPr>
        <p:spPr>
          <a:xfrm>
            <a:off x="6860020" y="2596666"/>
            <a:ext cx="550126" cy="76944"/>
          </a:xfrm>
          <a:prstGeom prst="rect">
            <a:avLst/>
          </a:prstGeom>
          <a:noFill/>
        </p:spPr>
        <p:txBody>
          <a:bodyPr wrap="square" lIns="0" tIns="0" rIns="0" bIns="0" rtlCol="0">
            <a:spAutoFit/>
          </a:bodyPr>
          <a:lstStyle/>
          <a:p>
            <a:r>
              <a:rPr lang="ja-JP" altLang="en-US" sz="500" dirty="0" smtClean="0"/>
              <a:t>○月</a:t>
            </a:r>
            <a:endParaRPr kumimoji="1" lang="ja-JP" altLang="en-US" sz="500" dirty="0"/>
          </a:p>
        </p:txBody>
      </p:sp>
      <p:sp>
        <p:nvSpPr>
          <p:cNvPr id="473" name="テキスト ボックス 472"/>
          <p:cNvSpPr txBox="1"/>
          <p:nvPr/>
        </p:nvSpPr>
        <p:spPr>
          <a:xfrm>
            <a:off x="1645094" y="2934054"/>
            <a:ext cx="166688" cy="76944"/>
          </a:xfrm>
          <a:prstGeom prst="rect">
            <a:avLst/>
          </a:prstGeom>
          <a:noFill/>
        </p:spPr>
        <p:txBody>
          <a:bodyPr wrap="square" lIns="0" tIns="0" rIns="0" bIns="0" rtlCol="0">
            <a:spAutoFit/>
          </a:bodyPr>
          <a:lstStyle/>
          <a:p>
            <a:r>
              <a:rPr lang="en-US" altLang="ja-JP" sz="500" dirty="0"/>
              <a:t>100</a:t>
            </a:r>
            <a:endParaRPr kumimoji="1" lang="ja-JP" altLang="en-US" sz="500" dirty="0"/>
          </a:p>
        </p:txBody>
      </p:sp>
      <p:sp>
        <p:nvSpPr>
          <p:cNvPr id="474" name="テキスト ボックス 473"/>
          <p:cNvSpPr txBox="1"/>
          <p:nvPr/>
        </p:nvSpPr>
        <p:spPr>
          <a:xfrm>
            <a:off x="1635454" y="3635733"/>
            <a:ext cx="166688" cy="76944"/>
          </a:xfrm>
          <a:prstGeom prst="rect">
            <a:avLst/>
          </a:prstGeom>
          <a:noFill/>
        </p:spPr>
        <p:txBody>
          <a:bodyPr wrap="square" lIns="0" tIns="0" rIns="0" bIns="0" rtlCol="0">
            <a:spAutoFit/>
          </a:bodyPr>
          <a:lstStyle/>
          <a:p>
            <a:r>
              <a:rPr lang="en-US" altLang="ja-JP" sz="500" dirty="0" smtClean="0"/>
              <a:t>120</a:t>
            </a:r>
            <a:endParaRPr kumimoji="1" lang="ja-JP" altLang="en-US" sz="500" dirty="0"/>
          </a:p>
        </p:txBody>
      </p:sp>
      <p:sp>
        <p:nvSpPr>
          <p:cNvPr id="475" name="テキスト ボックス 474"/>
          <p:cNvSpPr txBox="1"/>
          <p:nvPr/>
        </p:nvSpPr>
        <p:spPr>
          <a:xfrm>
            <a:off x="1632302" y="4163227"/>
            <a:ext cx="166688" cy="76944"/>
          </a:xfrm>
          <a:prstGeom prst="rect">
            <a:avLst/>
          </a:prstGeom>
          <a:noFill/>
        </p:spPr>
        <p:txBody>
          <a:bodyPr wrap="square" lIns="0" tIns="0" rIns="0" bIns="0" rtlCol="0">
            <a:spAutoFit/>
          </a:bodyPr>
          <a:lstStyle/>
          <a:p>
            <a:r>
              <a:rPr lang="en-US" altLang="ja-JP" sz="500" dirty="0" smtClean="0"/>
              <a:t>130</a:t>
            </a:r>
            <a:endParaRPr kumimoji="1" lang="ja-JP" altLang="en-US" sz="500" dirty="0"/>
          </a:p>
        </p:txBody>
      </p:sp>
      <p:sp>
        <p:nvSpPr>
          <p:cNvPr id="476" name="テキスト ボックス 475"/>
          <p:cNvSpPr txBox="1"/>
          <p:nvPr/>
        </p:nvSpPr>
        <p:spPr>
          <a:xfrm>
            <a:off x="1889875" y="3112652"/>
            <a:ext cx="166688" cy="76944"/>
          </a:xfrm>
          <a:prstGeom prst="rect">
            <a:avLst/>
          </a:prstGeom>
          <a:noFill/>
        </p:spPr>
        <p:txBody>
          <a:bodyPr wrap="square" lIns="0" tIns="0" rIns="0" bIns="0" rtlCol="0">
            <a:spAutoFit/>
          </a:bodyPr>
          <a:lstStyle/>
          <a:p>
            <a:r>
              <a:rPr lang="en-US" altLang="ja-JP" sz="500" dirty="0" smtClean="0"/>
              <a:t>111</a:t>
            </a:r>
            <a:endParaRPr kumimoji="1" lang="ja-JP" altLang="en-US" sz="500" dirty="0"/>
          </a:p>
        </p:txBody>
      </p:sp>
      <p:sp>
        <p:nvSpPr>
          <p:cNvPr id="477" name="テキスト ボックス 476"/>
          <p:cNvSpPr txBox="1"/>
          <p:nvPr/>
        </p:nvSpPr>
        <p:spPr>
          <a:xfrm>
            <a:off x="2155521" y="3295959"/>
            <a:ext cx="166688" cy="76944"/>
          </a:xfrm>
          <a:prstGeom prst="rect">
            <a:avLst/>
          </a:prstGeom>
          <a:noFill/>
        </p:spPr>
        <p:txBody>
          <a:bodyPr wrap="square" lIns="0" tIns="0" rIns="0" bIns="0" rtlCol="0">
            <a:spAutoFit/>
          </a:bodyPr>
          <a:lstStyle/>
          <a:p>
            <a:r>
              <a:rPr lang="en-US" altLang="ja-JP" sz="500" dirty="0"/>
              <a:t>XXX</a:t>
            </a:r>
            <a:endParaRPr kumimoji="1" lang="ja-JP" altLang="en-US" sz="500" dirty="0"/>
          </a:p>
        </p:txBody>
      </p:sp>
      <p:sp>
        <p:nvSpPr>
          <p:cNvPr id="478" name="テキスト ボックス 477"/>
          <p:cNvSpPr txBox="1"/>
          <p:nvPr/>
        </p:nvSpPr>
        <p:spPr>
          <a:xfrm>
            <a:off x="2153795" y="3459503"/>
            <a:ext cx="166688" cy="76944"/>
          </a:xfrm>
          <a:prstGeom prst="rect">
            <a:avLst/>
          </a:prstGeom>
          <a:noFill/>
        </p:spPr>
        <p:txBody>
          <a:bodyPr wrap="square" lIns="0" tIns="0" rIns="0" bIns="0" rtlCol="0">
            <a:spAutoFit/>
          </a:bodyPr>
          <a:lstStyle/>
          <a:p>
            <a:r>
              <a:rPr lang="en-US" altLang="ja-JP" sz="500" dirty="0"/>
              <a:t>XXX</a:t>
            </a:r>
            <a:endParaRPr kumimoji="1" lang="ja-JP" altLang="en-US" sz="500" dirty="0"/>
          </a:p>
        </p:txBody>
      </p:sp>
      <p:sp>
        <p:nvSpPr>
          <p:cNvPr id="479" name="テキスト ボックス 478"/>
          <p:cNvSpPr txBox="1"/>
          <p:nvPr/>
        </p:nvSpPr>
        <p:spPr>
          <a:xfrm>
            <a:off x="2388776" y="2936559"/>
            <a:ext cx="483363" cy="76944"/>
          </a:xfrm>
          <a:prstGeom prst="rect">
            <a:avLst/>
          </a:prstGeom>
          <a:noFill/>
        </p:spPr>
        <p:txBody>
          <a:bodyPr wrap="square" lIns="0" tIns="0" rIns="0" bIns="0" rtlCol="0">
            <a:spAutoFit/>
          </a:bodyPr>
          <a:lstStyle/>
          <a:p>
            <a:r>
              <a:rPr lang="ja-JP" altLang="en-US" sz="500" dirty="0" smtClean="0"/>
              <a:t>●●●●●●●</a:t>
            </a:r>
            <a:endParaRPr kumimoji="1" lang="ja-JP" altLang="en-US" sz="500" dirty="0"/>
          </a:p>
        </p:txBody>
      </p:sp>
      <p:sp>
        <p:nvSpPr>
          <p:cNvPr id="480" name="テキスト ボックス 479"/>
          <p:cNvSpPr txBox="1"/>
          <p:nvPr/>
        </p:nvSpPr>
        <p:spPr>
          <a:xfrm>
            <a:off x="2697024" y="3107677"/>
            <a:ext cx="166688" cy="76944"/>
          </a:xfrm>
          <a:prstGeom prst="rect">
            <a:avLst/>
          </a:prstGeom>
          <a:noFill/>
        </p:spPr>
        <p:txBody>
          <a:bodyPr wrap="square" lIns="0" tIns="0" rIns="0" bIns="0" rtlCol="0">
            <a:spAutoFit/>
          </a:bodyPr>
          <a:lstStyle/>
          <a:p>
            <a:r>
              <a:rPr lang="en-US" altLang="ja-JP" sz="500" dirty="0" smtClean="0"/>
              <a:t>XXXX</a:t>
            </a:r>
            <a:endParaRPr kumimoji="1" lang="ja-JP" altLang="en-US" sz="500" dirty="0"/>
          </a:p>
        </p:txBody>
      </p:sp>
      <p:sp>
        <p:nvSpPr>
          <p:cNvPr id="481" name="テキスト ボックス 480"/>
          <p:cNvSpPr txBox="1"/>
          <p:nvPr/>
        </p:nvSpPr>
        <p:spPr>
          <a:xfrm>
            <a:off x="2676410" y="3635733"/>
            <a:ext cx="290857" cy="76944"/>
          </a:xfrm>
          <a:prstGeom prst="rect">
            <a:avLst/>
          </a:prstGeom>
          <a:noFill/>
        </p:spPr>
        <p:txBody>
          <a:bodyPr wrap="square" lIns="0" tIns="0" rIns="0" bIns="0" rtlCol="0">
            <a:spAutoFit/>
          </a:bodyPr>
          <a:lstStyle/>
          <a:p>
            <a:r>
              <a:rPr lang="ja-JP" altLang="en-US" sz="500" dirty="0" smtClean="0"/>
              <a:t>□□□□</a:t>
            </a:r>
            <a:endParaRPr kumimoji="1" lang="ja-JP" altLang="en-US" sz="500" dirty="0"/>
          </a:p>
        </p:txBody>
      </p:sp>
      <p:sp>
        <p:nvSpPr>
          <p:cNvPr id="482" name="テキスト ボックス 481"/>
          <p:cNvSpPr txBox="1"/>
          <p:nvPr/>
        </p:nvSpPr>
        <p:spPr>
          <a:xfrm>
            <a:off x="2666213" y="4159066"/>
            <a:ext cx="290857" cy="76944"/>
          </a:xfrm>
          <a:prstGeom prst="rect">
            <a:avLst/>
          </a:prstGeom>
          <a:noFill/>
        </p:spPr>
        <p:txBody>
          <a:bodyPr wrap="square" lIns="0" tIns="0" rIns="0" bIns="0" rtlCol="0">
            <a:spAutoFit/>
          </a:bodyPr>
          <a:lstStyle/>
          <a:p>
            <a:r>
              <a:rPr lang="ja-JP" altLang="en-US" sz="500" dirty="0" smtClean="0"/>
              <a:t>△△△△</a:t>
            </a:r>
            <a:endParaRPr kumimoji="1" lang="ja-JP" altLang="en-US" sz="500" dirty="0"/>
          </a:p>
        </p:txBody>
      </p:sp>
      <p:sp>
        <p:nvSpPr>
          <p:cNvPr id="483" name="テキスト ボックス 482"/>
          <p:cNvSpPr txBox="1"/>
          <p:nvPr/>
        </p:nvSpPr>
        <p:spPr>
          <a:xfrm>
            <a:off x="2990223" y="3298041"/>
            <a:ext cx="249769" cy="76944"/>
          </a:xfrm>
          <a:prstGeom prst="rect">
            <a:avLst/>
          </a:prstGeom>
          <a:noFill/>
        </p:spPr>
        <p:txBody>
          <a:bodyPr wrap="square" lIns="0" tIns="0" rIns="0" bIns="0" rtlCol="0">
            <a:spAutoFit/>
          </a:bodyPr>
          <a:lstStyle/>
          <a:p>
            <a:r>
              <a:rPr lang="ja-JP" altLang="en-US" sz="500" dirty="0" smtClean="0"/>
              <a:t>●●●</a:t>
            </a:r>
            <a:endParaRPr kumimoji="1" lang="ja-JP" altLang="en-US" sz="500" dirty="0"/>
          </a:p>
        </p:txBody>
      </p:sp>
      <p:sp>
        <p:nvSpPr>
          <p:cNvPr id="484" name="テキスト ボックス 483"/>
          <p:cNvSpPr txBox="1"/>
          <p:nvPr/>
        </p:nvSpPr>
        <p:spPr>
          <a:xfrm>
            <a:off x="2980131" y="3463305"/>
            <a:ext cx="249769" cy="76944"/>
          </a:xfrm>
          <a:prstGeom prst="rect">
            <a:avLst/>
          </a:prstGeom>
          <a:noFill/>
        </p:spPr>
        <p:txBody>
          <a:bodyPr wrap="square" lIns="0" tIns="0" rIns="0" bIns="0" rtlCol="0">
            <a:spAutoFit/>
          </a:bodyPr>
          <a:lstStyle/>
          <a:p>
            <a:r>
              <a:rPr lang="ja-JP" altLang="en-US" sz="500" dirty="0" smtClean="0"/>
              <a:t>●●</a:t>
            </a:r>
            <a:endParaRPr kumimoji="1" lang="ja-JP" altLang="en-US" sz="500" dirty="0"/>
          </a:p>
        </p:txBody>
      </p:sp>
      <p:sp>
        <p:nvSpPr>
          <p:cNvPr id="485" name="テキスト ボックス 484"/>
          <p:cNvSpPr txBox="1"/>
          <p:nvPr/>
        </p:nvSpPr>
        <p:spPr>
          <a:xfrm>
            <a:off x="2988024" y="3817503"/>
            <a:ext cx="249769" cy="76944"/>
          </a:xfrm>
          <a:prstGeom prst="rect">
            <a:avLst/>
          </a:prstGeom>
          <a:noFill/>
        </p:spPr>
        <p:txBody>
          <a:bodyPr wrap="square" lIns="0" tIns="0" rIns="0" bIns="0" rtlCol="0">
            <a:spAutoFit/>
          </a:bodyPr>
          <a:lstStyle/>
          <a:p>
            <a:r>
              <a:rPr lang="ja-JP" altLang="en-US" sz="500" dirty="0" smtClean="0"/>
              <a:t>●●</a:t>
            </a:r>
            <a:endParaRPr kumimoji="1" lang="ja-JP" altLang="en-US" sz="500" dirty="0"/>
          </a:p>
        </p:txBody>
      </p:sp>
      <p:sp>
        <p:nvSpPr>
          <p:cNvPr id="486" name="テキスト ボックス 485"/>
          <p:cNvSpPr txBox="1"/>
          <p:nvPr/>
        </p:nvSpPr>
        <p:spPr>
          <a:xfrm>
            <a:off x="2985671" y="3987728"/>
            <a:ext cx="249769" cy="76944"/>
          </a:xfrm>
          <a:prstGeom prst="rect">
            <a:avLst/>
          </a:prstGeom>
          <a:noFill/>
        </p:spPr>
        <p:txBody>
          <a:bodyPr wrap="square" lIns="0" tIns="0" rIns="0" bIns="0" rtlCol="0">
            <a:spAutoFit/>
          </a:bodyPr>
          <a:lstStyle/>
          <a:p>
            <a:r>
              <a:rPr lang="ja-JP" altLang="en-US" sz="500" dirty="0" smtClean="0"/>
              <a:t>●●</a:t>
            </a:r>
            <a:endParaRPr kumimoji="1" lang="ja-JP" altLang="en-US" sz="500" dirty="0"/>
          </a:p>
        </p:txBody>
      </p:sp>
      <p:sp>
        <p:nvSpPr>
          <p:cNvPr id="487" name="テキスト ボックス 486"/>
          <p:cNvSpPr txBox="1"/>
          <p:nvPr/>
        </p:nvSpPr>
        <p:spPr>
          <a:xfrm>
            <a:off x="2988503" y="4349351"/>
            <a:ext cx="249769" cy="76944"/>
          </a:xfrm>
          <a:prstGeom prst="rect">
            <a:avLst/>
          </a:prstGeom>
          <a:noFill/>
        </p:spPr>
        <p:txBody>
          <a:bodyPr wrap="square" lIns="0" tIns="0" rIns="0" bIns="0" rtlCol="0">
            <a:spAutoFit/>
          </a:bodyPr>
          <a:lstStyle/>
          <a:p>
            <a:r>
              <a:rPr lang="ja-JP" altLang="en-US" sz="500" dirty="0" smtClean="0"/>
              <a:t>●●</a:t>
            </a:r>
            <a:endParaRPr kumimoji="1" lang="ja-JP" altLang="en-US" sz="500" dirty="0"/>
          </a:p>
        </p:txBody>
      </p:sp>
      <p:sp>
        <p:nvSpPr>
          <p:cNvPr id="488" name="テキスト ボックス 487"/>
          <p:cNvSpPr txBox="1"/>
          <p:nvPr/>
        </p:nvSpPr>
        <p:spPr>
          <a:xfrm>
            <a:off x="2986134" y="4518177"/>
            <a:ext cx="249769" cy="76944"/>
          </a:xfrm>
          <a:prstGeom prst="rect">
            <a:avLst/>
          </a:prstGeom>
          <a:noFill/>
        </p:spPr>
        <p:txBody>
          <a:bodyPr wrap="square" lIns="0" tIns="0" rIns="0" bIns="0" rtlCol="0">
            <a:spAutoFit/>
          </a:bodyPr>
          <a:lstStyle/>
          <a:p>
            <a:r>
              <a:rPr lang="ja-JP" altLang="en-US" sz="500" dirty="0" smtClean="0"/>
              <a:t>●●</a:t>
            </a:r>
            <a:endParaRPr kumimoji="1" lang="ja-JP" altLang="en-US" sz="500" dirty="0"/>
          </a:p>
        </p:txBody>
      </p:sp>
      <p:sp>
        <p:nvSpPr>
          <p:cNvPr id="322" name="正方形/長方形 321"/>
          <p:cNvSpPr/>
          <p:nvPr/>
        </p:nvSpPr>
        <p:spPr>
          <a:xfrm>
            <a:off x="6934552" y="2910568"/>
            <a:ext cx="1395061" cy="671513"/>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t>記述例</a:t>
            </a:r>
            <a:endParaRPr kumimoji="1" lang="ja-JP" altLang="en-US" b="1" dirty="0"/>
          </a:p>
        </p:txBody>
      </p:sp>
      <p:grpSp>
        <p:nvGrpSpPr>
          <p:cNvPr id="509" name="Group 13"/>
          <p:cNvGrpSpPr>
            <a:grpSpLocks/>
          </p:cNvGrpSpPr>
          <p:nvPr/>
        </p:nvGrpSpPr>
        <p:grpSpPr bwMode="auto">
          <a:xfrm>
            <a:off x="5237029" y="4344794"/>
            <a:ext cx="3229054" cy="709826"/>
            <a:chOff x="7358" y="1007"/>
            <a:chExt cx="5084" cy="1570"/>
          </a:xfrm>
        </p:grpSpPr>
        <p:pic>
          <p:nvPicPr>
            <p:cNvPr id="510"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76" y="2399"/>
              <a:ext cx="4966" cy="178"/>
            </a:xfrm>
            <a:prstGeom prst="rect">
              <a:avLst/>
            </a:prstGeom>
            <a:noFill/>
            <a:extLst>
              <a:ext uri="{909E8E84-426E-40DD-AFC4-6F175D3DCCD1}">
                <a14:hiddenFill xmlns:a14="http://schemas.microsoft.com/office/drawing/2010/main">
                  <a:solidFill>
                    <a:srgbClr val="FFFFFF"/>
                  </a:solidFill>
                </a14:hiddenFill>
              </a:ext>
            </a:extLst>
          </p:spPr>
        </p:pic>
        <p:pic>
          <p:nvPicPr>
            <p:cNvPr id="511" name="Picture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068" y="1125"/>
              <a:ext cx="373" cy="1315"/>
            </a:xfrm>
            <a:prstGeom prst="rect">
              <a:avLst/>
            </a:prstGeom>
            <a:noFill/>
            <a:extLst>
              <a:ext uri="{909E8E84-426E-40DD-AFC4-6F175D3DCCD1}">
                <a14:hiddenFill xmlns:a14="http://schemas.microsoft.com/office/drawing/2010/main">
                  <a:solidFill>
                    <a:srgbClr val="FFFFFF"/>
                  </a:solidFill>
                </a14:hiddenFill>
              </a:ext>
            </a:extLst>
          </p:spPr>
        </p:pic>
        <p:grpSp>
          <p:nvGrpSpPr>
            <p:cNvPr id="512" name="Group 16"/>
            <p:cNvGrpSpPr>
              <a:grpSpLocks/>
            </p:cNvGrpSpPr>
            <p:nvPr/>
          </p:nvGrpSpPr>
          <p:grpSpPr bwMode="auto">
            <a:xfrm>
              <a:off x="7373" y="1022"/>
              <a:ext cx="4933" cy="1418"/>
              <a:chOff x="7373" y="1022"/>
              <a:chExt cx="4933" cy="1418"/>
            </a:xfrm>
          </p:grpSpPr>
          <p:sp>
            <p:nvSpPr>
              <p:cNvPr id="515" name="Freeform 17"/>
              <p:cNvSpPr>
                <a:spLocks/>
              </p:cNvSpPr>
              <p:nvPr/>
            </p:nvSpPr>
            <p:spPr bwMode="auto">
              <a:xfrm>
                <a:off x="7373" y="1022"/>
                <a:ext cx="4933" cy="1418"/>
              </a:xfrm>
              <a:custGeom>
                <a:avLst/>
                <a:gdLst>
                  <a:gd name="T0" fmla="+- 0 12069 7373"/>
                  <a:gd name="T1" fmla="*/ T0 w 4933"/>
                  <a:gd name="T2" fmla="+- 0 1022 1022"/>
                  <a:gd name="T3" fmla="*/ 1022 h 1418"/>
                  <a:gd name="T4" fmla="+- 0 7592 7373"/>
                  <a:gd name="T5" fmla="*/ T4 w 4933"/>
                  <a:gd name="T6" fmla="+- 0 1023 1022"/>
                  <a:gd name="T7" fmla="*/ 1023 h 1418"/>
                  <a:gd name="T8" fmla="+- 0 7526 7373"/>
                  <a:gd name="T9" fmla="*/ T8 w 4933"/>
                  <a:gd name="T10" fmla="+- 0 1037 1022"/>
                  <a:gd name="T11" fmla="*/ 1037 h 1418"/>
                  <a:gd name="T12" fmla="+- 0 7469 7373"/>
                  <a:gd name="T13" fmla="*/ T12 w 4933"/>
                  <a:gd name="T14" fmla="+- 0 1068 1022"/>
                  <a:gd name="T15" fmla="*/ 1068 h 1418"/>
                  <a:gd name="T16" fmla="+- 0 7422 7373"/>
                  <a:gd name="T17" fmla="*/ T16 w 4933"/>
                  <a:gd name="T18" fmla="+- 0 1114 1022"/>
                  <a:gd name="T19" fmla="*/ 1114 h 1418"/>
                  <a:gd name="T20" fmla="+- 0 7390 7373"/>
                  <a:gd name="T21" fmla="*/ T20 w 4933"/>
                  <a:gd name="T22" fmla="+- 0 1170 1022"/>
                  <a:gd name="T23" fmla="*/ 1170 h 1418"/>
                  <a:gd name="T24" fmla="+- 0 7374 7373"/>
                  <a:gd name="T25" fmla="*/ T24 w 4933"/>
                  <a:gd name="T26" fmla="+- 0 1235 1022"/>
                  <a:gd name="T27" fmla="*/ 1235 h 1418"/>
                  <a:gd name="T28" fmla="+- 0 7373 7373"/>
                  <a:gd name="T29" fmla="*/ T28 w 4933"/>
                  <a:gd name="T30" fmla="+- 0 1259 1022"/>
                  <a:gd name="T31" fmla="*/ 1259 h 1418"/>
                  <a:gd name="T32" fmla="+- 0 7373 7373"/>
                  <a:gd name="T33" fmla="*/ T32 w 4933"/>
                  <a:gd name="T34" fmla="+- 0 2220 1022"/>
                  <a:gd name="T35" fmla="*/ 2220 h 1418"/>
                  <a:gd name="T36" fmla="+- 0 7387 7373"/>
                  <a:gd name="T37" fmla="*/ T36 w 4933"/>
                  <a:gd name="T38" fmla="+- 0 2286 1022"/>
                  <a:gd name="T39" fmla="*/ 2286 h 1418"/>
                  <a:gd name="T40" fmla="+- 0 7418 7373"/>
                  <a:gd name="T41" fmla="*/ T40 w 4933"/>
                  <a:gd name="T42" fmla="+- 0 2343 1022"/>
                  <a:gd name="T43" fmla="*/ 2343 h 1418"/>
                  <a:gd name="T44" fmla="+- 0 7464 7373"/>
                  <a:gd name="T45" fmla="*/ T44 w 4933"/>
                  <a:gd name="T46" fmla="+- 0 2390 1022"/>
                  <a:gd name="T47" fmla="*/ 2390 h 1418"/>
                  <a:gd name="T48" fmla="+- 0 7520 7373"/>
                  <a:gd name="T49" fmla="*/ T48 w 4933"/>
                  <a:gd name="T50" fmla="+- 0 2423 1022"/>
                  <a:gd name="T51" fmla="*/ 2423 h 1418"/>
                  <a:gd name="T52" fmla="+- 0 7586 7373"/>
                  <a:gd name="T53" fmla="*/ T52 w 4933"/>
                  <a:gd name="T54" fmla="+- 0 2439 1022"/>
                  <a:gd name="T55" fmla="*/ 2439 h 1418"/>
                  <a:gd name="T56" fmla="+- 0 7609 7373"/>
                  <a:gd name="T57" fmla="*/ T56 w 4933"/>
                  <a:gd name="T58" fmla="+- 0 2440 1022"/>
                  <a:gd name="T59" fmla="*/ 2440 h 1418"/>
                  <a:gd name="T60" fmla="+- 0 12085 7373"/>
                  <a:gd name="T61" fmla="*/ T60 w 4933"/>
                  <a:gd name="T62" fmla="+- 0 2439 1022"/>
                  <a:gd name="T63" fmla="*/ 2439 h 1418"/>
                  <a:gd name="T64" fmla="+- 0 12151 7373"/>
                  <a:gd name="T65" fmla="*/ T64 w 4933"/>
                  <a:gd name="T66" fmla="+- 0 2425 1022"/>
                  <a:gd name="T67" fmla="*/ 2425 h 1418"/>
                  <a:gd name="T68" fmla="+- 0 12209 7373"/>
                  <a:gd name="T69" fmla="*/ T68 w 4933"/>
                  <a:gd name="T70" fmla="+- 0 2394 1022"/>
                  <a:gd name="T71" fmla="*/ 2394 h 1418"/>
                  <a:gd name="T72" fmla="+- 0 12255 7373"/>
                  <a:gd name="T73" fmla="*/ T72 w 4933"/>
                  <a:gd name="T74" fmla="+- 0 2349 1022"/>
                  <a:gd name="T75" fmla="*/ 2349 h 1418"/>
                  <a:gd name="T76" fmla="+- 0 12288 7373"/>
                  <a:gd name="T77" fmla="*/ T76 w 4933"/>
                  <a:gd name="T78" fmla="+- 0 2292 1022"/>
                  <a:gd name="T79" fmla="*/ 2292 h 1418"/>
                  <a:gd name="T80" fmla="+- 0 12304 7373"/>
                  <a:gd name="T81" fmla="*/ T80 w 4933"/>
                  <a:gd name="T82" fmla="+- 0 2227 1022"/>
                  <a:gd name="T83" fmla="*/ 2227 h 1418"/>
                  <a:gd name="T84" fmla="+- 0 12305 7373"/>
                  <a:gd name="T85" fmla="*/ T84 w 4933"/>
                  <a:gd name="T86" fmla="+- 0 2204 1022"/>
                  <a:gd name="T87" fmla="*/ 2204 h 1418"/>
                  <a:gd name="T88" fmla="+- 0 12304 7373"/>
                  <a:gd name="T89" fmla="*/ T88 w 4933"/>
                  <a:gd name="T90" fmla="+- 0 1242 1022"/>
                  <a:gd name="T91" fmla="*/ 1242 h 1418"/>
                  <a:gd name="T92" fmla="+- 0 12290 7373"/>
                  <a:gd name="T93" fmla="*/ T92 w 4933"/>
                  <a:gd name="T94" fmla="+- 0 1176 1022"/>
                  <a:gd name="T95" fmla="*/ 1176 h 1418"/>
                  <a:gd name="T96" fmla="+- 0 12259 7373"/>
                  <a:gd name="T97" fmla="*/ T96 w 4933"/>
                  <a:gd name="T98" fmla="+- 0 1119 1022"/>
                  <a:gd name="T99" fmla="*/ 1119 h 1418"/>
                  <a:gd name="T100" fmla="+- 0 12214 7373"/>
                  <a:gd name="T101" fmla="*/ T100 w 4933"/>
                  <a:gd name="T102" fmla="+- 0 1072 1022"/>
                  <a:gd name="T103" fmla="*/ 1072 h 1418"/>
                  <a:gd name="T104" fmla="+- 0 12157 7373"/>
                  <a:gd name="T105" fmla="*/ T104 w 4933"/>
                  <a:gd name="T106" fmla="+- 0 1039 1022"/>
                  <a:gd name="T107" fmla="*/ 1039 h 1418"/>
                  <a:gd name="T108" fmla="+- 0 12092 7373"/>
                  <a:gd name="T109" fmla="*/ T108 w 4933"/>
                  <a:gd name="T110" fmla="+- 0 1023 1022"/>
                  <a:gd name="T111" fmla="*/ 1023 h 1418"/>
                  <a:gd name="T112" fmla="+- 0 12069 7373"/>
                  <a:gd name="T113" fmla="*/ T112 w 4933"/>
                  <a:gd name="T114" fmla="+- 0 1022 1022"/>
                  <a:gd name="T115" fmla="*/ 1022 h 1418"/>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 ang="0">
                    <a:pos x="T113" y="T115"/>
                  </a:cxn>
                </a:cxnLst>
                <a:rect l="0" t="0" r="r" b="b"/>
                <a:pathLst>
                  <a:path w="4933" h="1418">
                    <a:moveTo>
                      <a:pt x="4696" y="0"/>
                    </a:moveTo>
                    <a:lnTo>
                      <a:pt x="219" y="1"/>
                    </a:lnTo>
                    <a:lnTo>
                      <a:pt x="153" y="15"/>
                    </a:lnTo>
                    <a:lnTo>
                      <a:pt x="96" y="46"/>
                    </a:lnTo>
                    <a:lnTo>
                      <a:pt x="49" y="92"/>
                    </a:lnTo>
                    <a:lnTo>
                      <a:pt x="17" y="148"/>
                    </a:lnTo>
                    <a:lnTo>
                      <a:pt x="1" y="213"/>
                    </a:lnTo>
                    <a:lnTo>
                      <a:pt x="0" y="237"/>
                    </a:lnTo>
                    <a:lnTo>
                      <a:pt x="0" y="1198"/>
                    </a:lnTo>
                    <a:lnTo>
                      <a:pt x="14" y="1264"/>
                    </a:lnTo>
                    <a:lnTo>
                      <a:pt x="45" y="1321"/>
                    </a:lnTo>
                    <a:lnTo>
                      <a:pt x="91" y="1368"/>
                    </a:lnTo>
                    <a:lnTo>
                      <a:pt x="147" y="1401"/>
                    </a:lnTo>
                    <a:lnTo>
                      <a:pt x="213" y="1417"/>
                    </a:lnTo>
                    <a:lnTo>
                      <a:pt x="236" y="1418"/>
                    </a:lnTo>
                    <a:lnTo>
                      <a:pt x="4712" y="1417"/>
                    </a:lnTo>
                    <a:lnTo>
                      <a:pt x="4778" y="1403"/>
                    </a:lnTo>
                    <a:lnTo>
                      <a:pt x="4836" y="1372"/>
                    </a:lnTo>
                    <a:lnTo>
                      <a:pt x="4882" y="1327"/>
                    </a:lnTo>
                    <a:lnTo>
                      <a:pt x="4915" y="1270"/>
                    </a:lnTo>
                    <a:lnTo>
                      <a:pt x="4931" y="1205"/>
                    </a:lnTo>
                    <a:lnTo>
                      <a:pt x="4932" y="1182"/>
                    </a:lnTo>
                    <a:lnTo>
                      <a:pt x="4931" y="220"/>
                    </a:lnTo>
                    <a:lnTo>
                      <a:pt x="4917" y="154"/>
                    </a:lnTo>
                    <a:lnTo>
                      <a:pt x="4886" y="97"/>
                    </a:lnTo>
                    <a:lnTo>
                      <a:pt x="4841" y="50"/>
                    </a:lnTo>
                    <a:lnTo>
                      <a:pt x="4784" y="17"/>
                    </a:lnTo>
                    <a:lnTo>
                      <a:pt x="4719" y="1"/>
                    </a:lnTo>
                    <a:lnTo>
                      <a:pt x="4696"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ja-JP" altLang="en-US" sz="1050">
                  <a:latin typeface="ＭＳ ゴシック" panose="020B0609070205080204" pitchFamily="49" charset="-128"/>
                  <a:ea typeface="ＭＳ ゴシック" panose="020B0609070205080204" pitchFamily="49" charset="-128"/>
                </a:endParaRPr>
              </a:p>
            </p:txBody>
          </p:sp>
        </p:grpSp>
        <p:grpSp>
          <p:nvGrpSpPr>
            <p:cNvPr id="513" name="Group 18"/>
            <p:cNvGrpSpPr>
              <a:grpSpLocks/>
            </p:cNvGrpSpPr>
            <p:nvPr/>
          </p:nvGrpSpPr>
          <p:grpSpPr bwMode="auto">
            <a:xfrm>
              <a:off x="7373" y="1022"/>
              <a:ext cx="4933" cy="1418"/>
              <a:chOff x="7373" y="1022"/>
              <a:chExt cx="4933" cy="1418"/>
            </a:xfrm>
          </p:grpSpPr>
          <p:sp>
            <p:nvSpPr>
              <p:cNvPr id="514" name="Freeform 19"/>
              <p:cNvSpPr>
                <a:spLocks/>
              </p:cNvSpPr>
              <p:nvPr/>
            </p:nvSpPr>
            <p:spPr bwMode="auto">
              <a:xfrm>
                <a:off x="7373" y="1022"/>
                <a:ext cx="4933" cy="1418"/>
              </a:xfrm>
              <a:custGeom>
                <a:avLst/>
                <a:gdLst>
                  <a:gd name="T0" fmla="+- 0 7373 7373"/>
                  <a:gd name="T1" fmla="*/ T0 w 4933"/>
                  <a:gd name="T2" fmla="+- 0 1259 1022"/>
                  <a:gd name="T3" fmla="*/ 1259 h 1418"/>
                  <a:gd name="T4" fmla="+- 0 7382 7373"/>
                  <a:gd name="T5" fmla="*/ T4 w 4933"/>
                  <a:gd name="T6" fmla="+- 0 1191 1022"/>
                  <a:gd name="T7" fmla="*/ 1191 h 1418"/>
                  <a:gd name="T8" fmla="+- 0 7410 7373"/>
                  <a:gd name="T9" fmla="*/ T8 w 4933"/>
                  <a:gd name="T10" fmla="+- 0 1131 1022"/>
                  <a:gd name="T11" fmla="*/ 1131 h 1418"/>
                  <a:gd name="T12" fmla="+- 0 7452 7373"/>
                  <a:gd name="T13" fmla="*/ T12 w 4933"/>
                  <a:gd name="T14" fmla="+- 0 1082 1022"/>
                  <a:gd name="T15" fmla="*/ 1082 h 1418"/>
                  <a:gd name="T16" fmla="+- 0 7506 7373"/>
                  <a:gd name="T17" fmla="*/ T16 w 4933"/>
                  <a:gd name="T18" fmla="+- 0 1046 1022"/>
                  <a:gd name="T19" fmla="*/ 1046 h 1418"/>
                  <a:gd name="T20" fmla="+- 0 7570 7373"/>
                  <a:gd name="T21" fmla="*/ T20 w 4933"/>
                  <a:gd name="T22" fmla="+- 0 1026 1022"/>
                  <a:gd name="T23" fmla="*/ 1026 h 1418"/>
                  <a:gd name="T24" fmla="+- 0 12069 7373"/>
                  <a:gd name="T25" fmla="*/ T24 w 4933"/>
                  <a:gd name="T26" fmla="+- 0 1022 1022"/>
                  <a:gd name="T27" fmla="*/ 1022 h 1418"/>
                  <a:gd name="T28" fmla="+- 0 12092 7373"/>
                  <a:gd name="T29" fmla="*/ T28 w 4933"/>
                  <a:gd name="T30" fmla="+- 0 1023 1022"/>
                  <a:gd name="T31" fmla="*/ 1023 h 1418"/>
                  <a:gd name="T32" fmla="+- 0 12157 7373"/>
                  <a:gd name="T33" fmla="*/ T32 w 4933"/>
                  <a:gd name="T34" fmla="+- 0 1039 1022"/>
                  <a:gd name="T35" fmla="*/ 1039 h 1418"/>
                  <a:gd name="T36" fmla="+- 0 12214 7373"/>
                  <a:gd name="T37" fmla="*/ T36 w 4933"/>
                  <a:gd name="T38" fmla="+- 0 1072 1022"/>
                  <a:gd name="T39" fmla="*/ 1072 h 1418"/>
                  <a:gd name="T40" fmla="+- 0 12259 7373"/>
                  <a:gd name="T41" fmla="*/ T40 w 4933"/>
                  <a:gd name="T42" fmla="+- 0 1119 1022"/>
                  <a:gd name="T43" fmla="*/ 1119 h 1418"/>
                  <a:gd name="T44" fmla="+- 0 12290 7373"/>
                  <a:gd name="T45" fmla="*/ T44 w 4933"/>
                  <a:gd name="T46" fmla="+- 0 1176 1022"/>
                  <a:gd name="T47" fmla="*/ 1176 h 1418"/>
                  <a:gd name="T48" fmla="+- 0 12304 7373"/>
                  <a:gd name="T49" fmla="*/ T48 w 4933"/>
                  <a:gd name="T50" fmla="+- 0 1242 1022"/>
                  <a:gd name="T51" fmla="*/ 1242 h 1418"/>
                  <a:gd name="T52" fmla="+- 0 12305 7373"/>
                  <a:gd name="T53" fmla="*/ T52 w 4933"/>
                  <a:gd name="T54" fmla="+- 0 2204 1022"/>
                  <a:gd name="T55" fmla="*/ 2204 h 1418"/>
                  <a:gd name="T56" fmla="+- 0 12304 7373"/>
                  <a:gd name="T57" fmla="*/ T56 w 4933"/>
                  <a:gd name="T58" fmla="+- 0 2227 1022"/>
                  <a:gd name="T59" fmla="*/ 2227 h 1418"/>
                  <a:gd name="T60" fmla="+- 0 12288 7373"/>
                  <a:gd name="T61" fmla="*/ T60 w 4933"/>
                  <a:gd name="T62" fmla="+- 0 2292 1022"/>
                  <a:gd name="T63" fmla="*/ 2292 h 1418"/>
                  <a:gd name="T64" fmla="+- 0 12255 7373"/>
                  <a:gd name="T65" fmla="*/ T64 w 4933"/>
                  <a:gd name="T66" fmla="+- 0 2349 1022"/>
                  <a:gd name="T67" fmla="*/ 2349 h 1418"/>
                  <a:gd name="T68" fmla="+- 0 12209 7373"/>
                  <a:gd name="T69" fmla="*/ T68 w 4933"/>
                  <a:gd name="T70" fmla="+- 0 2394 1022"/>
                  <a:gd name="T71" fmla="*/ 2394 h 1418"/>
                  <a:gd name="T72" fmla="+- 0 12151 7373"/>
                  <a:gd name="T73" fmla="*/ T72 w 4933"/>
                  <a:gd name="T74" fmla="+- 0 2425 1022"/>
                  <a:gd name="T75" fmla="*/ 2425 h 1418"/>
                  <a:gd name="T76" fmla="+- 0 12085 7373"/>
                  <a:gd name="T77" fmla="*/ T76 w 4933"/>
                  <a:gd name="T78" fmla="+- 0 2439 1022"/>
                  <a:gd name="T79" fmla="*/ 2439 h 1418"/>
                  <a:gd name="T80" fmla="+- 0 7609 7373"/>
                  <a:gd name="T81" fmla="*/ T80 w 4933"/>
                  <a:gd name="T82" fmla="+- 0 2440 1022"/>
                  <a:gd name="T83" fmla="*/ 2440 h 1418"/>
                  <a:gd name="T84" fmla="+- 0 7586 7373"/>
                  <a:gd name="T85" fmla="*/ T84 w 4933"/>
                  <a:gd name="T86" fmla="+- 0 2439 1022"/>
                  <a:gd name="T87" fmla="*/ 2439 h 1418"/>
                  <a:gd name="T88" fmla="+- 0 7520 7373"/>
                  <a:gd name="T89" fmla="*/ T88 w 4933"/>
                  <a:gd name="T90" fmla="+- 0 2423 1022"/>
                  <a:gd name="T91" fmla="*/ 2423 h 1418"/>
                  <a:gd name="T92" fmla="+- 0 7464 7373"/>
                  <a:gd name="T93" fmla="*/ T92 w 4933"/>
                  <a:gd name="T94" fmla="+- 0 2390 1022"/>
                  <a:gd name="T95" fmla="*/ 2390 h 1418"/>
                  <a:gd name="T96" fmla="+- 0 7418 7373"/>
                  <a:gd name="T97" fmla="*/ T96 w 4933"/>
                  <a:gd name="T98" fmla="+- 0 2343 1022"/>
                  <a:gd name="T99" fmla="*/ 2343 h 1418"/>
                  <a:gd name="T100" fmla="+- 0 7387 7373"/>
                  <a:gd name="T101" fmla="*/ T100 w 4933"/>
                  <a:gd name="T102" fmla="+- 0 2286 1022"/>
                  <a:gd name="T103" fmla="*/ 2286 h 1418"/>
                  <a:gd name="T104" fmla="+- 0 7373 7373"/>
                  <a:gd name="T105" fmla="*/ T104 w 4933"/>
                  <a:gd name="T106" fmla="+- 0 2220 1022"/>
                  <a:gd name="T107" fmla="*/ 2220 h 1418"/>
                  <a:gd name="T108" fmla="+- 0 7373 7373"/>
                  <a:gd name="T109" fmla="*/ T108 w 4933"/>
                  <a:gd name="T110" fmla="+- 0 1259 1022"/>
                  <a:gd name="T111" fmla="*/ 1259 h 1418"/>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Lst>
                <a:rect l="0" t="0" r="r" b="b"/>
                <a:pathLst>
                  <a:path w="4933" h="1418">
                    <a:moveTo>
                      <a:pt x="0" y="237"/>
                    </a:moveTo>
                    <a:lnTo>
                      <a:pt x="9" y="169"/>
                    </a:lnTo>
                    <a:lnTo>
                      <a:pt x="37" y="109"/>
                    </a:lnTo>
                    <a:lnTo>
                      <a:pt x="79" y="60"/>
                    </a:lnTo>
                    <a:lnTo>
                      <a:pt x="133" y="24"/>
                    </a:lnTo>
                    <a:lnTo>
                      <a:pt x="197" y="4"/>
                    </a:lnTo>
                    <a:lnTo>
                      <a:pt x="4696" y="0"/>
                    </a:lnTo>
                    <a:lnTo>
                      <a:pt x="4719" y="1"/>
                    </a:lnTo>
                    <a:lnTo>
                      <a:pt x="4784" y="17"/>
                    </a:lnTo>
                    <a:lnTo>
                      <a:pt x="4841" y="50"/>
                    </a:lnTo>
                    <a:lnTo>
                      <a:pt x="4886" y="97"/>
                    </a:lnTo>
                    <a:lnTo>
                      <a:pt x="4917" y="154"/>
                    </a:lnTo>
                    <a:lnTo>
                      <a:pt x="4931" y="220"/>
                    </a:lnTo>
                    <a:lnTo>
                      <a:pt x="4932" y="1182"/>
                    </a:lnTo>
                    <a:lnTo>
                      <a:pt x="4931" y="1205"/>
                    </a:lnTo>
                    <a:lnTo>
                      <a:pt x="4915" y="1270"/>
                    </a:lnTo>
                    <a:lnTo>
                      <a:pt x="4882" y="1327"/>
                    </a:lnTo>
                    <a:lnTo>
                      <a:pt x="4836" y="1372"/>
                    </a:lnTo>
                    <a:lnTo>
                      <a:pt x="4778" y="1403"/>
                    </a:lnTo>
                    <a:lnTo>
                      <a:pt x="4712" y="1417"/>
                    </a:lnTo>
                    <a:lnTo>
                      <a:pt x="236" y="1418"/>
                    </a:lnTo>
                    <a:lnTo>
                      <a:pt x="213" y="1417"/>
                    </a:lnTo>
                    <a:lnTo>
                      <a:pt x="147" y="1401"/>
                    </a:lnTo>
                    <a:lnTo>
                      <a:pt x="91" y="1368"/>
                    </a:lnTo>
                    <a:lnTo>
                      <a:pt x="45" y="1321"/>
                    </a:lnTo>
                    <a:lnTo>
                      <a:pt x="14" y="1264"/>
                    </a:lnTo>
                    <a:lnTo>
                      <a:pt x="0" y="1198"/>
                    </a:lnTo>
                    <a:lnTo>
                      <a:pt x="0" y="237"/>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68580" tIns="34290" rIns="68580" bIns="34290" numCol="1" anchor="ctr" anchorCtr="0" compatLnSpc="1">
                <a:prstTxWarp prst="textNoShape">
                  <a:avLst/>
                </a:prstTxWarp>
              </a:bodyPr>
              <a:lstStyle/>
              <a:p>
                <a:r>
                  <a:rPr lang="en-US" altLang="ja-JP" sz="1050" dirty="0">
                    <a:latin typeface="ＭＳ ゴシック" panose="020B0609070205080204" pitchFamily="49" charset="-128"/>
                    <a:ea typeface="ＭＳ ゴシック" panose="020B0609070205080204" pitchFamily="49" charset="-128"/>
                  </a:rPr>
                  <a:t>【</a:t>
                </a:r>
                <a:r>
                  <a:rPr lang="ja-JP" altLang="en-US" sz="1050" dirty="0">
                    <a:latin typeface="ＭＳ ゴシック" panose="020B0609070205080204" pitchFamily="49" charset="-128"/>
                    <a:ea typeface="ＭＳ ゴシック" panose="020B0609070205080204" pitchFamily="49" charset="-128"/>
                  </a:rPr>
                  <a:t>基礎点評価の観点</a:t>
                </a:r>
                <a:r>
                  <a:rPr lang="en-US" altLang="ja-JP" sz="1050" dirty="0">
                    <a:latin typeface="ＭＳ ゴシック" panose="020B0609070205080204" pitchFamily="49" charset="-128"/>
                    <a:ea typeface="ＭＳ ゴシック" panose="020B0609070205080204" pitchFamily="49" charset="-128"/>
                  </a:rPr>
                  <a:t>】</a:t>
                </a:r>
              </a:p>
              <a:p>
                <a:r>
                  <a:rPr lang="ja-JP" altLang="en-US" sz="1050" dirty="0" smtClean="0">
                    <a:latin typeface="ＭＳ ゴシック" panose="020B0609070205080204" pitchFamily="49" charset="-128"/>
                    <a:ea typeface="ＭＳ ゴシック" panose="020B0609070205080204" pitchFamily="49" charset="-128"/>
                  </a:rPr>
                  <a:t>・調査目的・内容に対し、調査実施計画（スケジュール）は妥当か。</a:t>
                </a:r>
                <a:endParaRPr lang="ja-JP" altLang="en-US" sz="1050" dirty="0">
                  <a:latin typeface="ＭＳ ゴシック" panose="020B0609070205080204" pitchFamily="49" charset="-128"/>
                  <a:ea typeface="ＭＳ ゴシック" panose="020B0609070205080204" pitchFamily="49" charset="-128"/>
                </a:endParaRPr>
              </a:p>
            </p:txBody>
          </p:sp>
        </p:grpSp>
      </p:grpSp>
      <p:grpSp>
        <p:nvGrpSpPr>
          <p:cNvPr id="516" name="Group 125"/>
          <p:cNvGrpSpPr>
            <a:grpSpLocks/>
          </p:cNvGrpSpPr>
          <p:nvPr/>
        </p:nvGrpSpPr>
        <p:grpSpPr bwMode="auto">
          <a:xfrm flipV="1">
            <a:off x="3980215" y="4392209"/>
            <a:ext cx="1103312" cy="1021923"/>
            <a:chOff x="6740" y="3456"/>
            <a:chExt cx="1548" cy="240"/>
          </a:xfrm>
        </p:grpSpPr>
        <p:sp>
          <p:nvSpPr>
            <p:cNvPr id="517" name="Freeform 126"/>
            <p:cNvSpPr>
              <a:spLocks/>
            </p:cNvSpPr>
            <p:nvPr/>
          </p:nvSpPr>
          <p:spPr bwMode="auto">
            <a:xfrm>
              <a:off x="6740" y="3456"/>
              <a:ext cx="1548" cy="240"/>
            </a:xfrm>
            <a:custGeom>
              <a:avLst/>
              <a:gdLst>
                <a:gd name="T0" fmla="+- 0 8288 6740"/>
                <a:gd name="T1" fmla="*/ T0 w 1548"/>
                <a:gd name="T2" fmla="+- 0 3456 3456"/>
                <a:gd name="T3" fmla="*/ 3456 h 240"/>
                <a:gd name="T4" fmla="+- 0 6740 6740"/>
                <a:gd name="T5" fmla="*/ T4 w 1548"/>
                <a:gd name="T6" fmla="+- 0 3696 3456"/>
                <a:gd name="T7" fmla="*/ 3696 h 240"/>
              </a:gdLst>
              <a:ahLst/>
              <a:cxnLst>
                <a:cxn ang="0">
                  <a:pos x="T1" y="T3"/>
                </a:cxn>
                <a:cxn ang="0">
                  <a:pos x="T5" y="T7"/>
                </a:cxn>
              </a:cxnLst>
              <a:rect l="0" t="0" r="r" b="b"/>
              <a:pathLst>
                <a:path w="1548" h="240">
                  <a:moveTo>
                    <a:pt x="1548" y="0"/>
                  </a:moveTo>
                  <a:lnTo>
                    <a:pt x="0" y="240"/>
                  </a:lnTo>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518" name="Group 127"/>
          <p:cNvGrpSpPr>
            <a:grpSpLocks/>
          </p:cNvGrpSpPr>
          <p:nvPr/>
        </p:nvGrpSpPr>
        <p:grpSpPr bwMode="auto">
          <a:xfrm>
            <a:off x="3940916" y="4353019"/>
            <a:ext cx="76200" cy="74612"/>
            <a:chOff x="6681" y="3908"/>
            <a:chExt cx="119" cy="118"/>
          </a:xfrm>
        </p:grpSpPr>
        <p:sp>
          <p:nvSpPr>
            <p:cNvPr id="519" name="Freeform 128"/>
            <p:cNvSpPr>
              <a:spLocks/>
            </p:cNvSpPr>
            <p:nvPr/>
          </p:nvSpPr>
          <p:spPr bwMode="auto">
            <a:xfrm>
              <a:off x="6681" y="3908"/>
              <a:ext cx="119" cy="118"/>
            </a:xfrm>
            <a:custGeom>
              <a:avLst/>
              <a:gdLst>
                <a:gd name="T0" fmla="+- 0 6727 6681"/>
                <a:gd name="T1" fmla="*/ T0 w 119"/>
                <a:gd name="T2" fmla="+- 0 3908 3908"/>
                <a:gd name="T3" fmla="*/ 3908 h 118"/>
                <a:gd name="T4" fmla="+- 0 6708 6681"/>
                <a:gd name="T5" fmla="*/ T4 w 119"/>
                <a:gd name="T6" fmla="+- 0 3916 3908"/>
                <a:gd name="T7" fmla="*/ 3916 h 118"/>
                <a:gd name="T8" fmla="+- 0 6694 6681"/>
                <a:gd name="T9" fmla="*/ T8 w 119"/>
                <a:gd name="T10" fmla="+- 0 3930 3908"/>
                <a:gd name="T11" fmla="*/ 3930 h 118"/>
                <a:gd name="T12" fmla="+- 0 6684 6681"/>
                <a:gd name="T13" fmla="*/ T12 w 119"/>
                <a:gd name="T14" fmla="+- 0 3950 3908"/>
                <a:gd name="T15" fmla="*/ 3950 h 118"/>
                <a:gd name="T16" fmla="+- 0 6681 6681"/>
                <a:gd name="T17" fmla="*/ T16 w 119"/>
                <a:gd name="T18" fmla="+- 0 3976 3908"/>
                <a:gd name="T19" fmla="*/ 3976 h 118"/>
                <a:gd name="T20" fmla="+- 0 6688 6681"/>
                <a:gd name="T21" fmla="*/ T20 w 119"/>
                <a:gd name="T22" fmla="+- 0 3996 3908"/>
                <a:gd name="T23" fmla="*/ 3996 h 118"/>
                <a:gd name="T24" fmla="+- 0 6702 6681"/>
                <a:gd name="T25" fmla="*/ T24 w 119"/>
                <a:gd name="T26" fmla="+- 0 4012 3908"/>
                <a:gd name="T27" fmla="*/ 4012 h 118"/>
                <a:gd name="T28" fmla="+- 0 6721 6681"/>
                <a:gd name="T29" fmla="*/ T28 w 119"/>
                <a:gd name="T30" fmla="+- 0 4022 3908"/>
                <a:gd name="T31" fmla="*/ 4022 h 118"/>
                <a:gd name="T32" fmla="+- 0 6746 6681"/>
                <a:gd name="T33" fmla="*/ T32 w 119"/>
                <a:gd name="T34" fmla="+- 0 4026 3908"/>
                <a:gd name="T35" fmla="*/ 4026 h 118"/>
                <a:gd name="T36" fmla="+- 0 6767 6681"/>
                <a:gd name="T37" fmla="*/ T36 w 119"/>
                <a:gd name="T38" fmla="+- 0 4020 3908"/>
                <a:gd name="T39" fmla="*/ 4020 h 118"/>
                <a:gd name="T40" fmla="+- 0 6784 6681"/>
                <a:gd name="T41" fmla="*/ T40 w 119"/>
                <a:gd name="T42" fmla="+- 0 4007 3908"/>
                <a:gd name="T43" fmla="*/ 4007 h 118"/>
                <a:gd name="T44" fmla="+- 0 6796 6681"/>
                <a:gd name="T45" fmla="*/ T44 w 119"/>
                <a:gd name="T46" fmla="+- 0 3988 3908"/>
                <a:gd name="T47" fmla="*/ 3988 h 118"/>
                <a:gd name="T48" fmla="+- 0 6800 6681"/>
                <a:gd name="T49" fmla="*/ T48 w 119"/>
                <a:gd name="T50" fmla="+- 0 3966 3908"/>
                <a:gd name="T51" fmla="*/ 3966 h 118"/>
                <a:gd name="T52" fmla="+- 0 6798 6681"/>
                <a:gd name="T53" fmla="*/ T52 w 119"/>
                <a:gd name="T54" fmla="+- 0 3950 3908"/>
                <a:gd name="T55" fmla="*/ 3950 h 118"/>
                <a:gd name="T56" fmla="+- 0 6789 6681"/>
                <a:gd name="T57" fmla="*/ T56 w 119"/>
                <a:gd name="T58" fmla="+- 0 3933 3908"/>
                <a:gd name="T59" fmla="*/ 3933 h 118"/>
                <a:gd name="T60" fmla="+- 0 6774 6681"/>
                <a:gd name="T61" fmla="*/ T60 w 119"/>
                <a:gd name="T62" fmla="+- 0 3919 3908"/>
                <a:gd name="T63" fmla="*/ 3919 h 118"/>
                <a:gd name="T64" fmla="+- 0 6753 6681"/>
                <a:gd name="T65" fmla="*/ T64 w 119"/>
                <a:gd name="T66" fmla="+- 0 3910 3908"/>
                <a:gd name="T67" fmla="*/ 3910 h 118"/>
                <a:gd name="T68" fmla="+- 0 6727 6681"/>
                <a:gd name="T69" fmla="*/ T68 w 119"/>
                <a:gd name="T70" fmla="+- 0 3908 3908"/>
                <a:gd name="T71" fmla="*/ 3908 h 118"/>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Lst>
              <a:rect l="0" t="0" r="r" b="b"/>
              <a:pathLst>
                <a:path w="119" h="118">
                  <a:moveTo>
                    <a:pt x="46" y="0"/>
                  </a:moveTo>
                  <a:lnTo>
                    <a:pt x="27" y="8"/>
                  </a:lnTo>
                  <a:lnTo>
                    <a:pt x="13" y="22"/>
                  </a:lnTo>
                  <a:lnTo>
                    <a:pt x="3" y="42"/>
                  </a:lnTo>
                  <a:lnTo>
                    <a:pt x="0" y="68"/>
                  </a:lnTo>
                  <a:lnTo>
                    <a:pt x="7" y="88"/>
                  </a:lnTo>
                  <a:lnTo>
                    <a:pt x="21" y="104"/>
                  </a:lnTo>
                  <a:lnTo>
                    <a:pt x="40" y="114"/>
                  </a:lnTo>
                  <a:lnTo>
                    <a:pt x="65" y="118"/>
                  </a:lnTo>
                  <a:lnTo>
                    <a:pt x="86" y="112"/>
                  </a:lnTo>
                  <a:lnTo>
                    <a:pt x="103" y="99"/>
                  </a:lnTo>
                  <a:lnTo>
                    <a:pt x="115" y="80"/>
                  </a:lnTo>
                  <a:lnTo>
                    <a:pt x="119" y="58"/>
                  </a:lnTo>
                  <a:lnTo>
                    <a:pt x="117" y="42"/>
                  </a:lnTo>
                  <a:lnTo>
                    <a:pt x="108" y="25"/>
                  </a:lnTo>
                  <a:lnTo>
                    <a:pt x="93" y="11"/>
                  </a:lnTo>
                  <a:lnTo>
                    <a:pt x="72" y="2"/>
                  </a:lnTo>
                  <a:lnTo>
                    <a:pt x="4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520" name="Group 20"/>
          <p:cNvGrpSpPr>
            <a:grpSpLocks/>
          </p:cNvGrpSpPr>
          <p:nvPr/>
        </p:nvGrpSpPr>
        <p:grpSpPr bwMode="auto">
          <a:xfrm>
            <a:off x="4552372" y="5413826"/>
            <a:ext cx="4517594" cy="1002243"/>
            <a:chOff x="6765" y="1602"/>
            <a:chExt cx="6793" cy="1573"/>
          </a:xfrm>
        </p:grpSpPr>
        <p:pic>
          <p:nvPicPr>
            <p:cNvPr id="521" name="Picture 2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83" y="2724"/>
              <a:ext cx="6674" cy="450"/>
            </a:xfrm>
            <a:prstGeom prst="rect">
              <a:avLst/>
            </a:prstGeom>
            <a:noFill/>
            <a:extLst>
              <a:ext uri="{909E8E84-426E-40DD-AFC4-6F175D3DCCD1}">
                <a14:hiddenFill xmlns:a14="http://schemas.microsoft.com/office/drawing/2010/main">
                  <a:solidFill>
                    <a:srgbClr val="FFFFFF"/>
                  </a:solidFill>
                </a14:hiddenFill>
              </a:ext>
            </a:extLst>
          </p:spPr>
        </p:pic>
        <p:pic>
          <p:nvPicPr>
            <p:cNvPr id="522" name="Picture 2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004" y="1720"/>
              <a:ext cx="554" cy="1317"/>
            </a:xfrm>
            <a:prstGeom prst="rect">
              <a:avLst/>
            </a:prstGeom>
            <a:noFill/>
            <a:extLst>
              <a:ext uri="{909E8E84-426E-40DD-AFC4-6F175D3DCCD1}">
                <a14:hiddenFill xmlns:a14="http://schemas.microsoft.com/office/drawing/2010/main">
                  <a:solidFill>
                    <a:srgbClr val="FFFFFF"/>
                  </a:solidFill>
                </a14:hiddenFill>
              </a:ext>
            </a:extLst>
          </p:spPr>
        </p:pic>
        <p:pic>
          <p:nvPicPr>
            <p:cNvPr id="523" name="Picture 2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883" y="1720"/>
              <a:ext cx="209" cy="209"/>
            </a:xfrm>
            <a:prstGeom prst="rect">
              <a:avLst/>
            </a:prstGeom>
            <a:noFill/>
            <a:extLst>
              <a:ext uri="{909E8E84-426E-40DD-AFC4-6F175D3DCCD1}">
                <a14:hiddenFill xmlns:a14="http://schemas.microsoft.com/office/drawing/2010/main">
                  <a:solidFill>
                    <a:srgbClr val="FFFFFF"/>
                  </a:solidFill>
                </a14:hiddenFill>
              </a:ext>
            </a:extLst>
          </p:spPr>
        </p:pic>
        <p:pic>
          <p:nvPicPr>
            <p:cNvPr id="524" name="Picture 2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3247" y="1859"/>
              <a:ext cx="148" cy="148"/>
            </a:xfrm>
            <a:prstGeom prst="rect">
              <a:avLst/>
            </a:prstGeom>
            <a:noFill/>
            <a:extLst>
              <a:ext uri="{909E8E84-426E-40DD-AFC4-6F175D3DCCD1}">
                <a14:hiddenFill xmlns:a14="http://schemas.microsoft.com/office/drawing/2010/main">
                  <a:solidFill>
                    <a:srgbClr val="FFFFFF"/>
                  </a:solidFill>
                </a14:hiddenFill>
              </a:ext>
            </a:extLst>
          </p:spPr>
        </p:pic>
        <p:pic>
          <p:nvPicPr>
            <p:cNvPr id="525" name="Picture 2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130" y="2972"/>
              <a:ext cx="6264" cy="116"/>
            </a:xfrm>
            <a:prstGeom prst="rect">
              <a:avLst/>
            </a:prstGeom>
            <a:noFill/>
            <a:extLst>
              <a:ext uri="{909E8E84-426E-40DD-AFC4-6F175D3DCCD1}">
                <a14:hiddenFill xmlns:a14="http://schemas.microsoft.com/office/drawing/2010/main">
                  <a:solidFill>
                    <a:srgbClr val="FFFFFF"/>
                  </a:solidFill>
                </a14:hiddenFill>
              </a:ext>
            </a:extLst>
          </p:spPr>
        </p:pic>
        <p:pic>
          <p:nvPicPr>
            <p:cNvPr id="526" name="Picture 2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3004" y="2646"/>
              <a:ext cx="390" cy="390"/>
            </a:xfrm>
            <a:prstGeom prst="rect">
              <a:avLst/>
            </a:prstGeom>
            <a:noFill/>
            <a:extLst>
              <a:ext uri="{909E8E84-426E-40DD-AFC4-6F175D3DCCD1}">
                <a14:hiddenFill xmlns:a14="http://schemas.microsoft.com/office/drawing/2010/main">
                  <a:solidFill>
                    <a:srgbClr val="FFFFFF"/>
                  </a:solidFill>
                </a14:hiddenFill>
              </a:ext>
            </a:extLst>
          </p:spPr>
        </p:pic>
        <p:grpSp>
          <p:nvGrpSpPr>
            <p:cNvPr id="527" name="Group 27"/>
            <p:cNvGrpSpPr>
              <a:grpSpLocks/>
            </p:cNvGrpSpPr>
            <p:nvPr/>
          </p:nvGrpSpPr>
          <p:grpSpPr bwMode="auto">
            <a:xfrm>
              <a:off x="6780" y="1617"/>
              <a:ext cx="6640" cy="1420"/>
              <a:chOff x="6780" y="1617"/>
              <a:chExt cx="6640" cy="1420"/>
            </a:xfrm>
          </p:grpSpPr>
          <p:sp>
            <p:nvSpPr>
              <p:cNvPr id="530" name="Freeform 28"/>
              <p:cNvSpPr>
                <a:spLocks/>
              </p:cNvSpPr>
              <p:nvPr/>
            </p:nvSpPr>
            <p:spPr bwMode="auto">
              <a:xfrm>
                <a:off x="6780" y="1617"/>
                <a:ext cx="6640" cy="1420"/>
              </a:xfrm>
              <a:custGeom>
                <a:avLst/>
                <a:gdLst>
                  <a:gd name="T0" fmla="+- 0 13004 6780"/>
                  <a:gd name="T1" fmla="*/ T0 w 6640"/>
                  <a:gd name="T2" fmla="+- 0 1617 1617"/>
                  <a:gd name="T3" fmla="*/ 1617 h 1420"/>
                  <a:gd name="T4" fmla="+- 0 7196 6780"/>
                  <a:gd name="T5" fmla="*/ T4 w 6640"/>
                  <a:gd name="T6" fmla="+- 0 1617 1617"/>
                  <a:gd name="T7" fmla="*/ 1617 h 1420"/>
                  <a:gd name="T8" fmla="+- 0 6780 6780"/>
                  <a:gd name="T9" fmla="*/ T8 w 6640"/>
                  <a:gd name="T10" fmla="+- 0 2032 1617"/>
                  <a:gd name="T11" fmla="*/ 2032 h 1420"/>
                  <a:gd name="T12" fmla="+- 0 6780 6780"/>
                  <a:gd name="T13" fmla="*/ T12 w 6640"/>
                  <a:gd name="T14" fmla="+- 0 2621 1617"/>
                  <a:gd name="T15" fmla="*/ 2621 h 1420"/>
                  <a:gd name="T16" fmla="+- 0 7196 6780"/>
                  <a:gd name="T17" fmla="*/ T16 w 6640"/>
                  <a:gd name="T18" fmla="+- 0 3037 1617"/>
                  <a:gd name="T19" fmla="*/ 3037 h 1420"/>
                  <a:gd name="T20" fmla="+- 0 13004 6780"/>
                  <a:gd name="T21" fmla="*/ T20 w 6640"/>
                  <a:gd name="T22" fmla="+- 0 3037 1617"/>
                  <a:gd name="T23" fmla="*/ 3037 h 1420"/>
                  <a:gd name="T24" fmla="+- 0 13420 6780"/>
                  <a:gd name="T25" fmla="*/ T24 w 6640"/>
                  <a:gd name="T26" fmla="+- 0 2621 1617"/>
                  <a:gd name="T27" fmla="*/ 2621 h 1420"/>
                  <a:gd name="T28" fmla="+- 0 13420 6780"/>
                  <a:gd name="T29" fmla="*/ T28 w 6640"/>
                  <a:gd name="T30" fmla="+- 0 2032 1617"/>
                  <a:gd name="T31" fmla="*/ 2032 h 1420"/>
                  <a:gd name="T32" fmla="+- 0 13004 6780"/>
                  <a:gd name="T33" fmla="*/ T32 w 6640"/>
                  <a:gd name="T34" fmla="+- 0 1617 1617"/>
                  <a:gd name="T35" fmla="*/ 1617 h 1420"/>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Lst>
                <a:rect l="0" t="0" r="r" b="b"/>
                <a:pathLst>
                  <a:path w="6640" h="1420">
                    <a:moveTo>
                      <a:pt x="6224" y="0"/>
                    </a:moveTo>
                    <a:lnTo>
                      <a:pt x="416" y="0"/>
                    </a:lnTo>
                    <a:lnTo>
                      <a:pt x="0" y="415"/>
                    </a:lnTo>
                    <a:lnTo>
                      <a:pt x="0" y="1004"/>
                    </a:lnTo>
                    <a:lnTo>
                      <a:pt x="416" y="1420"/>
                    </a:lnTo>
                    <a:lnTo>
                      <a:pt x="6224" y="1420"/>
                    </a:lnTo>
                    <a:lnTo>
                      <a:pt x="6640" y="1004"/>
                    </a:lnTo>
                    <a:lnTo>
                      <a:pt x="6640" y="415"/>
                    </a:lnTo>
                    <a:lnTo>
                      <a:pt x="6224"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288000" tIns="34290" rIns="68580" bIns="34290" numCol="1" anchor="ctr" anchorCtr="0" compatLnSpc="1">
                <a:prstTxWarp prst="textNoShape">
                  <a:avLst/>
                </a:prstTxWarp>
              </a:bodyPr>
              <a:lstStyle/>
              <a:p>
                <a:r>
                  <a:rPr lang="en-US" altLang="ja-JP" sz="1050" dirty="0">
                    <a:latin typeface="ＭＳ ゴシック" panose="020B0609070205080204" pitchFamily="49" charset="-128"/>
                    <a:ea typeface="ＭＳ ゴシック" panose="020B0609070205080204" pitchFamily="49" charset="-128"/>
                  </a:rPr>
                  <a:t>【</a:t>
                </a:r>
                <a:r>
                  <a:rPr lang="ja-JP" altLang="en-US" sz="1050" dirty="0">
                    <a:latin typeface="ＭＳ ゴシック" panose="020B0609070205080204" pitchFamily="49" charset="-128"/>
                    <a:ea typeface="ＭＳ ゴシック" panose="020B0609070205080204" pitchFamily="49" charset="-128"/>
                  </a:rPr>
                  <a:t>加点評価の観点</a:t>
                </a:r>
                <a:r>
                  <a:rPr lang="en-US" altLang="ja-JP" sz="1050" dirty="0">
                    <a:latin typeface="ＭＳ ゴシック" panose="020B0609070205080204" pitchFamily="49" charset="-128"/>
                    <a:ea typeface="ＭＳ ゴシック" panose="020B0609070205080204" pitchFamily="49" charset="-128"/>
                  </a:rPr>
                  <a:t>】</a:t>
                </a:r>
              </a:p>
              <a:p>
                <a:r>
                  <a:rPr lang="ja-JP" altLang="en-US" sz="1050" dirty="0" smtClean="0">
                    <a:latin typeface="ＭＳ ゴシック" panose="020B0609070205080204" pitchFamily="49" charset="-128"/>
                    <a:ea typeface="ＭＳ ゴシック" panose="020B0609070205080204" pitchFamily="49" charset="-128"/>
                  </a:rPr>
                  <a:t>・調査実施計画（スケジュール）に、</a:t>
                </a:r>
                <a:r>
                  <a:rPr lang="ja-JP" altLang="en-US" sz="1050" dirty="0">
                    <a:latin typeface="ＭＳ ゴシック" panose="020B0609070205080204" pitchFamily="49" charset="-128"/>
                    <a:ea typeface="ＭＳ ゴシック" panose="020B0609070205080204" pitchFamily="49" charset="-128"/>
                  </a:rPr>
                  <a:t>調査</a:t>
                </a:r>
                <a:r>
                  <a:rPr lang="ja-JP" altLang="en-US" sz="1050" dirty="0" smtClean="0">
                    <a:latin typeface="ＭＳ ゴシック" panose="020B0609070205080204" pitchFamily="49" charset="-128"/>
                    <a:ea typeface="ＭＳ ゴシック" panose="020B0609070205080204" pitchFamily="49" charset="-128"/>
                  </a:rPr>
                  <a:t>を適切に実行する根拠　　</a:t>
                </a:r>
                <a:endParaRPr lang="en-US" altLang="ja-JP" sz="1050" dirty="0" smtClean="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a:t>
                </a:r>
                <a:r>
                  <a:rPr lang="ja-JP" altLang="en-US" sz="1050" dirty="0" smtClean="0">
                    <a:latin typeface="ＭＳ ゴシック" panose="020B0609070205080204" pitchFamily="49" charset="-128"/>
                    <a:ea typeface="ＭＳ ゴシック" panose="020B0609070205080204" pitchFamily="49" charset="-128"/>
                  </a:rPr>
                  <a:t>（人員・手順等）が示されているか。</a:t>
                </a:r>
                <a:endParaRPr lang="en-US" altLang="ja-JP" sz="1050" dirty="0" smtClean="0">
                  <a:latin typeface="ＭＳ ゴシック" panose="020B0609070205080204" pitchFamily="49" charset="-128"/>
                  <a:ea typeface="ＭＳ ゴシック" panose="020B0609070205080204" pitchFamily="49" charset="-128"/>
                </a:endParaRPr>
              </a:p>
              <a:p>
                <a:r>
                  <a:rPr lang="ja-JP" altLang="en-US" sz="1050" dirty="0" smtClean="0">
                    <a:latin typeface="ＭＳ ゴシック" panose="020B0609070205080204" pitchFamily="49" charset="-128"/>
                    <a:ea typeface="ＭＳ ゴシック" panose="020B0609070205080204" pitchFamily="49" charset="-128"/>
                  </a:rPr>
                  <a:t>・</a:t>
                </a:r>
                <a:r>
                  <a:rPr lang="ja-JP" altLang="en-US" sz="1050" dirty="0">
                    <a:latin typeface="ＭＳ ゴシック" panose="020B0609070205080204" pitchFamily="49" charset="-128"/>
                    <a:ea typeface="ＭＳ ゴシック" panose="020B0609070205080204" pitchFamily="49" charset="-128"/>
                  </a:rPr>
                  <a:t>調査</a:t>
                </a:r>
                <a:r>
                  <a:rPr lang="ja-JP" altLang="en-US" sz="1050" dirty="0" smtClean="0">
                    <a:latin typeface="ＭＳ ゴシック" panose="020B0609070205080204" pitchFamily="49" charset="-128"/>
                    <a:ea typeface="ＭＳ ゴシック" panose="020B0609070205080204" pitchFamily="49" charset="-128"/>
                  </a:rPr>
                  <a:t>実施手順について、効率的に実施するための工夫が示されて</a:t>
                </a:r>
                <a:endParaRPr lang="en-US" altLang="ja-JP" sz="1050" dirty="0" smtClean="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a:t>
                </a:r>
                <a:r>
                  <a:rPr lang="ja-JP" altLang="en-US" sz="1050" dirty="0" smtClean="0">
                    <a:latin typeface="ＭＳ ゴシック" panose="020B0609070205080204" pitchFamily="49" charset="-128"/>
                    <a:ea typeface="ＭＳ ゴシック" panose="020B0609070205080204" pitchFamily="49" charset="-128"/>
                  </a:rPr>
                  <a:t>いるか</a:t>
                </a:r>
                <a:endParaRPr lang="ja-JP" altLang="en-US" sz="1050" dirty="0">
                  <a:latin typeface="ＭＳ ゴシック" panose="020B0609070205080204" pitchFamily="49" charset="-128"/>
                  <a:ea typeface="ＭＳ ゴシック" panose="020B0609070205080204" pitchFamily="49" charset="-128"/>
                </a:endParaRPr>
              </a:p>
            </p:txBody>
          </p:sp>
        </p:grpSp>
        <p:grpSp>
          <p:nvGrpSpPr>
            <p:cNvPr id="528" name="Group 29"/>
            <p:cNvGrpSpPr>
              <a:grpSpLocks/>
            </p:cNvGrpSpPr>
            <p:nvPr/>
          </p:nvGrpSpPr>
          <p:grpSpPr bwMode="auto">
            <a:xfrm>
              <a:off x="6780" y="1617"/>
              <a:ext cx="6640" cy="1420"/>
              <a:chOff x="6780" y="1617"/>
              <a:chExt cx="6640" cy="1420"/>
            </a:xfrm>
          </p:grpSpPr>
          <p:sp>
            <p:nvSpPr>
              <p:cNvPr id="529" name="Freeform 30"/>
              <p:cNvSpPr>
                <a:spLocks/>
              </p:cNvSpPr>
              <p:nvPr/>
            </p:nvSpPr>
            <p:spPr bwMode="auto">
              <a:xfrm>
                <a:off x="6780" y="1617"/>
                <a:ext cx="6640" cy="1420"/>
              </a:xfrm>
              <a:custGeom>
                <a:avLst/>
                <a:gdLst>
                  <a:gd name="T0" fmla="+- 0 6780 6780"/>
                  <a:gd name="T1" fmla="*/ T0 w 6640"/>
                  <a:gd name="T2" fmla="+- 0 2032 1617"/>
                  <a:gd name="T3" fmla="*/ 2032 h 1420"/>
                  <a:gd name="T4" fmla="+- 0 7196 6780"/>
                  <a:gd name="T5" fmla="*/ T4 w 6640"/>
                  <a:gd name="T6" fmla="+- 0 1617 1617"/>
                  <a:gd name="T7" fmla="*/ 1617 h 1420"/>
                  <a:gd name="T8" fmla="+- 0 13004 6780"/>
                  <a:gd name="T9" fmla="*/ T8 w 6640"/>
                  <a:gd name="T10" fmla="+- 0 1617 1617"/>
                  <a:gd name="T11" fmla="*/ 1617 h 1420"/>
                  <a:gd name="T12" fmla="+- 0 13420 6780"/>
                  <a:gd name="T13" fmla="*/ T12 w 6640"/>
                  <a:gd name="T14" fmla="+- 0 2032 1617"/>
                  <a:gd name="T15" fmla="*/ 2032 h 1420"/>
                  <a:gd name="T16" fmla="+- 0 13420 6780"/>
                  <a:gd name="T17" fmla="*/ T16 w 6640"/>
                  <a:gd name="T18" fmla="+- 0 2621 1617"/>
                  <a:gd name="T19" fmla="*/ 2621 h 1420"/>
                  <a:gd name="T20" fmla="+- 0 13004 6780"/>
                  <a:gd name="T21" fmla="*/ T20 w 6640"/>
                  <a:gd name="T22" fmla="+- 0 3037 1617"/>
                  <a:gd name="T23" fmla="*/ 3037 h 1420"/>
                  <a:gd name="T24" fmla="+- 0 7196 6780"/>
                  <a:gd name="T25" fmla="*/ T24 w 6640"/>
                  <a:gd name="T26" fmla="+- 0 3037 1617"/>
                  <a:gd name="T27" fmla="*/ 3037 h 1420"/>
                  <a:gd name="T28" fmla="+- 0 6780 6780"/>
                  <a:gd name="T29" fmla="*/ T28 w 6640"/>
                  <a:gd name="T30" fmla="+- 0 2621 1617"/>
                  <a:gd name="T31" fmla="*/ 2621 h 1420"/>
                  <a:gd name="T32" fmla="+- 0 6780 6780"/>
                  <a:gd name="T33" fmla="*/ T32 w 6640"/>
                  <a:gd name="T34" fmla="+- 0 2032 1617"/>
                  <a:gd name="T35" fmla="*/ 2032 h 1420"/>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Lst>
                <a:rect l="0" t="0" r="r" b="b"/>
                <a:pathLst>
                  <a:path w="6640" h="1420">
                    <a:moveTo>
                      <a:pt x="0" y="415"/>
                    </a:moveTo>
                    <a:lnTo>
                      <a:pt x="416" y="0"/>
                    </a:lnTo>
                    <a:lnTo>
                      <a:pt x="6224" y="0"/>
                    </a:lnTo>
                    <a:lnTo>
                      <a:pt x="6640" y="415"/>
                    </a:lnTo>
                    <a:lnTo>
                      <a:pt x="6640" y="1004"/>
                    </a:lnTo>
                    <a:lnTo>
                      <a:pt x="6224" y="1420"/>
                    </a:lnTo>
                    <a:lnTo>
                      <a:pt x="416" y="1420"/>
                    </a:lnTo>
                    <a:lnTo>
                      <a:pt x="0" y="1004"/>
                    </a:lnTo>
                    <a:lnTo>
                      <a:pt x="0" y="415"/>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68580" tIns="34290" rIns="68580" bIns="34290" numCol="1" anchor="ctr" anchorCtr="0" compatLnSpc="1">
                <a:prstTxWarp prst="textNoShape">
                  <a:avLst/>
                </a:prstTxWarp>
              </a:bodyPr>
              <a:lstStyle/>
              <a:p>
                <a:endParaRPr lang="ja-JP" altLang="en-US" sz="1350"/>
              </a:p>
            </p:txBody>
          </p:sp>
        </p:grpSp>
      </p:grpSp>
      <p:grpSp>
        <p:nvGrpSpPr>
          <p:cNvPr id="533" name="Group 127"/>
          <p:cNvGrpSpPr>
            <a:grpSpLocks/>
          </p:cNvGrpSpPr>
          <p:nvPr/>
        </p:nvGrpSpPr>
        <p:grpSpPr bwMode="auto">
          <a:xfrm>
            <a:off x="3093723" y="5904669"/>
            <a:ext cx="76200" cy="74612"/>
            <a:chOff x="6681" y="3908"/>
            <a:chExt cx="119" cy="118"/>
          </a:xfrm>
        </p:grpSpPr>
        <p:sp>
          <p:nvSpPr>
            <p:cNvPr id="534" name="Freeform 128"/>
            <p:cNvSpPr>
              <a:spLocks/>
            </p:cNvSpPr>
            <p:nvPr/>
          </p:nvSpPr>
          <p:spPr bwMode="auto">
            <a:xfrm>
              <a:off x="6681" y="3908"/>
              <a:ext cx="119" cy="118"/>
            </a:xfrm>
            <a:custGeom>
              <a:avLst/>
              <a:gdLst>
                <a:gd name="T0" fmla="+- 0 6727 6681"/>
                <a:gd name="T1" fmla="*/ T0 w 119"/>
                <a:gd name="T2" fmla="+- 0 3908 3908"/>
                <a:gd name="T3" fmla="*/ 3908 h 118"/>
                <a:gd name="T4" fmla="+- 0 6708 6681"/>
                <a:gd name="T5" fmla="*/ T4 w 119"/>
                <a:gd name="T6" fmla="+- 0 3916 3908"/>
                <a:gd name="T7" fmla="*/ 3916 h 118"/>
                <a:gd name="T8" fmla="+- 0 6694 6681"/>
                <a:gd name="T9" fmla="*/ T8 w 119"/>
                <a:gd name="T10" fmla="+- 0 3930 3908"/>
                <a:gd name="T11" fmla="*/ 3930 h 118"/>
                <a:gd name="T12" fmla="+- 0 6684 6681"/>
                <a:gd name="T13" fmla="*/ T12 w 119"/>
                <a:gd name="T14" fmla="+- 0 3950 3908"/>
                <a:gd name="T15" fmla="*/ 3950 h 118"/>
                <a:gd name="T16" fmla="+- 0 6681 6681"/>
                <a:gd name="T17" fmla="*/ T16 w 119"/>
                <a:gd name="T18" fmla="+- 0 3976 3908"/>
                <a:gd name="T19" fmla="*/ 3976 h 118"/>
                <a:gd name="T20" fmla="+- 0 6688 6681"/>
                <a:gd name="T21" fmla="*/ T20 w 119"/>
                <a:gd name="T22" fmla="+- 0 3996 3908"/>
                <a:gd name="T23" fmla="*/ 3996 h 118"/>
                <a:gd name="T24" fmla="+- 0 6702 6681"/>
                <a:gd name="T25" fmla="*/ T24 w 119"/>
                <a:gd name="T26" fmla="+- 0 4012 3908"/>
                <a:gd name="T27" fmla="*/ 4012 h 118"/>
                <a:gd name="T28" fmla="+- 0 6721 6681"/>
                <a:gd name="T29" fmla="*/ T28 w 119"/>
                <a:gd name="T30" fmla="+- 0 4022 3908"/>
                <a:gd name="T31" fmla="*/ 4022 h 118"/>
                <a:gd name="T32" fmla="+- 0 6746 6681"/>
                <a:gd name="T33" fmla="*/ T32 w 119"/>
                <a:gd name="T34" fmla="+- 0 4026 3908"/>
                <a:gd name="T35" fmla="*/ 4026 h 118"/>
                <a:gd name="T36" fmla="+- 0 6767 6681"/>
                <a:gd name="T37" fmla="*/ T36 w 119"/>
                <a:gd name="T38" fmla="+- 0 4020 3908"/>
                <a:gd name="T39" fmla="*/ 4020 h 118"/>
                <a:gd name="T40" fmla="+- 0 6784 6681"/>
                <a:gd name="T41" fmla="*/ T40 w 119"/>
                <a:gd name="T42" fmla="+- 0 4007 3908"/>
                <a:gd name="T43" fmla="*/ 4007 h 118"/>
                <a:gd name="T44" fmla="+- 0 6796 6681"/>
                <a:gd name="T45" fmla="*/ T44 w 119"/>
                <a:gd name="T46" fmla="+- 0 3988 3908"/>
                <a:gd name="T47" fmla="*/ 3988 h 118"/>
                <a:gd name="T48" fmla="+- 0 6800 6681"/>
                <a:gd name="T49" fmla="*/ T48 w 119"/>
                <a:gd name="T50" fmla="+- 0 3966 3908"/>
                <a:gd name="T51" fmla="*/ 3966 h 118"/>
                <a:gd name="T52" fmla="+- 0 6798 6681"/>
                <a:gd name="T53" fmla="*/ T52 w 119"/>
                <a:gd name="T54" fmla="+- 0 3950 3908"/>
                <a:gd name="T55" fmla="*/ 3950 h 118"/>
                <a:gd name="T56" fmla="+- 0 6789 6681"/>
                <a:gd name="T57" fmla="*/ T56 w 119"/>
                <a:gd name="T58" fmla="+- 0 3933 3908"/>
                <a:gd name="T59" fmla="*/ 3933 h 118"/>
                <a:gd name="T60" fmla="+- 0 6774 6681"/>
                <a:gd name="T61" fmla="*/ T60 w 119"/>
                <a:gd name="T62" fmla="+- 0 3919 3908"/>
                <a:gd name="T63" fmla="*/ 3919 h 118"/>
                <a:gd name="T64" fmla="+- 0 6753 6681"/>
                <a:gd name="T65" fmla="*/ T64 w 119"/>
                <a:gd name="T66" fmla="+- 0 3910 3908"/>
                <a:gd name="T67" fmla="*/ 3910 h 118"/>
                <a:gd name="T68" fmla="+- 0 6727 6681"/>
                <a:gd name="T69" fmla="*/ T68 w 119"/>
                <a:gd name="T70" fmla="+- 0 3908 3908"/>
                <a:gd name="T71" fmla="*/ 3908 h 118"/>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Lst>
              <a:rect l="0" t="0" r="r" b="b"/>
              <a:pathLst>
                <a:path w="119" h="118">
                  <a:moveTo>
                    <a:pt x="46" y="0"/>
                  </a:moveTo>
                  <a:lnTo>
                    <a:pt x="27" y="8"/>
                  </a:lnTo>
                  <a:lnTo>
                    <a:pt x="13" y="22"/>
                  </a:lnTo>
                  <a:lnTo>
                    <a:pt x="3" y="42"/>
                  </a:lnTo>
                  <a:lnTo>
                    <a:pt x="0" y="68"/>
                  </a:lnTo>
                  <a:lnTo>
                    <a:pt x="7" y="88"/>
                  </a:lnTo>
                  <a:lnTo>
                    <a:pt x="21" y="104"/>
                  </a:lnTo>
                  <a:lnTo>
                    <a:pt x="40" y="114"/>
                  </a:lnTo>
                  <a:lnTo>
                    <a:pt x="65" y="118"/>
                  </a:lnTo>
                  <a:lnTo>
                    <a:pt x="86" y="112"/>
                  </a:lnTo>
                  <a:lnTo>
                    <a:pt x="103" y="99"/>
                  </a:lnTo>
                  <a:lnTo>
                    <a:pt x="115" y="80"/>
                  </a:lnTo>
                  <a:lnTo>
                    <a:pt x="119" y="58"/>
                  </a:lnTo>
                  <a:lnTo>
                    <a:pt x="117" y="42"/>
                  </a:lnTo>
                  <a:lnTo>
                    <a:pt x="108" y="25"/>
                  </a:lnTo>
                  <a:lnTo>
                    <a:pt x="93" y="11"/>
                  </a:lnTo>
                  <a:lnTo>
                    <a:pt x="72" y="2"/>
                  </a:lnTo>
                  <a:lnTo>
                    <a:pt x="4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cxnSp>
        <p:nvCxnSpPr>
          <p:cNvPr id="324" name="直線コネクタ 323"/>
          <p:cNvCxnSpPr/>
          <p:nvPr/>
        </p:nvCxnSpPr>
        <p:spPr>
          <a:xfrm>
            <a:off x="3169923" y="5942769"/>
            <a:ext cx="1392425"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6"/>
          <p:cNvSpPr>
            <a:spLocks noGrp="1"/>
          </p:cNvSpPr>
          <p:nvPr>
            <p:ph type="sldNum" sz="quarter" idx="12"/>
          </p:nvPr>
        </p:nvSpPr>
        <p:spPr>
          <a:xfrm>
            <a:off x="0" y="6480000"/>
            <a:ext cx="360000" cy="324000"/>
          </a:xfrm>
        </p:spPr>
        <p:txBody>
          <a:bodyPr vert="vert"/>
          <a:lstStyle/>
          <a:p>
            <a:fld id="{F985433A-CC4F-471B-9DBE-CF2745555BA5}" type="slidenum">
              <a:rPr kumimoji="1" lang="ja-JP" altLang="en-US" smtClean="0"/>
              <a:t>10</a:t>
            </a:fld>
            <a:endParaRPr kumimoji="1" lang="ja-JP" altLang="en-US"/>
          </a:p>
        </p:txBody>
      </p:sp>
    </p:spTree>
    <p:extLst>
      <p:ext uri="{BB962C8B-B14F-4D97-AF65-F5344CB8AC3E}">
        <p14:creationId xmlns:p14="http://schemas.microsoft.com/office/powerpoint/2010/main" val="29538966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14300" y="40708"/>
            <a:ext cx="8858250" cy="692007"/>
          </a:xfrm>
        </p:spPr>
        <p:txBody>
          <a:bodyPr>
            <a:noAutofit/>
          </a:bodyPr>
          <a:lstStyle/>
          <a:p>
            <a:r>
              <a:rPr lang="en-US" altLang="ja-JP" sz="2000" b="1" dirty="0" smtClean="0">
                <a:solidFill>
                  <a:srgbClr val="3399FF"/>
                </a:solidFill>
                <a:latin typeface="ＭＳ ゴシック" panose="020B0609070205080204" pitchFamily="49" charset="-128"/>
                <a:ea typeface="ＭＳ ゴシック" panose="020B0609070205080204" pitchFamily="49" charset="-128"/>
              </a:rPr>
              <a:t>【3</a:t>
            </a:r>
            <a:r>
              <a:rPr lang="ja-JP" altLang="en-US" sz="2000" b="1" dirty="0">
                <a:solidFill>
                  <a:srgbClr val="3399FF"/>
                </a:solidFill>
                <a:latin typeface="ＭＳ ゴシック" panose="020B0609070205080204" pitchFamily="49" charset="-128"/>
                <a:ea typeface="ＭＳ ゴシック" panose="020B0609070205080204" pitchFamily="49" charset="-128"/>
              </a:rPr>
              <a:t>　</a:t>
            </a:r>
            <a:r>
              <a:rPr lang="ja-JP" altLang="en-US" sz="2000" b="1" dirty="0" smtClean="0">
                <a:solidFill>
                  <a:srgbClr val="3399FF"/>
                </a:solidFill>
                <a:latin typeface="ＭＳ ゴシック" panose="020B0609070205080204" pitchFamily="49" charset="-128"/>
                <a:ea typeface="ＭＳ ゴシック" panose="020B0609070205080204" pitchFamily="49" charset="-128"/>
              </a:rPr>
              <a:t>調査実施体制</a:t>
            </a:r>
            <a:r>
              <a:rPr lang="en-US" altLang="ja-JP" sz="2000" b="1" dirty="0" smtClean="0">
                <a:solidFill>
                  <a:srgbClr val="3399FF"/>
                </a:solidFill>
                <a:latin typeface="ＭＳ ゴシック" panose="020B0609070205080204" pitchFamily="49" charset="-128"/>
                <a:ea typeface="ＭＳ ゴシック" panose="020B0609070205080204" pitchFamily="49" charset="-128"/>
              </a:rPr>
              <a:t>】</a:t>
            </a:r>
            <a:r>
              <a:rPr lang="en-US" altLang="ja-JP" sz="2000" b="1" dirty="0">
                <a:solidFill>
                  <a:srgbClr val="3399FF"/>
                </a:solidFill>
                <a:latin typeface="ＭＳ ゴシック" panose="020B0609070205080204" pitchFamily="49" charset="-128"/>
                <a:ea typeface="ＭＳ ゴシック" panose="020B0609070205080204" pitchFamily="49" charset="-128"/>
              </a:rPr>
              <a:t/>
            </a:r>
            <a:br>
              <a:rPr lang="en-US" altLang="ja-JP" sz="2000" b="1" dirty="0">
                <a:solidFill>
                  <a:srgbClr val="3399FF"/>
                </a:solidFill>
                <a:latin typeface="ＭＳ ゴシック" panose="020B0609070205080204" pitchFamily="49" charset="-128"/>
                <a:ea typeface="ＭＳ ゴシック" panose="020B0609070205080204" pitchFamily="49" charset="-128"/>
              </a:rPr>
            </a:br>
            <a:r>
              <a:rPr lang="ja-JP" altLang="en-US" sz="2000" b="1" dirty="0">
                <a:solidFill>
                  <a:srgbClr val="3399FF"/>
                </a:solidFill>
                <a:latin typeface="ＭＳ ゴシック" panose="020B0609070205080204" pitchFamily="49" charset="-128"/>
                <a:ea typeface="ＭＳ ゴシック" panose="020B0609070205080204" pitchFamily="49" charset="-128"/>
              </a:rPr>
              <a:t>　</a:t>
            </a:r>
            <a:r>
              <a:rPr lang="en-US" altLang="ja-JP" sz="2000" b="1" dirty="0" smtClean="0">
                <a:solidFill>
                  <a:srgbClr val="3399FF"/>
                </a:solidFill>
                <a:latin typeface="ＭＳ ゴシック" panose="020B0609070205080204" pitchFamily="49" charset="-128"/>
                <a:ea typeface="ＭＳ ゴシック" panose="020B0609070205080204" pitchFamily="49" charset="-128"/>
              </a:rPr>
              <a:t>3.1</a:t>
            </a:r>
            <a:r>
              <a:rPr lang="ja-JP" altLang="en-US" sz="2000" b="1" dirty="0">
                <a:solidFill>
                  <a:srgbClr val="3399FF"/>
                </a:solidFill>
                <a:latin typeface="ＭＳ ゴシック" panose="020B0609070205080204" pitchFamily="49" charset="-128"/>
                <a:ea typeface="ＭＳ ゴシック" panose="020B0609070205080204" pitchFamily="49" charset="-128"/>
              </a:rPr>
              <a:t>　調査</a:t>
            </a:r>
            <a:r>
              <a:rPr lang="ja-JP" altLang="en-US" sz="2000" b="1" dirty="0" smtClean="0">
                <a:solidFill>
                  <a:srgbClr val="3399FF"/>
                </a:solidFill>
                <a:latin typeface="ＭＳ ゴシック" panose="020B0609070205080204" pitchFamily="49" charset="-128"/>
                <a:ea typeface="ＭＳ ゴシック" panose="020B0609070205080204" pitchFamily="49" charset="-128"/>
              </a:rPr>
              <a:t>実施体制、役割分担</a:t>
            </a:r>
            <a:endParaRPr lang="ja-JP" altLang="en-US" sz="2000" b="1" dirty="0">
              <a:solidFill>
                <a:srgbClr val="3399FF"/>
              </a:solidFill>
              <a:latin typeface="ＭＳ ゴシック" panose="020B0609070205080204" pitchFamily="49" charset="-128"/>
              <a:ea typeface="ＭＳ ゴシック" panose="020B0609070205080204" pitchFamily="49" charset="-128"/>
            </a:endParaRPr>
          </a:p>
        </p:txBody>
      </p:sp>
      <p:sp>
        <p:nvSpPr>
          <p:cNvPr id="3" name="コンテンツ プレースホルダー 2"/>
          <p:cNvSpPr>
            <a:spLocks noGrp="1"/>
          </p:cNvSpPr>
          <p:nvPr>
            <p:ph idx="1"/>
          </p:nvPr>
        </p:nvSpPr>
        <p:spPr>
          <a:xfrm>
            <a:off x="179565" y="1741826"/>
            <a:ext cx="8516760" cy="4713513"/>
          </a:xfrm>
        </p:spPr>
        <p:txBody>
          <a:bodyPr>
            <a:normAutofit/>
          </a:bodyPr>
          <a:lstStyle/>
          <a:p>
            <a:r>
              <a:rPr lang="ja-JP" altLang="en-US" sz="2200" dirty="0" smtClean="0">
                <a:latin typeface="ＭＳ ゴシック" panose="020B0609070205080204" pitchFamily="49" charset="-128"/>
                <a:ea typeface="ＭＳ ゴシック" panose="020B0609070205080204" pitchFamily="49" charset="-128"/>
              </a:rPr>
              <a:t>業務実施体制</a:t>
            </a:r>
            <a:endParaRPr lang="en-US" altLang="ja-JP" sz="2200" dirty="0" smtClean="0">
              <a:latin typeface="ＭＳ ゴシック" panose="020B0609070205080204" pitchFamily="49" charset="-128"/>
              <a:ea typeface="ＭＳ ゴシック" panose="020B0609070205080204" pitchFamily="49" charset="-128"/>
            </a:endParaRPr>
          </a:p>
          <a:p>
            <a:endParaRPr lang="en-US" altLang="ja-JP" sz="2200" dirty="0">
              <a:latin typeface="ＭＳ ゴシック" panose="020B0609070205080204" pitchFamily="49" charset="-128"/>
              <a:ea typeface="ＭＳ ゴシック" panose="020B0609070205080204" pitchFamily="49" charset="-128"/>
            </a:endParaRPr>
          </a:p>
          <a:p>
            <a:endParaRPr lang="en-US" altLang="ja-JP" sz="2200" dirty="0" smtClean="0">
              <a:latin typeface="ＭＳ ゴシック" panose="020B0609070205080204" pitchFamily="49" charset="-128"/>
              <a:ea typeface="ＭＳ ゴシック" panose="020B0609070205080204" pitchFamily="49" charset="-128"/>
            </a:endParaRPr>
          </a:p>
          <a:p>
            <a:endParaRPr lang="en-US" altLang="ja-JP" sz="2200" dirty="0">
              <a:latin typeface="ＭＳ ゴシック" panose="020B0609070205080204" pitchFamily="49" charset="-128"/>
              <a:ea typeface="ＭＳ ゴシック" panose="020B0609070205080204" pitchFamily="49" charset="-128"/>
            </a:endParaRPr>
          </a:p>
          <a:p>
            <a:endParaRPr lang="en-US" altLang="ja-JP" sz="2200" dirty="0" smtClean="0">
              <a:latin typeface="ＭＳ ゴシック" panose="020B0609070205080204" pitchFamily="49" charset="-128"/>
              <a:ea typeface="ＭＳ ゴシック" panose="020B0609070205080204" pitchFamily="49" charset="-128"/>
            </a:endParaRPr>
          </a:p>
          <a:p>
            <a:endParaRPr lang="en-US" altLang="ja-JP" sz="2200" dirty="0" smtClean="0">
              <a:latin typeface="ＭＳ ゴシック" panose="020B0609070205080204" pitchFamily="49" charset="-128"/>
              <a:ea typeface="ＭＳ ゴシック" panose="020B0609070205080204" pitchFamily="49" charset="-128"/>
            </a:endParaRPr>
          </a:p>
          <a:p>
            <a:endParaRPr lang="en-US" altLang="ja-JP" sz="2200" dirty="0">
              <a:latin typeface="ＭＳ ゴシック" panose="020B0609070205080204" pitchFamily="49" charset="-128"/>
              <a:ea typeface="ＭＳ ゴシック" panose="020B0609070205080204" pitchFamily="49" charset="-128"/>
            </a:endParaRPr>
          </a:p>
          <a:p>
            <a:r>
              <a:rPr lang="ja-JP" altLang="en-US" sz="2200" dirty="0" smtClean="0">
                <a:latin typeface="ＭＳ ゴシック" panose="020B0609070205080204" pitchFamily="49" charset="-128"/>
                <a:ea typeface="ＭＳ ゴシック" panose="020B0609070205080204" pitchFamily="49" charset="-128"/>
              </a:rPr>
              <a:t>役割分担</a:t>
            </a:r>
            <a:endParaRPr lang="en-US" altLang="ja-JP" sz="2200" dirty="0" smtClean="0">
              <a:latin typeface="ＭＳ ゴシック" panose="020B0609070205080204" pitchFamily="49" charset="-128"/>
              <a:ea typeface="ＭＳ ゴシック" panose="020B0609070205080204" pitchFamily="49" charset="-128"/>
            </a:endParaRPr>
          </a:p>
          <a:p>
            <a:pPr indent="215900">
              <a:buSzPct val="50000"/>
              <a:buFont typeface="Wingdings" panose="05000000000000000000" pitchFamily="2" charset="2"/>
              <a:buChar char="Ø"/>
            </a:pPr>
            <a:r>
              <a:rPr lang="ja-JP" altLang="en-US" sz="1600" dirty="0" smtClean="0">
                <a:latin typeface="ＭＳ ゴシック" panose="020B0609070205080204" pitchFamily="49" charset="-128"/>
                <a:ea typeface="ＭＳ ゴシック" panose="020B0609070205080204" pitchFamily="49" charset="-128"/>
              </a:rPr>
              <a:t>各チームの主な役割</a:t>
            </a:r>
            <a:endParaRPr lang="en-US" altLang="ja-JP" sz="1600" dirty="0" smtClean="0">
              <a:latin typeface="ＭＳ ゴシック" panose="020B0609070205080204" pitchFamily="49" charset="-128"/>
              <a:ea typeface="ＭＳ ゴシック" panose="020B0609070205080204" pitchFamily="49" charset="-128"/>
            </a:endParaRPr>
          </a:p>
          <a:p>
            <a:pPr indent="215900">
              <a:buSzPct val="50000"/>
              <a:buFont typeface="Wingdings" panose="05000000000000000000" pitchFamily="2" charset="2"/>
              <a:buChar char="Ø"/>
            </a:pPr>
            <a:r>
              <a:rPr lang="ja-JP" altLang="en-US" sz="1600" dirty="0" smtClean="0">
                <a:latin typeface="ＭＳ ゴシック" panose="020B0609070205080204" pitchFamily="49" charset="-128"/>
                <a:ea typeface="ＭＳ ゴシック" panose="020B0609070205080204" pitchFamily="49" charset="-128"/>
              </a:rPr>
              <a:t>各チームの担当者数</a:t>
            </a:r>
            <a:endParaRPr lang="en-US" altLang="ja-JP" sz="1600" dirty="0" smtClean="0">
              <a:latin typeface="ＭＳ ゴシック" panose="020B0609070205080204" pitchFamily="49" charset="-128"/>
              <a:ea typeface="ＭＳ ゴシック" panose="020B0609070205080204" pitchFamily="49" charset="-128"/>
            </a:endParaRPr>
          </a:p>
          <a:p>
            <a:pPr indent="215900">
              <a:buSzPct val="50000"/>
              <a:buFont typeface="Wingdings" panose="05000000000000000000" pitchFamily="2" charset="2"/>
              <a:buChar char="Ø"/>
            </a:pPr>
            <a:r>
              <a:rPr lang="ja-JP" altLang="en-US" sz="1600" dirty="0">
                <a:latin typeface="ＭＳ ゴシック" panose="020B0609070205080204" pitchFamily="49" charset="-128"/>
                <a:ea typeface="ＭＳ ゴシック" panose="020B0609070205080204" pitchFamily="49" charset="-128"/>
              </a:rPr>
              <a:t>提案書</a:t>
            </a:r>
            <a:r>
              <a:rPr lang="ja-JP" altLang="en-US" sz="1600" dirty="0" smtClean="0">
                <a:latin typeface="ＭＳ ゴシック" panose="020B0609070205080204" pitchFamily="49" charset="-128"/>
                <a:ea typeface="ＭＳ ゴシック" panose="020B0609070205080204" pitchFamily="49" charset="-128"/>
              </a:rPr>
              <a:t>に別途含める、実務担当者の略歴への参照　等</a:t>
            </a:r>
            <a:endParaRPr lang="en-US" altLang="ja-JP" sz="1600" dirty="0" smtClean="0">
              <a:latin typeface="ＭＳ ゴシック" panose="020B0609070205080204" pitchFamily="49" charset="-128"/>
              <a:ea typeface="ＭＳ ゴシック" panose="020B0609070205080204" pitchFamily="49" charset="-128"/>
            </a:endParaRPr>
          </a:p>
        </p:txBody>
      </p:sp>
      <p:sp>
        <p:nvSpPr>
          <p:cNvPr id="4" name="テキスト ボックス 3"/>
          <p:cNvSpPr txBox="1"/>
          <p:nvPr/>
        </p:nvSpPr>
        <p:spPr>
          <a:xfrm>
            <a:off x="6110514" y="214879"/>
            <a:ext cx="2585811" cy="338554"/>
          </a:xfrm>
          <a:prstGeom prst="rect">
            <a:avLst/>
          </a:prstGeom>
          <a:noFill/>
        </p:spPr>
        <p:txBody>
          <a:bodyPr wrap="square" rtlCol="0">
            <a:spAutoFit/>
          </a:bodyPr>
          <a:lstStyle/>
          <a:p>
            <a:r>
              <a:rPr lang="en-US" altLang="ja-JP" sz="1600" b="1" dirty="0">
                <a:solidFill>
                  <a:prstClr val="black"/>
                </a:solidFill>
                <a:latin typeface="ＭＳ ゴシック" panose="020B0609070205080204" pitchFamily="49" charset="-128"/>
                <a:ea typeface="ＭＳ ゴシック" panose="020B0609070205080204" pitchFamily="49" charset="-128"/>
              </a:rPr>
              <a:t>6.1</a:t>
            </a:r>
            <a:r>
              <a:rPr lang="ja-JP" altLang="en-US" sz="1600" b="1" dirty="0">
                <a:solidFill>
                  <a:prstClr val="black"/>
                </a:solidFill>
                <a:latin typeface="ＭＳ ゴシック" panose="020B0609070205080204" pitchFamily="49" charset="-128"/>
                <a:ea typeface="ＭＳ ゴシック" panose="020B0609070205080204" pitchFamily="49" charset="-128"/>
              </a:rPr>
              <a:t>（別紙</a:t>
            </a:r>
            <a:r>
              <a:rPr lang="en-US" altLang="ja-JP" sz="1600" b="1" dirty="0">
                <a:solidFill>
                  <a:prstClr val="black"/>
                </a:solidFill>
                <a:latin typeface="ＭＳ ゴシック" panose="020B0609070205080204" pitchFamily="49" charset="-128"/>
                <a:ea typeface="ＭＳ ゴシック" panose="020B0609070205080204" pitchFamily="49" charset="-128"/>
              </a:rPr>
              <a:t>1</a:t>
            </a:r>
            <a:r>
              <a:rPr lang="ja-JP" altLang="en-US" sz="1600" b="1" dirty="0">
                <a:solidFill>
                  <a:prstClr val="black"/>
                </a:solidFill>
                <a:latin typeface="ＭＳ ゴシック" panose="020B0609070205080204" pitchFamily="49" charset="-128"/>
                <a:ea typeface="ＭＳ ゴシック" panose="020B0609070205080204" pitchFamily="49" charset="-128"/>
              </a:rPr>
              <a:t>）</a:t>
            </a:r>
            <a:r>
              <a:rPr lang="ja-JP" altLang="en-US" sz="1600" b="1" dirty="0" smtClean="0">
                <a:solidFill>
                  <a:prstClr val="black"/>
                </a:solidFill>
                <a:latin typeface="ＭＳ ゴシック" panose="020B0609070205080204" pitchFamily="49" charset="-128"/>
                <a:ea typeface="ＭＳ ゴシック" panose="020B0609070205080204" pitchFamily="49" charset="-128"/>
              </a:rPr>
              <a:t>提案書</a:t>
            </a:r>
            <a:r>
              <a:rPr lang="ja-JP" altLang="en-US" sz="1600" b="1" dirty="0" smtClean="0">
                <a:latin typeface="ＭＳ ゴシック" panose="020B0609070205080204" pitchFamily="49" charset="-128"/>
                <a:ea typeface="ＭＳ ゴシック" panose="020B0609070205080204" pitchFamily="49" charset="-128"/>
              </a:rPr>
              <a:t>雛形</a:t>
            </a:r>
            <a:endParaRPr lang="ja-JP" altLang="en-US" sz="1600" b="1" dirty="0">
              <a:latin typeface="ＭＳ ゴシック" panose="020B0609070205080204" pitchFamily="49" charset="-128"/>
              <a:ea typeface="ＭＳ ゴシック" panose="020B0609070205080204" pitchFamily="49" charset="-128"/>
            </a:endParaRPr>
          </a:p>
        </p:txBody>
      </p:sp>
      <p:sp>
        <p:nvSpPr>
          <p:cNvPr id="12" name="正方形/長方形 11"/>
          <p:cNvSpPr/>
          <p:nvPr/>
        </p:nvSpPr>
        <p:spPr>
          <a:xfrm>
            <a:off x="1120341" y="796168"/>
            <a:ext cx="7891582" cy="82795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ja-JP" altLang="en-US" sz="1100" dirty="0" smtClean="0">
                <a:solidFill>
                  <a:prstClr val="black"/>
                </a:solidFill>
                <a:latin typeface="ＭＳ ゴシック" panose="020B0609070205080204" pitchFamily="49" charset="-128"/>
                <a:ea typeface="ＭＳ ゴシック" panose="020B0609070205080204" pitchFamily="49" charset="-128"/>
              </a:rPr>
              <a:t>・業務の実施体制や役割分担について、体制上の役割分担や担当者数がわかるように記述する。</a:t>
            </a:r>
            <a:endParaRPr lang="en-US" altLang="ja-JP" sz="1100" dirty="0" smtClean="0">
              <a:solidFill>
                <a:prstClr val="black"/>
              </a:solidFill>
              <a:latin typeface="ＭＳ ゴシック" panose="020B0609070205080204" pitchFamily="49" charset="-128"/>
              <a:ea typeface="ＭＳ ゴシック" panose="020B0609070205080204" pitchFamily="49" charset="-128"/>
            </a:endParaRPr>
          </a:p>
          <a:p>
            <a:r>
              <a:rPr lang="ja-JP" altLang="en-US" sz="1100" dirty="0" smtClean="0">
                <a:solidFill>
                  <a:prstClr val="black"/>
                </a:solidFill>
                <a:latin typeface="ＭＳ ゴシック" panose="020B0609070205080204" pitchFamily="49" charset="-128"/>
                <a:ea typeface="ＭＳ ゴシック" panose="020B0609070205080204" pitchFamily="49" charset="-128"/>
              </a:rPr>
              <a:t>・実施体制については、個々の業務の担当が分かるようにし、各チームのリーダークラス要員については、役職及び担当者　</a:t>
            </a:r>
            <a:endParaRPr lang="en-US" altLang="ja-JP" sz="1100" dirty="0" smtClean="0">
              <a:solidFill>
                <a:prstClr val="black"/>
              </a:solidFill>
              <a:latin typeface="ＭＳ ゴシック" panose="020B0609070205080204" pitchFamily="49" charset="-128"/>
              <a:ea typeface="ＭＳ ゴシック" panose="020B0609070205080204" pitchFamily="49" charset="-128"/>
            </a:endParaRPr>
          </a:p>
          <a:p>
            <a:r>
              <a:rPr lang="ja-JP" altLang="en-US" sz="1100" dirty="0">
                <a:solidFill>
                  <a:prstClr val="black"/>
                </a:solidFill>
                <a:latin typeface="ＭＳ ゴシック" panose="020B0609070205080204" pitchFamily="49" charset="-128"/>
                <a:ea typeface="ＭＳ ゴシック" panose="020B0609070205080204" pitchFamily="49" charset="-128"/>
              </a:rPr>
              <a:t>　</a:t>
            </a:r>
            <a:r>
              <a:rPr lang="ja-JP" altLang="en-US" sz="1100" dirty="0" smtClean="0">
                <a:solidFill>
                  <a:prstClr val="black"/>
                </a:solidFill>
                <a:latin typeface="ＭＳ ゴシック" panose="020B0609070205080204" pitchFamily="49" charset="-128"/>
                <a:ea typeface="ＭＳ ゴシック" panose="020B0609070205080204" pitchFamily="49" charset="-128"/>
              </a:rPr>
              <a:t>名を記述する応札者が当該業務における実績を有する場合、その実績が当該業務の実施に当たり有益であることを具体的</a:t>
            </a:r>
            <a:endParaRPr lang="en-US" altLang="ja-JP" sz="1100" dirty="0" smtClean="0">
              <a:solidFill>
                <a:prstClr val="black"/>
              </a:solidFill>
              <a:latin typeface="ＭＳ ゴシック" panose="020B0609070205080204" pitchFamily="49" charset="-128"/>
              <a:ea typeface="ＭＳ ゴシック" panose="020B0609070205080204" pitchFamily="49" charset="-128"/>
            </a:endParaRPr>
          </a:p>
          <a:p>
            <a:r>
              <a:rPr lang="ja-JP" altLang="en-US" sz="1100" dirty="0" smtClean="0">
                <a:solidFill>
                  <a:prstClr val="black"/>
                </a:solidFill>
                <a:latin typeface="ＭＳ ゴシック" panose="020B0609070205080204" pitchFamily="49" charset="-128"/>
                <a:ea typeface="ＭＳ ゴシック" panose="020B0609070205080204" pitchFamily="49" charset="-128"/>
              </a:rPr>
              <a:t>・客観的に記述する。（例えば、「過去の実績における経験者を当該業務の各チームに重視させる」等</a:t>
            </a:r>
            <a:endParaRPr lang="ja-JP" altLang="en-US" sz="1100" dirty="0">
              <a:solidFill>
                <a:prstClr val="black"/>
              </a:solidFill>
              <a:latin typeface="ＭＳ ゴシック" panose="020B0609070205080204" pitchFamily="49" charset="-128"/>
              <a:ea typeface="ＭＳ ゴシック" panose="020B0609070205080204" pitchFamily="49" charset="-128"/>
            </a:endParaRPr>
          </a:p>
        </p:txBody>
      </p:sp>
      <p:sp>
        <p:nvSpPr>
          <p:cNvPr id="13" name="正方形/長方形 12"/>
          <p:cNvSpPr/>
          <p:nvPr/>
        </p:nvSpPr>
        <p:spPr>
          <a:xfrm>
            <a:off x="137526" y="796166"/>
            <a:ext cx="982815" cy="827952"/>
          </a:xfrm>
          <a:prstGeom prst="rect">
            <a:avLst/>
          </a:prstGeom>
          <a:solidFill>
            <a:schemeClr val="accent1">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ja-JP" altLang="en-US" sz="1350" dirty="0">
                <a:solidFill>
                  <a:prstClr val="black"/>
                </a:solidFill>
              </a:rPr>
              <a:t>記述内容</a:t>
            </a:r>
          </a:p>
        </p:txBody>
      </p:sp>
      <p:grpSp>
        <p:nvGrpSpPr>
          <p:cNvPr id="5" name="Group 2"/>
          <p:cNvGrpSpPr>
            <a:grpSpLocks/>
          </p:cNvGrpSpPr>
          <p:nvPr/>
        </p:nvGrpSpPr>
        <p:grpSpPr bwMode="auto">
          <a:xfrm>
            <a:off x="1249362" y="1979245"/>
            <a:ext cx="7858453" cy="3830004"/>
            <a:chOff x="3340" y="2930"/>
            <a:chExt cx="12375" cy="6032"/>
          </a:xfrm>
        </p:grpSpPr>
        <p:grpSp>
          <p:nvGrpSpPr>
            <p:cNvPr id="9" name="Group 11"/>
            <p:cNvGrpSpPr>
              <a:grpSpLocks/>
            </p:cNvGrpSpPr>
            <p:nvPr/>
          </p:nvGrpSpPr>
          <p:grpSpPr bwMode="auto">
            <a:xfrm>
              <a:off x="9943" y="7430"/>
              <a:ext cx="4949" cy="1532"/>
              <a:chOff x="9943" y="7430"/>
              <a:chExt cx="4949" cy="1532"/>
            </a:xfrm>
          </p:grpSpPr>
          <p:pic>
            <p:nvPicPr>
              <p:cNvPr id="5133" name="Picture 1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43" y="8474"/>
                <a:ext cx="4949" cy="488"/>
              </a:xfrm>
              <a:prstGeom prst="rect">
                <a:avLst/>
              </a:prstGeom>
              <a:noFill/>
              <a:extLst>
                <a:ext uri="{909E8E84-426E-40DD-AFC4-6F175D3DCCD1}">
                  <a14:hiddenFill xmlns:a14="http://schemas.microsoft.com/office/drawing/2010/main">
                    <a:solidFill>
                      <a:srgbClr val="FFFFFF"/>
                    </a:solidFill>
                  </a14:hiddenFill>
                </a:ext>
              </a:extLst>
            </p:spPr>
          </p:pic>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43" y="7430"/>
                <a:ext cx="226" cy="226"/>
              </a:xfrm>
              <a:prstGeom prst="rect">
                <a:avLst/>
              </a:prstGeom>
              <a:noFill/>
              <a:extLst>
                <a:ext uri="{909E8E84-426E-40DD-AFC4-6F175D3DCCD1}">
                  <a14:hiddenFill xmlns:a14="http://schemas.microsoft.com/office/drawing/2010/main">
                    <a:solidFill>
                      <a:srgbClr val="FFFFFF"/>
                    </a:solidFill>
                  </a14:hiddenFill>
                </a:ext>
              </a:extLst>
            </p:spPr>
          </p:pic>
          <p:pic>
            <p:nvPicPr>
              <p:cNvPr id="5135" name="Picture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207" y="7728"/>
                <a:ext cx="452" cy="965"/>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9" name="Group 16"/>
            <p:cNvGrpSpPr>
              <a:grpSpLocks/>
            </p:cNvGrpSpPr>
            <p:nvPr/>
          </p:nvGrpSpPr>
          <p:grpSpPr bwMode="auto">
            <a:xfrm>
              <a:off x="9875" y="7276"/>
              <a:ext cx="5192" cy="1475"/>
              <a:chOff x="9875" y="7276"/>
              <a:chExt cx="5192" cy="1475"/>
            </a:xfrm>
          </p:grpSpPr>
          <p:sp>
            <p:nvSpPr>
              <p:cNvPr id="5213" name="Freeform 17"/>
              <p:cNvSpPr>
                <a:spLocks/>
              </p:cNvSpPr>
              <p:nvPr/>
            </p:nvSpPr>
            <p:spPr bwMode="auto">
              <a:xfrm>
                <a:off x="9875" y="7276"/>
                <a:ext cx="5192" cy="1475"/>
              </a:xfrm>
              <a:custGeom>
                <a:avLst/>
                <a:gdLst>
                  <a:gd name="T0" fmla="+- 0 14098 9840"/>
                  <a:gd name="T1" fmla="*/ T0 w 4690"/>
                  <a:gd name="T2" fmla="+- 0 7328 7328"/>
                  <a:gd name="T3" fmla="*/ 7328 h 1475"/>
                  <a:gd name="T4" fmla="+- 0 10272 9840"/>
                  <a:gd name="T5" fmla="*/ T4 w 4690"/>
                  <a:gd name="T6" fmla="+- 0 7328 7328"/>
                  <a:gd name="T7" fmla="*/ 7328 h 1475"/>
                  <a:gd name="T8" fmla="+- 0 9840 9840"/>
                  <a:gd name="T9" fmla="*/ T8 w 4690"/>
                  <a:gd name="T10" fmla="+- 0 7759 7328"/>
                  <a:gd name="T11" fmla="*/ 7759 h 1475"/>
                  <a:gd name="T12" fmla="+- 0 9840 9840"/>
                  <a:gd name="T13" fmla="*/ T12 w 4690"/>
                  <a:gd name="T14" fmla="+- 0 8371 7328"/>
                  <a:gd name="T15" fmla="*/ 8371 h 1475"/>
                  <a:gd name="T16" fmla="+- 0 10272 9840"/>
                  <a:gd name="T17" fmla="*/ T16 w 4690"/>
                  <a:gd name="T18" fmla="+- 0 8803 7328"/>
                  <a:gd name="T19" fmla="*/ 8803 h 1475"/>
                  <a:gd name="T20" fmla="+- 0 14098 9840"/>
                  <a:gd name="T21" fmla="*/ T20 w 4690"/>
                  <a:gd name="T22" fmla="+- 0 8803 7328"/>
                  <a:gd name="T23" fmla="*/ 8803 h 1475"/>
                  <a:gd name="T24" fmla="+- 0 14530 9840"/>
                  <a:gd name="T25" fmla="*/ T24 w 4690"/>
                  <a:gd name="T26" fmla="+- 0 8371 7328"/>
                  <a:gd name="T27" fmla="*/ 8371 h 1475"/>
                  <a:gd name="T28" fmla="+- 0 14530 9840"/>
                  <a:gd name="T29" fmla="*/ T28 w 4690"/>
                  <a:gd name="T30" fmla="+- 0 7759 7328"/>
                  <a:gd name="T31" fmla="*/ 7759 h 1475"/>
                  <a:gd name="T32" fmla="+- 0 14098 9840"/>
                  <a:gd name="T33" fmla="*/ T32 w 4690"/>
                  <a:gd name="T34" fmla="+- 0 7328 7328"/>
                  <a:gd name="T35" fmla="*/ 7328 h 1475"/>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Lst>
                <a:rect l="0" t="0" r="r" b="b"/>
                <a:pathLst>
                  <a:path w="4690" h="1475">
                    <a:moveTo>
                      <a:pt x="4258" y="0"/>
                    </a:moveTo>
                    <a:lnTo>
                      <a:pt x="432" y="0"/>
                    </a:lnTo>
                    <a:lnTo>
                      <a:pt x="0" y="431"/>
                    </a:lnTo>
                    <a:lnTo>
                      <a:pt x="0" y="1043"/>
                    </a:lnTo>
                    <a:lnTo>
                      <a:pt x="432" y="1475"/>
                    </a:lnTo>
                    <a:lnTo>
                      <a:pt x="4258" y="1475"/>
                    </a:lnTo>
                    <a:lnTo>
                      <a:pt x="4690" y="1043"/>
                    </a:lnTo>
                    <a:lnTo>
                      <a:pt x="4690" y="431"/>
                    </a:lnTo>
                    <a:lnTo>
                      <a:pt x="4258"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252000" tIns="45720" rIns="91440" bIns="45720" numCol="1" anchor="ctr" anchorCtr="0" compatLnSpc="1">
                <a:prstTxWarp prst="textNoShape">
                  <a:avLst/>
                </a:prstTxWarp>
              </a:bodyPr>
              <a:lstStyle/>
              <a:p>
                <a:r>
                  <a:rPr lang="en-US" altLang="ja-JP" sz="1050" dirty="0" smtClean="0">
                    <a:latin typeface="ＭＳ ゴシック" panose="020B0609070205080204" pitchFamily="49" charset="-128"/>
                    <a:ea typeface="ＭＳ ゴシック" panose="020B0609070205080204" pitchFamily="49" charset="-128"/>
                  </a:rPr>
                  <a:t>【</a:t>
                </a:r>
                <a:r>
                  <a:rPr lang="ja-JP" altLang="en-US" sz="1050" dirty="0" smtClean="0">
                    <a:latin typeface="ＭＳ ゴシック" panose="020B0609070205080204" pitchFamily="49" charset="-128"/>
                    <a:ea typeface="ＭＳ ゴシック" panose="020B0609070205080204" pitchFamily="49" charset="-128"/>
                  </a:rPr>
                  <a:t>加点評価の観点</a:t>
                </a:r>
                <a:r>
                  <a:rPr lang="en-US" altLang="ja-JP" sz="1050" dirty="0" smtClean="0">
                    <a:latin typeface="ＭＳ ゴシック" panose="020B0609070205080204" pitchFamily="49" charset="-128"/>
                    <a:ea typeface="ＭＳ ゴシック" panose="020B0609070205080204" pitchFamily="49" charset="-128"/>
                  </a:rPr>
                  <a:t>】</a:t>
                </a:r>
              </a:p>
              <a:p>
                <a:r>
                  <a:rPr lang="ja-JP" altLang="en-US" sz="1050" dirty="0" smtClean="0">
                    <a:latin typeface="ＭＳ ゴシック" panose="020B0609070205080204" pitchFamily="49" charset="-128"/>
                    <a:ea typeface="ＭＳ ゴシック" panose="020B0609070205080204" pitchFamily="49" charset="-128"/>
                  </a:rPr>
                  <a:t>・電力広域的運営推進機関からの要望等に迅速・</a:t>
                </a:r>
                <a:endParaRPr lang="en-US" altLang="ja-JP" sz="1050" dirty="0" smtClean="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a:t>
                </a:r>
                <a:r>
                  <a:rPr lang="ja-JP" altLang="en-US" sz="1050" dirty="0" smtClean="0">
                    <a:latin typeface="ＭＳ ゴシック" panose="020B0609070205080204" pitchFamily="49" charset="-128"/>
                    <a:ea typeface="ＭＳ ゴシック" panose="020B0609070205080204" pitchFamily="49" charset="-128"/>
                  </a:rPr>
                  <a:t>柔軟に対応できる体制が備わっているか。</a:t>
                </a:r>
                <a:endParaRPr lang="ja-JP" altLang="en-US" sz="1050" dirty="0">
                  <a:latin typeface="ＭＳ ゴシック" panose="020B0609070205080204" pitchFamily="49" charset="-128"/>
                  <a:ea typeface="ＭＳ ゴシック" panose="020B0609070205080204" pitchFamily="49" charset="-128"/>
                </a:endParaRPr>
              </a:p>
            </p:txBody>
          </p:sp>
        </p:grpSp>
        <p:grpSp>
          <p:nvGrpSpPr>
            <p:cNvPr id="20" name="Group 18"/>
            <p:cNvGrpSpPr>
              <a:grpSpLocks/>
            </p:cNvGrpSpPr>
            <p:nvPr/>
          </p:nvGrpSpPr>
          <p:grpSpPr bwMode="auto">
            <a:xfrm>
              <a:off x="9840" y="7328"/>
              <a:ext cx="5227" cy="1475"/>
              <a:chOff x="9840" y="7328"/>
              <a:chExt cx="5227" cy="1475"/>
            </a:xfrm>
          </p:grpSpPr>
          <p:sp>
            <p:nvSpPr>
              <p:cNvPr id="5212" name="Freeform 19"/>
              <p:cNvSpPr>
                <a:spLocks/>
              </p:cNvSpPr>
              <p:nvPr/>
            </p:nvSpPr>
            <p:spPr bwMode="auto">
              <a:xfrm>
                <a:off x="9840" y="7328"/>
                <a:ext cx="5227" cy="1475"/>
              </a:xfrm>
              <a:custGeom>
                <a:avLst/>
                <a:gdLst>
                  <a:gd name="T0" fmla="+- 0 9840 9840"/>
                  <a:gd name="T1" fmla="*/ T0 w 4690"/>
                  <a:gd name="T2" fmla="+- 0 7759 7328"/>
                  <a:gd name="T3" fmla="*/ 7759 h 1475"/>
                  <a:gd name="T4" fmla="+- 0 10272 9840"/>
                  <a:gd name="T5" fmla="*/ T4 w 4690"/>
                  <a:gd name="T6" fmla="+- 0 7328 7328"/>
                  <a:gd name="T7" fmla="*/ 7328 h 1475"/>
                  <a:gd name="T8" fmla="+- 0 14098 9840"/>
                  <a:gd name="T9" fmla="*/ T8 w 4690"/>
                  <a:gd name="T10" fmla="+- 0 7328 7328"/>
                  <a:gd name="T11" fmla="*/ 7328 h 1475"/>
                  <a:gd name="T12" fmla="+- 0 14530 9840"/>
                  <a:gd name="T13" fmla="*/ T12 w 4690"/>
                  <a:gd name="T14" fmla="+- 0 7759 7328"/>
                  <a:gd name="T15" fmla="*/ 7759 h 1475"/>
                  <a:gd name="T16" fmla="+- 0 14530 9840"/>
                  <a:gd name="T17" fmla="*/ T16 w 4690"/>
                  <a:gd name="T18" fmla="+- 0 8371 7328"/>
                  <a:gd name="T19" fmla="*/ 8371 h 1475"/>
                  <a:gd name="T20" fmla="+- 0 14098 9840"/>
                  <a:gd name="T21" fmla="*/ T20 w 4690"/>
                  <a:gd name="T22" fmla="+- 0 8803 7328"/>
                  <a:gd name="T23" fmla="*/ 8803 h 1475"/>
                  <a:gd name="T24" fmla="+- 0 10272 9840"/>
                  <a:gd name="T25" fmla="*/ T24 w 4690"/>
                  <a:gd name="T26" fmla="+- 0 8803 7328"/>
                  <a:gd name="T27" fmla="*/ 8803 h 1475"/>
                  <a:gd name="T28" fmla="+- 0 9840 9840"/>
                  <a:gd name="T29" fmla="*/ T28 w 4690"/>
                  <a:gd name="T30" fmla="+- 0 8371 7328"/>
                  <a:gd name="T31" fmla="*/ 8371 h 1475"/>
                  <a:gd name="T32" fmla="+- 0 9840 9840"/>
                  <a:gd name="T33" fmla="*/ T32 w 4690"/>
                  <a:gd name="T34" fmla="+- 0 7759 7328"/>
                  <a:gd name="T35" fmla="*/ 7759 h 1475"/>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Lst>
                <a:rect l="0" t="0" r="r" b="b"/>
                <a:pathLst>
                  <a:path w="4690" h="1475">
                    <a:moveTo>
                      <a:pt x="0" y="431"/>
                    </a:moveTo>
                    <a:lnTo>
                      <a:pt x="432" y="0"/>
                    </a:lnTo>
                    <a:lnTo>
                      <a:pt x="4258" y="0"/>
                    </a:lnTo>
                    <a:lnTo>
                      <a:pt x="4690" y="431"/>
                    </a:lnTo>
                    <a:lnTo>
                      <a:pt x="4690" y="1043"/>
                    </a:lnTo>
                    <a:lnTo>
                      <a:pt x="4258" y="1475"/>
                    </a:lnTo>
                    <a:lnTo>
                      <a:pt x="432" y="1475"/>
                    </a:lnTo>
                    <a:lnTo>
                      <a:pt x="0" y="1043"/>
                    </a:lnTo>
                    <a:lnTo>
                      <a:pt x="0" y="431"/>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21" name="Group 20"/>
            <p:cNvGrpSpPr>
              <a:grpSpLocks/>
            </p:cNvGrpSpPr>
            <p:nvPr/>
          </p:nvGrpSpPr>
          <p:grpSpPr bwMode="auto">
            <a:xfrm>
              <a:off x="5320" y="2930"/>
              <a:ext cx="1603" cy="728"/>
              <a:chOff x="5320" y="2930"/>
              <a:chExt cx="1603" cy="728"/>
            </a:xfrm>
          </p:grpSpPr>
          <p:sp>
            <p:nvSpPr>
              <p:cNvPr id="5211" name="Freeform 21"/>
              <p:cNvSpPr>
                <a:spLocks/>
              </p:cNvSpPr>
              <p:nvPr/>
            </p:nvSpPr>
            <p:spPr bwMode="auto">
              <a:xfrm>
                <a:off x="5320" y="2930"/>
                <a:ext cx="1603" cy="728"/>
              </a:xfrm>
              <a:custGeom>
                <a:avLst/>
                <a:gdLst>
                  <a:gd name="T0" fmla="+- 0 5320 5320"/>
                  <a:gd name="T1" fmla="*/ T0 w 1603"/>
                  <a:gd name="T2" fmla="+- 0 2930 2930"/>
                  <a:gd name="T3" fmla="*/ 2930 h 728"/>
                  <a:gd name="T4" fmla="+- 0 6923 5320"/>
                  <a:gd name="T5" fmla="*/ T4 w 1603"/>
                  <a:gd name="T6" fmla="+- 0 2930 2930"/>
                  <a:gd name="T7" fmla="*/ 2930 h 728"/>
                  <a:gd name="T8" fmla="+- 0 6923 5320"/>
                  <a:gd name="T9" fmla="*/ T8 w 1603"/>
                  <a:gd name="T10" fmla="+- 0 3657 2930"/>
                  <a:gd name="T11" fmla="*/ 3657 h 728"/>
                  <a:gd name="T12" fmla="+- 0 5320 5320"/>
                  <a:gd name="T13" fmla="*/ T12 w 1603"/>
                  <a:gd name="T14" fmla="+- 0 3657 2930"/>
                  <a:gd name="T15" fmla="*/ 3657 h 728"/>
                  <a:gd name="T16" fmla="+- 0 5320 5320"/>
                  <a:gd name="T17" fmla="*/ T16 w 1603"/>
                  <a:gd name="T18" fmla="+- 0 2930 2930"/>
                  <a:gd name="T19" fmla="*/ 2930 h 728"/>
                </a:gdLst>
                <a:ahLst/>
                <a:cxnLst>
                  <a:cxn ang="0">
                    <a:pos x="T1" y="T3"/>
                  </a:cxn>
                  <a:cxn ang="0">
                    <a:pos x="T5" y="T7"/>
                  </a:cxn>
                  <a:cxn ang="0">
                    <a:pos x="T9" y="T11"/>
                  </a:cxn>
                  <a:cxn ang="0">
                    <a:pos x="T13" y="T15"/>
                  </a:cxn>
                  <a:cxn ang="0">
                    <a:pos x="T17" y="T19"/>
                  </a:cxn>
                </a:cxnLst>
                <a:rect l="0" t="0" r="r" b="b"/>
                <a:pathLst>
                  <a:path w="1603" h="728">
                    <a:moveTo>
                      <a:pt x="0" y="0"/>
                    </a:moveTo>
                    <a:lnTo>
                      <a:pt x="1603" y="0"/>
                    </a:lnTo>
                    <a:lnTo>
                      <a:pt x="1603" y="727"/>
                    </a:lnTo>
                    <a:lnTo>
                      <a:pt x="0" y="727"/>
                    </a:lnTo>
                    <a:lnTo>
                      <a:pt x="0" y="0"/>
                    </a:lnTo>
                    <a:close/>
                  </a:path>
                </a:pathLst>
              </a:custGeom>
              <a:solidFill>
                <a:srgbClr val="C7CD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r>
                  <a:rPr lang="en-US" altLang="ja-JP" sz="800" dirty="0" smtClean="0"/>
                  <a:t>XXXXX</a:t>
                </a:r>
                <a:r>
                  <a:rPr lang="ja-JP" altLang="en-US" sz="800" dirty="0" smtClean="0"/>
                  <a:t>リーダー</a:t>
                </a:r>
                <a:endParaRPr lang="en-US" altLang="ja-JP" sz="800" dirty="0" smtClean="0"/>
              </a:p>
              <a:p>
                <a:r>
                  <a:rPr lang="ja-JP" altLang="en-US" sz="800" dirty="0" smtClean="0"/>
                  <a:t>　役職　　　　名前</a:t>
                </a:r>
                <a:endParaRPr lang="en-US" altLang="ja-JP" sz="800" dirty="0" smtClean="0"/>
              </a:p>
              <a:p>
                <a:r>
                  <a:rPr lang="ja-JP" altLang="en-US" sz="800" dirty="0" smtClean="0"/>
                  <a:t>　</a:t>
                </a:r>
                <a:r>
                  <a:rPr lang="en-US" altLang="ja-JP" sz="800" dirty="0" smtClean="0"/>
                  <a:t>XXX</a:t>
                </a:r>
                <a:r>
                  <a:rPr lang="ja-JP" altLang="en-US" sz="800" dirty="0" smtClean="0"/>
                  <a:t>　　　　</a:t>
                </a:r>
                <a:r>
                  <a:rPr lang="en-US" altLang="ja-JP" sz="800" dirty="0" smtClean="0"/>
                  <a:t>XXXXX</a:t>
                </a:r>
                <a:endParaRPr lang="ja-JP" altLang="en-US" sz="800" dirty="0"/>
              </a:p>
            </p:txBody>
          </p:sp>
        </p:grpSp>
        <p:grpSp>
          <p:nvGrpSpPr>
            <p:cNvPr id="22" name="Group 22"/>
            <p:cNvGrpSpPr>
              <a:grpSpLocks/>
            </p:cNvGrpSpPr>
            <p:nvPr/>
          </p:nvGrpSpPr>
          <p:grpSpPr bwMode="auto">
            <a:xfrm>
              <a:off x="5320" y="2930"/>
              <a:ext cx="1603" cy="728"/>
              <a:chOff x="5320" y="2930"/>
              <a:chExt cx="1603" cy="728"/>
            </a:xfrm>
          </p:grpSpPr>
          <p:sp>
            <p:nvSpPr>
              <p:cNvPr id="5210" name="Freeform 23"/>
              <p:cNvSpPr>
                <a:spLocks/>
              </p:cNvSpPr>
              <p:nvPr/>
            </p:nvSpPr>
            <p:spPr bwMode="auto">
              <a:xfrm>
                <a:off x="5320" y="2930"/>
                <a:ext cx="1603" cy="728"/>
              </a:xfrm>
              <a:custGeom>
                <a:avLst/>
                <a:gdLst>
                  <a:gd name="T0" fmla="+- 0 5320 5320"/>
                  <a:gd name="T1" fmla="*/ T0 w 1603"/>
                  <a:gd name="T2" fmla="+- 0 2930 2930"/>
                  <a:gd name="T3" fmla="*/ 2930 h 728"/>
                  <a:gd name="T4" fmla="+- 0 6923 5320"/>
                  <a:gd name="T5" fmla="*/ T4 w 1603"/>
                  <a:gd name="T6" fmla="+- 0 2930 2930"/>
                  <a:gd name="T7" fmla="*/ 2930 h 728"/>
                  <a:gd name="T8" fmla="+- 0 6923 5320"/>
                  <a:gd name="T9" fmla="*/ T8 w 1603"/>
                  <a:gd name="T10" fmla="+- 0 3657 2930"/>
                  <a:gd name="T11" fmla="*/ 3657 h 728"/>
                  <a:gd name="T12" fmla="+- 0 5320 5320"/>
                  <a:gd name="T13" fmla="*/ T12 w 1603"/>
                  <a:gd name="T14" fmla="+- 0 3657 2930"/>
                  <a:gd name="T15" fmla="*/ 3657 h 728"/>
                  <a:gd name="T16" fmla="+- 0 5320 5320"/>
                  <a:gd name="T17" fmla="*/ T16 w 1603"/>
                  <a:gd name="T18" fmla="+- 0 2930 2930"/>
                  <a:gd name="T19" fmla="*/ 2930 h 728"/>
                </a:gdLst>
                <a:ahLst/>
                <a:cxnLst>
                  <a:cxn ang="0">
                    <a:pos x="T1" y="T3"/>
                  </a:cxn>
                  <a:cxn ang="0">
                    <a:pos x="T5" y="T7"/>
                  </a:cxn>
                  <a:cxn ang="0">
                    <a:pos x="T9" y="T11"/>
                  </a:cxn>
                  <a:cxn ang="0">
                    <a:pos x="T13" y="T15"/>
                  </a:cxn>
                  <a:cxn ang="0">
                    <a:pos x="T17" y="T19"/>
                  </a:cxn>
                </a:cxnLst>
                <a:rect l="0" t="0" r="r" b="b"/>
                <a:pathLst>
                  <a:path w="1603" h="728">
                    <a:moveTo>
                      <a:pt x="0" y="0"/>
                    </a:moveTo>
                    <a:lnTo>
                      <a:pt x="1603" y="0"/>
                    </a:lnTo>
                    <a:lnTo>
                      <a:pt x="1603" y="727"/>
                    </a:lnTo>
                    <a:lnTo>
                      <a:pt x="0" y="727"/>
                    </a:lnTo>
                    <a:lnTo>
                      <a:pt x="0" y="0"/>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23" name="Group 24"/>
            <p:cNvGrpSpPr>
              <a:grpSpLocks/>
            </p:cNvGrpSpPr>
            <p:nvPr/>
          </p:nvGrpSpPr>
          <p:grpSpPr bwMode="auto">
            <a:xfrm>
              <a:off x="7300" y="3957"/>
              <a:ext cx="1523" cy="968"/>
              <a:chOff x="7300" y="3957"/>
              <a:chExt cx="1523" cy="968"/>
            </a:xfrm>
          </p:grpSpPr>
          <p:sp>
            <p:nvSpPr>
              <p:cNvPr id="5209" name="Freeform 25"/>
              <p:cNvSpPr>
                <a:spLocks/>
              </p:cNvSpPr>
              <p:nvPr/>
            </p:nvSpPr>
            <p:spPr bwMode="auto">
              <a:xfrm>
                <a:off x="7300" y="3957"/>
                <a:ext cx="1523" cy="968"/>
              </a:xfrm>
              <a:custGeom>
                <a:avLst/>
                <a:gdLst>
                  <a:gd name="T0" fmla="+- 0 7300 7300"/>
                  <a:gd name="T1" fmla="*/ T0 w 1523"/>
                  <a:gd name="T2" fmla="+- 0 3957 3957"/>
                  <a:gd name="T3" fmla="*/ 3957 h 968"/>
                  <a:gd name="T4" fmla="+- 0 8823 7300"/>
                  <a:gd name="T5" fmla="*/ T4 w 1523"/>
                  <a:gd name="T6" fmla="+- 0 3957 3957"/>
                  <a:gd name="T7" fmla="*/ 3957 h 968"/>
                  <a:gd name="T8" fmla="+- 0 8823 7300"/>
                  <a:gd name="T9" fmla="*/ T8 w 1523"/>
                  <a:gd name="T10" fmla="+- 0 4925 3957"/>
                  <a:gd name="T11" fmla="*/ 4925 h 968"/>
                  <a:gd name="T12" fmla="+- 0 7300 7300"/>
                  <a:gd name="T13" fmla="*/ T12 w 1523"/>
                  <a:gd name="T14" fmla="+- 0 4925 3957"/>
                  <a:gd name="T15" fmla="*/ 4925 h 968"/>
                  <a:gd name="T16" fmla="+- 0 7300 7300"/>
                  <a:gd name="T17" fmla="*/ T16 w 1523"/>
                  <a:gd name="T18" fmla="+- 0 3957 3957"/>
                  <a:gd name="T19" fmla="*/ 3957 h 968"/>
                </a:gdLst>
                <a:ahLst/>
                <a:cxnLst>
                  <a:cxn ang="0">
                    <a:pos x="T1" y="T3"/>
                  </a:cxn>
                  <a:cxn ang="0">
                    <a:pos x="T5" y="T7"/>
                  </a:cxn>
                  <a:cxn ang="0">
                    <a:pos x="T9" y="T11"/>
                  </a:cxn>
                  <a:cxn ang="0">
                    <a:pos x="T13" y="T15"/>
                  </a:cxn>
                  <a:cxn ang="0">
                    <a:pos x="T17" y="T19"/>
                  </a:cxn>
                </a:cxnLst>
                <a:rect l="0" t="0" r="r" b="b"/>
                <a:pathLst>
                  <a:path w="1523" h="968">
                    <a:moveTo>
                      <a:pt x="0" y="0"/>
                    </a:moveTo>
                    <a:lnTo>
                      <a:pt x="1523" y="0"/>
                    </a:lnTo>
                    <a:lnTo>
                      <a:pt x="1523" y="968"/>
                    </a:lnTo>
                    <a:lnTo>
                      <a:pt x="0" y="968"/>
                    </a:lnTo>
                    <a:lnTo>
                      <a:pt x="0" y="0"/>
                    </a:lnTo>
                    <a:close/>
                  </a:path>
                </a:pathLst>
              </a:custGeom>
              <a:solidFill>
                <a:srgbClr val="C7CD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ctr" anchorCtr="0" compatLnSpc="1">
                <a:prstTxWarp prst="textNoShape">
                  <a:avLst/>
                </a:prstTxWarp>
              </a:bodyPr>
              <a:lstStyle/>
              <a:p>
                <a:pPr lvl="0"/>
                <a:r>
                  <a:rPr lang="en-US" altLang="ja-JP" sz="800" dirty="0" smtClean="0">
                    <a:solidFill>
                      <a:prstClr val="black"/>
                    </a:solidFill>
                  </a:rPr>
                  <a:t>XXX</a:t>
                </a:r>
                <a:r>
                  <a:rPr lang="ja-JP" altLang="en-US" sz="800" dirty="0" smtClean="0">
                    <a:solidFill>
                      <a:prstClr val="black"/>
                    </a:solidFill>
                  </a:rPr>
                  <a:t>チーム</a:t>
                </a:r>
                <a:endParaRPr lang="en-US" altLang="ja-JP" sz="800" dirty="0">
                  <a:solidFill>
                    <a:prstClr val="black"/>
                  </a:solidFill>
                </a:endParaRPr>
              </a:p>
              <a:p>
                <a:pPr lvl="0"/>
                <a:r>
                  <a:rPr lang="ja-JP" altLang="en-US" sz="800" dirty="0">
                    <a:solidFill>
                      <a:prstClr val="black"/>
                    </a:solidFill>
                  </a:rPr>
                  <a:t>　役職　　　　名前</a:t>
                </a:r>
                <a:endParaRPr lang="en-US" altLang="ja-JP" sz="800" dirty="0">
                  <a:solidFill>
                    <a:prstClr val="black"/>
                  </a:solidFill>
                </a:endParaRPr>
              </a:p>
              <a:p>
                <a:pPr lvl="0"/>
                <a:r>
                  <a:rPr lang="ja-JP" altLang="en-US" sz="800" dirty="0">
                    <a:solidFill>
                      <a:prstClr val="black"/>
                    </a:solidFill>
                  </a:rPr>
                  <a:t>　</a:t>
                </a:r>
                <a:r>
                  <a:rPr lang="en-US" altLang="ja-JP" sz="800" dirty="0">
                    <a:solidFill>
                      <a:prstClr val="black"/>
                    </a:solidFill>
                  </a:rPr>
                  <a:t>XXX</a:t>
                </a:r>
                <a:r>
                  <a:rPr lang="ja-JP" altLang="en-US" sz="800" dirty="0">
                    <a:solidFill>
                      <a:prstClr val="black"/>
                    </a:solidFill>
                  </a:rPr>
                  <a:t>　　　　</a:t>
                </a:r>
                <a:r>
                  <a:rPr lang="en-US" altLang="ja-JP" sz="800" dirty="0" smtClean="0">
                    <a:solidFill>
                      <a:prstClr val="black"/>
                    </a:solidFill>
                  </a:rPr>
                  <a:t>XXXXX</a:t>
                </a:r>
                <a:endParaRPr lang="ja-JP" altLang="en-US" sz="800" dirty="0">
                  <a:solidFill>
                    <a:prstClr val="black"/>
                  </a:solidFill>
                </a:endParaRPr>
              </a:p>
            </p:txBody>
          </p:sp>
        </p:grpSp>
        <p:grpSp>
          <p:nvGrpSpPr>
            <p:cNvPr id="27" name="Group 26"/>
            <p:cNvGrpSpPr>
              <a:grpSpLocks/>
            </p:cNvGrpSpPr>
            <p:nvPr/>
          </p:nvGrpSpPr>
          <p:grpSpPr bwMode="auto">
            <a:xfrm>
              <a:off x="7300" y="3957"/>
              <a:ext cx="1523" cy="968"/>
              <a:chOff x="7300" y="3957"/>
              <a:chExt cx="1523" cy="968"/>
            </a:xfrm>
          </p:grpSpPr>
          <p:sp>
            <p:nvSpPr>
              <p:cNvPr id="5208" name="Freeform 27"/>
              <p:cNvSpPr>
                <a:spLocks/>
              </p:cNvSpPr>
              <p:nvPr/>
            </p:nvSpPr>
            <p:spPr bwMode="auto">
              <a:xfrm>
                <a:off x="7300" y="3957"/>
                <a:ext cx="1523" cy="968"/>
              </a:xfrm>
              <a:custGeom>
                <a:avLst/>
                <a:gdLst>
                  <a:gd name="T0" fmla="+- 0 7300 7300"/>
                  <a:gd name="T1" fmla="*/ T0 w 1523"/>
                  <a:gd name="T2" fmla="+- 0 3957 3957"/>
                  <a:gd name="T3" fmla="*/ 3957 h 968"/>
                  <a:gd name="T4" fmla="+- 0 8823 7300"/>
                  <a:gd name="T5" fmla="*/ T4 w 1523"/>
                  <a:gd name="T6" fmla="+- 0 3957 3957"/>
                  <a:gd name="T7" fmla="*/ 3957 h 968"/>
                  <a:gd name="T8" fmla="+- 0 8823 7300"/>
                  <a:gd name="T9" fmla="*/ T8 w 1523"/>
                  <a:gd name="T10" fmla="+- 0 4925 3957"/>
                  <a:gd name="T11" fmla="*/ 4925 h 968"/>
                  <a:gd name="T12" fmla="+- 0 7300 7300"/>
                  <a:gd name="T13" fmla="*/ T12 w 1523"/>
                  <a:gd name="T14" fmla="+- 0 4925 3957"/>
                  <a:gd name="T15" fmla="*/ 4925 h 968"/>
                  <a:gd name="T16" fmla="+- 0 7300 7300"/>
                  <a:gd name="T17" fmla="*/ T16 w 1523"/>
                  <a:gd name="T18" fmla="+- 0 3957 3957"/>
                  <a:gd name="T19" fmla="*/ 3957 h 968"/>
                </a:gdLst>
                <a:ahLst/>
                <a:cxnLst>
                  <a:cxn ang="0">
                    <a:pos x="T1" y="T3"/>
                  </a:cxn>
                  <a:cxn ang="0">
                    <a:pos x="T5" y="T7"/>
                  </a:cxn>
                  <a:cxn ang="0">
                    <a:pos x="T9" y="T11"/>
                  </a:cxn>
                  <a:cxn ang="0">
                    <a:pos x="T13" y="T15"/>
                  </a:cxn>
                  <a:cxn ang="0">
                    <a:pos x="T17" y="T19"/>
                  </a:cxn>
                </a:cxnLst>
                <a:rect l="0" t="0" r="r" b="b"/>
                <a:pathLst>
                  <a:path w="1523" h="968">
                    <a:moveTo>
                      <a:pt x="0" y="0"/>
                    </a:moveTo>
                    <a:lnTo>
                      <a:pt x="1523" y="0"/>
                    </a:lnTo>
                    <a:lnTo>
                      <a:pt x="1523" y="968"/>
                    </a:lnTo>
                    <a:lnTo>
                      <a:pt x="0" y="968"/>
                    </a:lnTo>
                    <a:lnTo>
                      <a:pt x="0" y="0"/>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28" name="Group 28"/>
            <p:cNvGrpSpPr>
              <a:grpSpLocks/>
            </p:cNvGrpSpPr>
            <p:nvPr/>
          </p:nvGrpSpPr>
          <p:grpSpPr bwMode="auto">
            <a:xfrm>
              <a:off x="6123" y="3672"/>
              <a:ext cx="1940" cy="270"/>
              <a:chOff x="6123" y="3672"/>
              <a:chExt cx="1940" cy="270"/>
            </a:xfrm>
          </p:grpSpPr>
          <p:sp>
            <p:nvSpPr>
              <p:cNvPr id="5207" name="Freeform 29"/>
              <p:cNvSpPr>
                <a:spLocks/>
              </p:cNvSpPr>
              <p:nvPr/>
            </p:nvSpPr>
            <p:spPr bwMode="auto">
              <a:xfrm>
                <a:off x="6123" y="3672"/>
                <a:ext cx="1940" cy="270"/>
              </a:xfrm>
              <a:custGeom>
                <a:avLst/>
                <a:gdLst>
                  <a:gd name="T0" fmla="+- 0 6123 6123"/>
                  <a:gd name="T1" fmla="*/ T0 w 1940"/>
                  <a:gd name="T2" fmla="+- 0 3672 3672"/>
                  <a:gd name="T3" fmla="*/ 3672 h 270"/>
                  <a:gd name="T4" fmla="+- 0 6123 6123"/>
                  <a:gd name="T5" fmla="*/ T4 w 1940"/>
                  <a:gd name="T6" fmla="+- 0 3807 3672"/>
                  <a:gd name="T7" fmla="*/ 3807 h 270"/>
                  <a:gd name="T8" fmla="+- 0 8063 6123"/>
                  <a:gd name="T9" fmla="*/ T8 w 1940"/>
                  <a:gd name="T10" fmla="+- 0 3807 3672"/>
                  <a:gd name="T11" fmla="*/ 3807 h 270"/>
                  <a:gd name="T12" fmla="+- 0 8063 6123"/>
                  <a:gd name="T13" fmla="*/ T12 w 1940"/>
                  <a:gd name="T14" fmla="+- 0 3942 3672"/>
                  <a:gd name="T15" fmla="*/ 3942 h 270"/>
                </a:gdLst>
                <a:ahLst/>
                <a:cxnLst>
                  <a:cxn ang="0">
                    <a:pos x="T1" y="T3"/>
                  </a:cxn>
                  <a:cxn ang="0">
                    <a:pos x="T5" y="T7"/>
                  </a:cxn>
                  <a:cxn ang="0">
                    <a:pos x="T9" y="T11"/>
                  </a:cxn>
                  <a:cxn ang="0">
                    <a:pos x="T13" y="T15"/>
                  </a:cxn>
                </a:cxnLst>
                <a:rect l="0" t="0" r="r" b="b"/>
                <a:pathLst>
                  <a:path w="1940" h="270">
                    <a:moveTo>
                      <a:pt x="0" y="0"/>
                    </a:moveTo>
                    <a:lnTo>
                      <a:pt x="0" y="135"/>
                    </a:lnTo>
                    <a:lnTo>
                      <a:pt x="1940" y="135"/>
                    </a:lnTo>
                    <a:lnTo>
                      <a:pt x="1940" y="270"/>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29" name="Group 30"/>
            <p:cNvGrpSpPr>
              <a:grpSpLocks/>
            </p:cNvGrpSpPr>
            <p:nvPr/>
          </p:nvGrpSpPr>
          <p:grpSpPr bwMode="auto">
            <a:xfrm>
              <a:off x="5360" y="3937"/>
              <a:ext cx="1523" cy="968"/>
              <a:chOff x="5360" y="3937"/>
              <a:chExt cx="1523" cy="968"/>
            </a:xfrm>
          </p:grpSpPr>
          <p:sp>
            <p:nvSpPr>
              <p:cNvPr id="5206" name="Freeform 31"/>
              <p:cNvSpPr>
                <a:spLocks/>
              </p:cNvSpPr>
              <p:nvPr/>
            </p:nvSpPr>
            <p:spPr bwMode="auto">
              <a:xfrm>
                <a:off x="5360" y="3937"/>
                <a:ext cx="1523" cy="968"/>
              </a:xfrm>
              <a:custGeom>
                <a:avLst/>
                <a:gdLst>
                  <a:gd name="T0" fmla="+- 0 5360 5360"/>
                  <a:gd name="T1" fmla="*/ T0 w 1523"/>
                  <a:gd name="T2" fmla="+- 0 3937 3937"/>
                  <a:gd name="T3" fmla="*/ 3937 h 968"/>
                  <a:gd name="T4" fmla="+- 0 6883 5360"/>
                  <a:gd name="T5" fmla="*/ T4 w 1523"/>
                  <a:gd name="T6" fmla="+- 0 3937 3937"/>
                  <a:gd name="T7" fmla="*/ 3937 h 968"/>
                  <a:gd name="T8" fmla="+- 0 6883 5360"/>
                  <a:gd name="T9" fmla="*/ T8 w 1523"/>
                  <a:gd name="T10" fmla="+- 0 4905 3937"/>
                  <a:gd name="T11" fmla="*/ 4905 h 968"/>
                  <a:gd name="T12" fmla="+- 0 5360 5360"/>
                  <a:gd name="T13" fmla="*/ T12 w 1523"/>
                  <a:gd name="T14" fmla="+- 0 4905 3937"/>
                  <a:gd name="T15" fmla="*/ 4905 h 968"/>
                  <a:gd name="T16" fmla="+- 0 5360 5360"/>
                  <a:gd name="T17" fmla="*/ T16 w 1523"/>
                  <a:gd name="T18" fmla="+- 0 3937 3937"/>
                  <a:gd name="T19" fmla="*/ 3937 h 968"/>
                </a:gdLst>
                <a:ahLst/>
                <a:cxnLst>
                  <a:cxn ang="0">
                    <a:pos x="T1" y="T3"/>
                  </a:cxn>
                  <a:cxn ang="0">
                    <a:pos x="T5" y="T7"/>
                  </a:cxn>
                  <a:cxn ang="0">
                    <a:pos x="T9" y="T11"/>
                  </a:cxn>
                  <a:cxn ang="0">
                    <a:pos x="T13" y="T15"/>
                  </a:cxn>
                  <a:cxn ang="0">
                    <a:pos x="T17" y="T19"/>
                  </a:cxn>
                </a:cxnLst>
                <a:rect l="0" t="0" r="r" b="b"/>
                <a:pathLst>
                  <a:path w="1523" h="968">
                    <a:moveTo>
                      <a:pt x="0" y="0"/>
                    </a:moveTo>
                    <a:lnTo>
                      <a:pt x="1523" y="0"/>
                    </a:lnTo>
                    <a:lnTo>
                      <a:pt x="1523" y="968"/>
                    </a:lnTo>
                    <a:lnTo>
                      <a:pt x="0" y="968"/>
                    </a:lnTo>
                    <a:lnTo>
                      <a:pt x="0" y="0"/>
                    </a:lnTo>
                    <a:close/>
                  </a:path>
                </a:pathLst>
              </a:custGeom>
              <a:solidFill>
                <a:srgbClr val="C7CD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ctr" anchorCtr="0" compatLnSpc="1">
                <a:prstTxWarp prst="textNoShape">
                  <a:avLst/>
                </a:prstTxWarp>
              </a:bodyPr>
              <a:lstStyle/>
              <a:p>
                <a:r>
                  <a:rPr lang="en-US" altLang="ja-JP" sz="800" dirty="0" smtClean="0"/>
                  <a:t>XXX</a:t>
                </a:r>
                <a:r>
                  <a:rPr lang="ja-JP" altLang="en-US" sz="800" dirty="0"/>
                  <a:t>研究</a:t>
                </a:r>
                <a:r>
                  <a:rPr lang="ja-JP" altLang="en-US" sz="800" dirty="0" smtClean="0"/>
                  <a:t>チーム</a:t>
                </a:r>
                <a:endParaRPr lang="en-US" altLang="ja-JP" sz="800" dirty="0" smtClean="0"/>
              </a:p>
              <a:p>
                <a:r>
                  <a:rPr lang="ja-JP" altLang="en-US" sz="800" dirty="0" smtClean="0"/>
                  <a:t>　役職　　　　名前</a:t>
                </a:r>
                <a:endParaRPr lang="en-US" altLang="ja-JP" sz="800" dirty="0" smtClean="0"/>
              </a:p>
              <a:p>
                <a:r>
                  <a:rPr lang="ja-JP" altLang="en-US" sz="800" dirty="0" smtClean="0"/>
                  <a:t>　</a:t>
                </a:r>
                <a:r>
                  <a:rPr lang="en-US" altLang="ja-JP" sz="800" dirty="0" smtClean="0"/>
                  <a:t>XXX</a:t>
                </a:r>
                <a:r>
                  <a:rPr lang="ja-JP" altLang="en-US" sz="800" dirty="0" smtClean="0"/>
                  <a:t>　　　　</a:t>
                </a:r>
                <a:r>
                  <a:rPr lang="en-US" altLang="ja-JP" sz="800" dirty="0" smtClean="0"/>
                  <a:t>XXXXX</a:t>
                </a:r>
                <a:endParaRPr lang="ja-JP" altLang="en-US" sz="800" dirty="0" smtClean="0"/>
              </a:p>
            </p:txBody>
          </p:sp>
        </p:grpSp>
        <p:grpSp>
          <p:nvGrpSpPr>
            <p:cNvPr id="30" name="Group 32"/>
            <p:cNvGrpSpPr>
              <a:grpSpLocks/>
            </p:cNvGrpSpPr>
            <p:nvPr/>
          </p:nvGrpSpPr>
          <p:grpSpPr bwMode="auto">
            <a:xfrm>
              <a:off x="5360" y="3937"/>
              <a:ext cx="1523" cy="968"/>
              <a:chOff x="5360" y="3937"/>
              <a:chExt cx="1523" cy="968"/>
            </a:xfrm>
          </p:grpSpPr>
          <p:sp>
            <p:nvSpPr>
              <p:cNvPr id="5205" name="Freeform 33"/>
              <p:cNvSpPr>
                <a:spLocks/>
              </p:cNvSpPr>
              <p:nvPr/>
            </p:nvSpPr>
            <p:spPr bwMode="auto">
              <a:xfrm>
                <a:off x="5360" y="3937"/>
                <a:ext cx="1523" cy="968"/>
              </a:xfrm>
              <a:custGeom>
                <a:avLst/>
                <a:gdLst>
                  <a:gd name="T0" fmla="+- 0 5360 5360"/>
                  <a:gd name="T1" fmla="*/ T0 w 1523"/>
                  <a:gd name="T2" fmla="+- 0 3937 3937"/>
                  <a:gd name="T3" fmla="*/ 3937 h 968"/>
                  <a:gd name="T4" fmla="+- 0 6883 5360"/>
                  <a:gd name="T5" fmla="*/ T4 w 1523"/>
                  <a:gd name="T6" fmla="+- 0 3937 3937"/>
                  <a:gd name="T7" fmla="*/ 3937 h 968"/>
                  <a:gd name="T8" fmla="+- 0 6883 5360"/>
                  <a:gd name="T9" fmla="*/ T8 w 1523"/>
                  <a:gd name="T10" fmla="+- 0 4905 3937"/>
                  <a:gd name="T11" fmla="*/ 4905 h 968"/>
                  <a:gd name="T12" fmla="+- 0 5360 5360"/>
                  <a:gd name="T13" fmla="*/ T12 w 1523"/>
                  <a:gd name="T14" fmla="+- 0 4905 3937"/>
                  <a:gd name="T15" fmla="*/ 4905 h 968"/>
                  <a:gd name="T16" fmla="+- 0 5360 5360"/>
                  <a:gd name="T17" fmla="*/ T16 w 1523"/>
                  <a:gd name="T18" fmla="+- 0 3937 3937"/>
                  <a:gd name="T19" fmla="*/ 3937 h 968"/>
                </a:gdLst>
                <a:ahLst/>
                <a:cxnLst>
                  <a:cxn ang="0">
                    <a:pos x="T1" y="T3"/>
                  </a:cxn>
                  <a:cxn ang="0">
                    <a:pos x="T5" y="T7"/>
                  </a:cxn>
                  <a:cxn ang="0">
                    <a:pos x="T9" y="T11"/>
                  </a:cxn>
                  <a:cxn ang="0">
                    <a:pos x="T13" y="T15"/>
                  </a:cxn>
                  <a:cxn ang="0">
                    <a:pos x="T17" y="T19"/>
                  </a:cxn>
                </a:cxnLst>
                <a:rect l="0" t="0" r="r" b="b"/>
                <a:pathLst>
                  <a:path w="1523" h="968">
                    <a:moveTo>
                      <a:pt x="0" y="0"/>
                    </a:moveTo>
                    <a:lnTo>
                      <a:pt x="1523" y="0"/>
                    </a:lnTo>
                    <a:lnTo>
                      <a:pt x="1523" y="968"/>
                    </a:lnTo>
                    <a:lnTo>
                      <a:pt x="0" y="968"/>
                    </a:lnTo>
                    <a:lnTo>
                      <a:pt x="0" y="0"/>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31" name="Group 34"/>
            <p:cNvGrpSpPr>
              <a:grpSpLocks/>
            </p:cNvGrpSpPr>
            <p:nvPr/>
          </p:nvGrpSpPr>
          <p:grpSpPr bwMode="auto">
            <a:xfrm>
              <a:off x="6123" y="3672"/>
              <a:ext cx="2" cy="250"/>
              <a:chOff x="6123" y="3672"/>
              <a:chExt cx="2" cy="250"/>
            </a:xfrm>
          </p:grpSpPr>
          <p:sp>
            <p:nvSpPr>
              <p:cNvPr id="5204" name="Freeform 35"/>
              <p:cNvSpPr>
                <a:spLocks/>
              </p:cNvSpPr>
              <p:nvPr/>
            </p:nvSpPr>
            <p:spPr bwMode="auto">
              <a:xfrm>
                <a:off x="6123" y="3672"/>
                <a:ext cx="2" cy="250"/>
              </a:xfrm>
              <a:custGeom>
                <a:avLst/>
                <a:gdLst>
                  <a:gd name="T0" fmla="+- 0 3672 3672"/>
                  <a:gd name="T1" fmla="*/ 3672 h 250"/>
                  <a:gd name="T2" fmla="+- 0 3922 3672"/>
                  <a:gd name="T3" fmla="*/ 3922 h 250"/>
                </a:gdLst>
                <a:ahLst/>
                <a:cxnLst>
                  <a:cxn ang="0">
                    <a:pos x="0" y="T1"/>
                  </a:cxn>
                  <a:cxn ang="0">
                    <a:pos x="0" y="T3"/>
                  </a:cxn>
                </a:cxnLst>
                <a:rect l="0" t="0" r="r" b="b"/>
                <a:pathLst>
                  <a:path h="250">
                    <a:moveTo>
                      <a:pt x="0" y="0"/>
                    </a:moveTo>
                    <a:lnTo>
                      <a:pt x="0" y="250"/>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2048" name="Group 36"/>
            <p:cNvGrpSpPr>
              <a:grpSpLocks/>
            </p:cNvGrpSpPr>
            <p:nvPr/>
          </p:nvGrpSpPr>
          <p:grpSpPr bwMode="auto">
            <a:xfrm>
              <a:off x="3340" y="3957"/>
              <a:ext cx="1523" cy="968"/>
              <a:chOff x="3340" y="3957"/>
              <a:chExt cx="1523" cy="968"/>
            </a:xfrm>
          </p:grpSpPr>
          <p:sp>
            <p:nvSpPr>
              <p:cNvPr id="5203" name="Freeform 37"/>
              <p:cNvSpPr>
                <a:spLocks/>
              </p:cNvSpPr>
              <p:nvPr/>
            </p:nvSpPr>
            <p:spPr bwMode="auto">
              <a:xfrm>
                <a:off x="3340" y="3957"/>
                <a:ext cx="1523" cy="968"/>
              </a:xfrm>
              <a:custGeom>
                <a:avLst/>
                <a:gdLst>
                  <a:gd name="T0" fmla="+- 0 3340 3340"/>
                  <a:gd name="T1" fmla="*/ T0 w 1523"/>
                  <a:gd name="T2" fmla="+- 0 3957 3957"/>
                  <a:gd name="T3" fmla="*/ 3957 h 968"/>
                  <a:gd name="T4" fmla="+- 0 4863 3340"/>
                  <a:gd name="T5" fmla="*/ T4 w 1523"/>
                  <a:gd name="T6" fmla="+- 0 3957 3957"/>
                  <a:gd name="T7" fmla="*/ 3957 h 968"/>
                  <a:gd name="T8" fmla="+- 0 4863 3340"/>
                  <a:gd name="T9" fmla="*/ T8 w 1523"/>
                  <a:gd name="T10" fmla="+- 0 4925 3957"/>
                  <a:gd name="T11" fmla="*/ 4925 h 968"/>
                  <a:gd name="T12" fmla="+- 0 3340 3340"/>
                  <a:gd name="T13" fmla="*/ T12 w 1523"/>
                  <a:gd name="T14" fmla="+- 0 4925 3957"/>
                  <a:gd name="T15" fmla="*/ 4925 h 968"/>
                  <a:gd name="T16" fmla="+- 0 3340 3340"/>
                  <a:gd name="T17" fmla="*/ T16 w 1523"/>
                  <a:gd name="T18" fmla="+- 0 3957 3957"/>
                  <a:gd name="T19" fmla="*/ 3957 h 968"/>
                </a:gdLst>
                <a:ahLst/>
                <a:cxnLst>
                  <a:cxn ang="0">
                    <a:pos x="T1" y="T3"/>
                  </a:cxn>
                  <a:cxn ang="0">
                    <a:pos x="T5" y="T7"/>
                  </a:cxn>
                  <a:cxn ang="0">
                    <a:pos x="T9" y="T11"/>
                  </a:cxn>
                  <a:cxn ang="0">
                    <a:pos x="T13" y="T15"/>
                  </a:cxn>
                  <a:cxn ang="0">
                    <a:pos x="T17" y="T19"/>
                  </a:cxn>
                </a:cxnLst>
                <a:rect l="0" t="0" r="r" b="b"/>
                <a:pathLst>
                  <a:path w="1523" h="968">
                    <a:moveTo>
                      <a:pt x="0" y="0"/>
                    </a:moveTo>
                    <a:lnTo>
                      <a:pt x="1523" y="0"/>
                    </a:lnTo>
                    <a:lnTo>
                      <a:pt x="1523" y="968"/>
                    </a:lnTo>
                    <a:lnTo>
                      <a:pt x="0" y="968"/>
                    </a:lnTo>
                    <a:lnTo>
                      <a:pt x="0" y="0"/>
                    </a:lnTo>
                    <a:close/>
                  </a:path>
                </a:pathLst>
              </a:custGeom>
              <a:solidFill>
                <a:srgbClr val="C7CD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ctr" anchorCtr="0" compatLnSpc="1">
                <a:prstTxWarp prst="textNoShape">
                  <a:avLst/>
                </a:prstTxWarp>
              </a:bodyPr>
              <a:lstStyle/>
              <a:p>
                <a:r>
                  <a:rPr lang="en-US" altLang="ja-JP" sz="800" dirty="0" smtClean="0"/>
                  <a:t>XXX</a:t>
                </a:r>
                <a:r>
                  <a:rPr lang="ja-JP" altLang="en-US" sz="800" dirty="0" smtClean="0"/>
                  <a:t>開発チーム</a:t>
                </a:r>
                <a:endParaRPr lang="en-US" altLang="ja-JP" sz="800" dirty="0" smtClean="0"/>
              </a:p>
              <a:p>
                <a:r>
                  <a:rPr lang="ja-JP" altLang="en-US" sz="800" dirty="0" smtClean="0"/>
                  <a:t>　役職　　　　名前</a:t>
                </a:r>
                <a:endParaRPr lang="en-US" altLang="ja-JP" sz="800" dirty="0" smtClean="0"/>
              </a:p>
              <a:p>
                <a:r>
                  <a:rPr lang="ja-JP" altLang="en-US" sz="800" dirty="0" smtClean="0"/>
                  <a:t>　</a:t>
                </a:r>
                <a:r>
                  <a:rPr lang="en-US" altLang="ja-JP" sz="800" dirty="0" smtClean="0"/>
                  <a:t>XXX</a:t>
                </a:r>
                <a:r>
                  <a:rPr lang="ja-JP" altLang="en-US" sz="800" dirty="0" smtClean="0"/>
                  <a:t>　　　　</a:t>
                </a:r>
                <a:r>
                  <a:rPr lang="en-US" altLang="ja-JP" sz="800" dirty="0" smtClean="0"/>
                  <a:t>XXXXX</a:t>
                </a:r>
                <a:endParaRPr lang="ja-JP" altLang="en-US" sz="800" dirty="0" smtClean="0"/>
              </a:p>
            </p:txBody>
          </p:sp>
        </p:grpSp>
        <p:grpSp>
          <p:nvGrpSpPr>
            <p:cNvPr id="2049" name="Group 38"/>
            <p:cNvGrpSpPr>
              <a:grpSpLocks/>
            </p:cNvGrpSpPr>
            <p:nvPr/>
          </p:nvGrpSpPr>
          <p:grpSpPr bwMode="auto">
            <a:xfrm>
              <a:off x="3340" y="3957"/>
              <a:ext cx="1523" cy="968"/>
              <a:chOff x="3340" y="3957"/>
              <a:chExt cx="1523" cy="968"/>
            </a:xfrm>
          </p:grpSpPr>
          <p:sp>
            <p:nvSpPr>
              <p:cNvPr id="5202" name="Freeform 39"/>
              <p:cNvSpPr>
                <a:spLocks/>
              </p:cNvSpPr>
              <p:nvPr/>
            </p:nvSpPr>
            <p:spPr bwMode="auto">
              <a:xfrm>
                <a:off x="3340" y="3957"/>
                <a:ext cx="1523" cy="968"/>
              </a:xfrm>
              <a:custGeom>
                <a:avLst/>
                <a:gdLst>
                  <a:gd name="T0" fmla="+- 0 3340 3340"/>
                  <a:gd name="T1" fmla="*/ T0 w 1523"/>
                  <a:gd name="T2" fmla="+- 0 3957 3957"/>
                  <a:gd name="T3" fmla="*/ 3957 h 968"/>
                  <a:gd name="T4" fmla="+- 0 4863 3340"/>
                  <a:gd name="T5" fmla="*/ T4 w 1523"/>
                  <a:gd name="T6" fmla="+- 0 3957 3957"/>
                  <a:gd name="T7" fmla="*/ 3957 h 968"/>
                  <a:gd name="T8" fmla="+- 0 4863 3340"/>
                  <a:gd name="T9" fmla="*/ T8 w 1523"/>
                  <a:gd name="T10" fmla="+- 0 4925 3957"/>
                  <a:gd name="T11" fmla="*/ 4925 h 968"/>
                  <a:gd name="T12" fmla="+- 0 3340 3340"/>
                  <a:gd name="T13" fmla="*/ T12 w 1523"/>
                  <a:gd name="T14" fmla="+- 0 4925 3957"/>
                  <a:gd name="T15" fmla="*/ 4925 h 968"/>
                  <a:gd name="T16" fmla="+- 0 3340 3340"/>
                  <a:gd name="T17" fmla="*/ T16 w 1523"/>
                  <a:gd name="T18" fmla="+- 0 3957 3957"/>
                  <a:gd name="T19" fmla="*/ 3957 h 968"/>
                </a:gdLst>
                <a:ahLst/>
                <a:cxnLst>
                  <a:cxn ang="0">
                    <a:pos x="T1" y="T3"/>
                  </a:cxn>
                  <a:cxn ang="0">
                    <a:pos x="T5" y="T7"/>
                  </a:cxn>
                  <a:cxn ang="0">
                    <a:pos x="T9" y="T11"/>
                  </a:cxn>
                  <a:cxn ang="0">
                    <a:pos x="T13" y="T15"/>
                  </a:cxn>
                  <a:cxn ang="0">
                    <a:pos x="T17" y="T19"/>
                  </a:cxn>
                </a:cxnLst>
                <a:rect l="0" t="0" r="r" b="b"/>
                <a:pathLst>
                  <a:path w="1523" h="968">
                    <a:moveTo>
                      <a:pt x="0" y="0"/>
                    </a:moveTo>
                    <a:lnTo>
                      <a:pt x="1523" y="0"/>
                    </a:lnTo>
                    <a:lnTo>
                      <a:pt x="1523" y="968"/>
                    </a:lnTo>
                    <a:lnTo>
                      <a:pt x="0" y="968"/>
                    </a:lnTo>
                    <a:lnTo>
                      <a:pt x="0" y="0"/>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2050" name="Group 40"/>
            <p:cNvGrpSpPr>
              <a:grpSpLocks/>
            </p:cNvGrpSpPr>
            <p:nvPr/>
          </p:nvGrpSpPr>
          <p:grpSpPr bwMode="auto">
            <a:xfrm>
              <a:off x="4103" y="3672"/>
              <a:ext cx="2020" cy="270"/>
              <a:chOff x="4103" y="3672"/>
              <a:chExt cx="2020" cy="270"/>
            </a:xfrm>
          </p:grpSpPr>
          <p:sp>
            <p:nvSpPr>
              <p:cNvPr id="5201" name="Freeform 41"/>
              <p:cNvSpPr>
                <a:spLocks/>
              </p:cNvSpPr>
              <p:nvPr/>
            </p:nvSpPr>
            <p:spPr bwMode="auto">
              <a:xfrm>
                <a:off x="4103" y="3672"/>
                <a:ext cx="2020" cy="270"/>
              </a:xfrm>
              <a:custGeom>
                <a:avLst/>
                <a:gdLst>
                  <a:gd name="T0" fmla="+- 0 6123 4103"/>
                  <a:gd name="T1" fmla="*/ T0 w 2020"/>
                  <a:gd name="T2" fmla="+- 0 3672 3672"/>
                  <a:gd name="T3" fmla="*/ 3672 h 270"/>
                  <a:gd name="T4" fmla="+- 0 6123 4103"/>
                  <a:gd name="T5" fmla="*/ T4 w 2020"/>
                  <a:gd name="T6" fmla="+- 0 3807 3672"/>
                  <a:gd name="T7" fmla="*/ 3807 h 270"/>
                  <a:gd name="T8" fmla="+- 0 4103 4103"/>
                  <a:gd name="T9" fmla="*/ T8 w 2020"/>
                  <a:gd name="T10" fmla="+- 0 3807 3672"/>
                  <a:gd name="T11" fmla="*/ 3807 h 270"/>
                  <a:gd name="T12" fmla="+- 0 4103 4103"/>
                  <a:gd name="T13" fmla="*/ T12 w 2020"/>
                  <a:gd name="T14" fmla="+- 0 3942 3672"/>
                  <a:gd name="T15" fmla="*/ 3942 h 270"/>
                </a:gdLst>
                <a:ahLst/>
                <a:cxnLst>
                  <a:cxn ang="0">
                    <a:pos x="T1" y="T3"/>
                  </a:cxn>
                  <a:cxn ang="0">
                    <a:pos x="T5" y="T7"/>
                  </a:cxn>
                  <a:cxn ang="0">
                    <a:pos x="T9" y="T11"/>
                  </a:cxn>
                  <a:cxn ang="0">
                    <a:pos x="T13" y="T15"/>
                  </a:cxn>
                </a:cxnLst>
                <a:rect l="0" t="0" r="r" b="b"/>
                <a:pathLst>
                  <a:path w="2020" h="270">
                    <a:moveTo>
                      <a:pt x="2020" y="0"/>
                    </a:moveTo>
                    <a:lnTo>
                      <a:pt x="2020" y="135"/>
                    </a:lnTo>
                    <a:lnTo>
                      <a:pt x="0" y="135"/>
                    </a:lnTo>
                    <a:lnTo>
                      <a:pt x="0" y="270"/>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2051" name="Group 42"/>
            <p:cNvGrpSpPr>
              <a:grpSpLocks/>
            </p:cNvGrpSpPr>
            <p:nvPr/>
          </p:nvGrpSpPr>
          <p:grpSpPr bwMode="auto">
            <a:xfrm>
              <a:off x="6153" y="3728"/>
              <a:ext cx="3820" cy="285"/>
              <a:chOff x="6153" y="3728"/>
              <a:chExt cx="3820" cy="285"/>
            </a:xfrm>
          </p:grpSpPr>
          <p:sp>
            <p:nvSpPr>
              <p:cNvPr id="5200" name="Freeform 43"/>
              <p:cNvSpPr>
                <a:spLocks/>
              </p:cNvSpPr>
              <p:nvPr/>
            </p:nvSpPr>
            <p:spPr bwMode="auto">
              <a:xfrm>
                <a:off x="6153" y="3728"/>
                <a:ext cx="3820" cy="285"/>
              </a:xfrm>
              <a:custGeom>
                <a:avLst/>
                <a:gdLst>
                  <a:gd name="T0" fmla="+- 0 6153 6153"/>
                  <a:gd name="T1" fmla="*/ T0 w 3820"/>
                  <a:gd name="T2" fmla="+- 0 3728 3728"/>
                  <a:gd name="T3" fmla="*/ 3728 h 285"/>
                  <a:gd name="T4" fmla="+- 0 6153 6153"/>
                  <a:gd name="T5" fmla="*/ T4 w 3820"/>
                  <a:gd name="T6" fmla="+- 0 3863 3728"/>
                  <a:gd name="T7" fmla="*/ 3863 h 285"/>
                  <a:gd name="T8" fmla="+- 0 9973 6153"/>
                  <a:gd name="T9" fmla="*/ T8 w 3820"/>
                  <a:gd name="T10" fmla="+- 0 3863 3728"/>
                  <a:gd name="T11" fmla="*/ 3863 h 285"/>
                  <a:gd name="T12" fmla="+- 0 9973 6153"/>
                  <a:gd name="T13" fmla="*/ T12 w 3820"/>
                  <a:gd name="T14" fmla="+- 0 4013 3728"/>
                  <a:gd name="T15" fmla="*/ 4013 h 285"/>
                </a:gdLst>
                <a:ahLst/>
                <a:cxnLst>
                  <a:cxn ang="0">
                    <a:pos x="T1" y="T3"/>
                  </a:cxn>
                  <a:cxn ang="0">
                    <a:pos x="T5" y="T7"/>
                  </a:cxn>
                  <a:cxn ang="0">
                    <a:pos x="T9" y="T11"/>
                  </a:cxn>
                  <a:cxn ang="0">
                    <a:pos x="T13" y="T15"/>
                  </a:cxn>
                </a:cxnLst>
                <a:rect l="0" t="0" r="r" b="b"/>
                <a:pathLst>
                  <a:path w="3820" h="285">
                    <a:moveTo>
                      <a:pt x="0" y="0"/>
                    </a:moveTo>
                    <a:lnTo>
                      <a:pt x="0" y="135"/>
                    </a:lnTo>
                    <a:lnTo>
                      <a:pt x="3820" y="135"/>
                    </a:lnTo>
                    <a:lnTo>
                      <a:pt x="3820" y="285"/>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2052" name="Group 44"/>
            <p:cNvGrpSpPr>
              <a:grpSpLocks/>
            </p:cNvGrpSpPr>
            <p:nvPr/>
          </p:nvGrpSpPr>
          <p:grpSpPr bwMode="auto">
            <a:xfrm>
              <a:off x="7440" y="5318"/>
              <a:ext cx="1243" cy="748"/>
              <a:chOff x="7440" y="5318"/>
              <a:chExt cx="1243" cy="748"/>
            </a:xfrm>
          </p:grpSpPr>
          <p:sp>
            <p:nvSpPr>
              <p:cNvPr id="5199" name="Freeform 45"/>
              <p:cNvSpPr>
                <a:spLocks/>
              </p:cNvSpPr>
              <p:nvPr/>
            </p:nvSpPr>
            <p:spPr bwMode="auto">
              <a:xfrm>
                <a:off x="7440" y="5318"/>
                <a:ext cx="1243" cy="748"/>
              </a:xfrm>
              <a:custGeom>
                <a:avLst/>
                <a:gdLst>
                  <a:gd name="T0" fmla="+- 0 7440 7440"/>
                  <a:gd name="T1" fmla="*/ T0 w 1243"/>
                  <a:gd name="T2" fmla="+- 0 5318 5318"/>
                  <a:gd name="T3" fmla="*/ 5318 h 748"/>
                  <a:gd name="T4" fmla="+- 0 8683 7440"/>
                  <a:gd name="T5" fmla="*/ T4 w 1243"/>
                  <a:gd name="T6" fmla="+- 0 5318 5318"/>
                  <a:gd name="T7" fmla="*/ 5318 h 748"/>
                  <a:gd name="T8" fmla="+- 0 8683 7440"/>
                  <a:gd name="T9" fmla="*/ T8 w 1243"/>
                  <a:gd name="T10" fmla="+- 0 6065 5318"/>
                  <a:gd name="T11" fmla="*/ 6065 h 748"/>
                  <a:gd name="T12" fmla="+- 0 7440 7440"/>
                  <a:gd name="T13" fmla="*/ T12 w 1243"/>
                  <a:gd name="T14" fmla="+- 0 6065 5318"/>
                  <a:gd name="T15" fmla="*/ 6065 h 748"/>
                  <a:gd name="T16" fmla="+- 0 7440 7440"/>
                  <a:gd name="T17" fmla="*/ T16 w 1243"/>
                  <a:gd name="T18" fmla="+- 0 5318 5318"/>
                  <a:gd name="T19" fmla="*/ 5318 h 748"/>
                </a:gdLst>
                <a:ahLst/>
                <a:cxnLst>
                  <a:cxn ang="0">
                    <a:pos x="T1" y="T3"/>
                  </a:cxn>
                  <a:cxn ang="0">
                    <a:pos x="T5" y="T7"/>
                  </a:cxn>
                  <a:cxn ang="0">
                    <a:pos x="T9" y="T11"/>
                  </a:cxn>
                  <a:cxn ang="0">
                    <a:pos x="T13" y="T15"/>
                  </a:cxn>
                  <a:cxn ang="0">
                    <a:pos x="T17" y="T19"/>
                  </a:cxn>
                </a:cxnLst>
                <a:rect l="0" t="0" r="r" b="b"/>
                <a:pathLst>
                  <a:path w="1243" h="748">
                    <a:moveTo>
                      <a:pt x="0" y="0"/>
                    </a:moveTo>
                    <a:lnTo>
                      <a:pt x="1243" y="0"/>
                    </a:lnTo>
                    <a:lnTo>
                      <a:pt x="1243" y="747"/>
                    </a:lnTo>
                    <a:lnTo>
                      <a:pt x="0" y="747"/>
                    </a:lnTo>
                    <a:lnTo>
                      <a:pt x="0" y="0"/>
                    </a:lnTo>
                    <a:close/>
                  </a:path>
                </a:pathLst>
              </a:custGeom>
              <a:solidFill>
                <a:srgbClr val="C7CD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ctr" anchorCtr="0" compatLnSpc="1">
                <a:prstTxWarp prst="textNoShape">
                  <a:avLst/>
                </a:prstTxWarp>
              </a:bodyPr>
              <a:lstStyle/>
              <a:p>
                <a:pPr lvl="0"/>
                <a:r>
                  <a:rPr lang="en-US" altLang="ja-JP" sz="800" dirty="0" smtClean="0">
                    <a:solidFill>
                      <a:prstClr val="black"/>
                    </a:solidFill>
                  </a:rPr>
                  <a:t>XX</a:t>
                </a:r>
                <a:r>
                  <a:rPr lang="ja-JP" altLang="en-US" sz="800" dirty="0" smtClean="0">
                    <a:solidFill>
                      <a:prstClr val="black"/>
                    </a:solidFill>
                  </a:rPr>
                  <a:t>担当</a:t>
                </a:r>
                <a:endParaRPr lang="en-US" altLang="ja-JP" sz="800" dirty="0">
                  <a:solidFill>
                    <a:prstClr val="black"/>
                  </a:solidFill>
                </a:endParaRPr>
              </a:p>
            </p:txBody>
          </p:sp>
        </p:grpSp>
        <p:grpSp>
          <p:nvGrpSpPr>
            <p:cNvPr id="2053" name="Group 46"/>
            <p:cNvGrpSpPr>
              <a:grpSpLocks/>
            </p:cNvGrpSpPr>
            <p:nvPr/>
          </p:nvGrpSpPr>
          <p:grpSpPr bwMode="auto">
            <a:xfrm>
              <a:off x="7440" y="5318"/>
              <a:ext cx="1243" cy="748"/>
              <a:chOff x="7440" y="5318"/>
              <a:chExt cx="1243" cy="748"/>
            </a:xfrm>
          </p:grpSpPr>
          <p:sp>
            <p:nvSpPr>
              <p:cNvPr id="5198" name="Freeform 47"/>
              <p:cNvSpPr>
                <a:spLocks/>
              </p:cNvSpPr>
              <p:nvPr/>
            </p:nvSpPr>
            <p:spPr bwMode="auto">
              <a:xfrm>
                <a:off x="7440" y="5318"/>
                <a:ext cx="1243" cy="748"/>
              </a:xfrm>
              <a:custGeom>
                <a:avLst/>
                <a:gdLst>
                  <a:gd name="T0" fmla="+- 0 7440 7440"/>
                  <a:gd name="T1" fmla="*/ T0 w 1243"/>
                  <a:gd name="T2" fmla="+- 0 5318 5318"/>
                  <a:gd name="T3" fmla="*/ 5318 h 748"/>
                  <a:gd name="T4" fmla="+- 0 8683 7440"/>
                  <a:gd name="T5" fmla="*/ T4 w 1243"/>
                  <a:gd name="T6" fmla="+- 0 5318 5318"/>
                  <a:gd name="T7" fmla="*/ 5318 h 748"/>
                  <a:gd name="T8" fmla="+- 0 8683 7440"/>
                  <a:gd name="T9" fmla="*/ T8 w 1243"/>
                  <a:gd name="T10" fmla="+- 0 6065 5318"/>
                  <a:gd name="T11" fmla="*/ 6065 h 748"/>
                  <a:gd name="T12" fmla="+- 0 7440 7440"/>
                  <a:gd name="T13" fmla="*/ T12 w 1243"/>
                  <a:gd name="T14" fmla="+- 0 6065 5318"/>
                  <a:gd name="T15" fmla="*/ 6065 h 748"/>
                  <a:gd name="T16" fmla="+- 0 7440 7440"/>
                  <a:gd name="T17" fmla="*/ T16 w 1243"/>
                  <a:gd name="T18" fmla="+- 0 5318 5318"/>
                  <a:gd name="T19" fmla="*/ 5318 h 748"/>
                </a:gdLst>
                <a:ahLst/>
                <a:cxnLst>
                  <a:cxn ang="0">
                    <a:pos x="T1" y="T3"/>
                  </a:cxn>
                  <a:cxn ang="0">
                    <a:pos x="T5" y="T7"/>
                  </a:cxn>
                  <a:cxn ang="0">
                    <a:pos x="T9" y="T11"/>
                  </a:cxn>
                  <a:cxn ang="0">
                    <a:pos x="T13" y="T15"/>
                  </a:cxn>
                  <a:cxn ang="0">
                    <a:pos x="T17" y="T19"/>
                  </a:cxn>
                </a:cxnLst>
                <a:rect l="0" t="0" r="r" b="b"/>
                <a:pathLst>
                  <a:path w="1243" h="748">
                    <a:moveTo>
                      <a:pt x="0" y="0"/>
                    </a:moveTo>
                    <a:lnTo>
                      <a:pt x="1243" y="0"/>
                    </a:lnTo>
                    <a:lnTo>
                      <a:pt x="1243" y="747"/>
                    </a:lnTo>
                    <a:lnTo>
                      <a:pt x="0" y="747"/>
                    </a:lnTo>
                    <a:lnTo>
                      <a:pt x="0" y="0"/>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2054" name="Group 48"/>
            <p:cNvGrpSpPr>
              <a:grpSpLocks/>
            </p:cNvGrpSpPr>
            <p:nvPr/>
          </p:nvGrpSpPr>
          <p:grpSpPr bwMode="auto">
            <a:xfrm>
              <a:off x="8063" y="4940"/>
              <a:ext cx="2" cy="363"/>
              <a:chOff x="8063" y="4940"/>
              <a:chExt cx="2" cy="363"/>
            </a:xfrm>
          </p:grpSpPr>
          <p:sp>
            <p:nvSpPr>
              <p:cNvPr id="5195" name="Freeform 49"/>
              <p:cNvSpPr>
                <a:spLocks/>
              </p:cNvSpPr>
              <p:nvPr/>
            </p:nvSpPr>
            <p:spPr bwMode="auto">
              <a:xfrm>
                <a:off x="8063" y="4940"/>
                <a:ext cx="2" cy="363"/>
              </a:xfrm>
              <a:custGeom>
                <a:avLst/>
                <a:gdLst>
                  <a:gd name="T0" fmla="+- 0 4940 4940"/>
                  <a:gd name="T1" fmla="*/ 4940 h 363"/>
                  <a:gd name="T2" fmla="+- 0 5303 4940"/>
                  <a:gd name="T3" fmla="*/ 5303 h 363"/>
                </a:gdLst>
                <a:ahLst/>
                <a:cxnLst>
                  <a:cxn ang="0">
                    <a:pos x="0" y="T1"/>
                  </a:cxn>
                  <a:cxn ang="0">
                    <a:pos x="0" y="T3"/>
                  </a:cxn>
                </a:cxnLst>
                <a:rect l="0" t="0" r="r" b="b"/>
                <a:pathLst>
                  <a:path h="363">
                    <a:moveTo>
                      <a:pt x="0" y="0"/>
                    </a:moveTo>
                    <a:lnTo>
                      <a:pt x="0" y="363"/>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2055" name="Group 50"/>
            <p:cNvGrpSpPr>
              <a:grpSpLocks/>
            </p:cNvGrpSpPr>
            <p:nvPr/>
          </p:nvGrpSpPr>
          <p:grpSpPr bwMode="auto">
            <a:xfrm>
              <a:off x="8940" y="5318"/>
              <a:ext cx="1243" cy="748"/>
              <a:chOff x="8940" y="5318"/>
              <a:chExt cx="1243" cy="748"/>
            </a:xfrm>
          </p:grpSpPr>
          <p:sp>
            <p:nvSpPr>
              <p:cNvPr id="5194" name="Freeform 51"/>
              <p:cNvSpPr>
                <a:spLocks/>
              </p:cNvSpPr>
              <p:nvPr/>
            </p:nvSpPr>
            <p:spPr bwMode="auto">
              <a:xfrm>
                <a:off x="8940" y="5318"/>
                <a:ext cx="1243" cy="748"/>
              </a:xfrm>
              <a:custGeom>
                <a:avLst/>
                <a:gdLst>
                  <a:gd name="T0" fmla="+- 0 8940 8940"/>
                  <a:gd name="T1" fmla="*/ T0 w 1243"/>
                  <a:gd name="T2" fmla="+- 0 5318 5318"/>
                  <a:gd name="T3" fmla="*/ 5318 h 748"/>
                  <a:gd name="T4" fmla="+- 0 10183 8940"/>
                  <a:gd name="T5" fmla="*/ T4 w 1243"/>
                  <a:gd name="T6" fmla="+- 0 5318 5318"/>
                  <a:gd name="T7" fmla="*/ 5318 h 748"/>
                  <a:gd name="T8" fmla="+- 0 10183 8940"/>
                  <a:gd name="T9" fmla="*/ T8 w 1243"/>
                  <a:gd name="T10" fmla="+- 0 6065 5318"/>
                  <a:gd name="T11" fmla="*/ 6065 h 748"/>
                  <a:gd name="T12" fmla="+- 0 8940 8940"/>
                  <a:gd name="T13" fmla="*/ T12 w 1243"/>
                  <a:gd name="T14" fmla="+- 0 6065 5318"/>
                  <a:gd name="T15" fmla="*/ 6065 h 748"/>
                  <a:gd name="T16" fmla="+- 0 8940 8940"/>
                  <a:gd name="T17" fmla="*/ T16 w 1243"/>
                  <a:gd name="T18" fmla="+- 0 5318 5318"/>
                  <a:gd name="T19" fmla="*/ 5318 h 748"/>
                </a:gdLst>
                <a:ahLst/>
                <a:cxnLst>
                  <a:cxn ang="0">
                    <a:pos x="T1" y="T3"/>
                  </a:cxn>
                  <a:cxn ang="0">
                    <a:pos x="T5" y="T7"/>
                  </a:cxn>
                  <a:cxn ang="0">
                    <a:pos x="T9" y="T11"/>
                  </a:cxn>
                  <a:cxn ang="0">
                    <a:pos x="T13" y="T15"/>
                  </a:cxn>
                  <a:cxn ang="0">
                    <a:pos x="T17" y="T19"/>
                  </a:cxn>
                </a:cxnLst>
                <a:rect l="0" t="0" r="r" b="b"/>
                <a:pathLst>
                  <a:path w="1243" h="748">
                    <a:moveTo>
                      <a:pt x="0" y="0"/>
                    </a:moveTo>
                    <a:lnTo>
                      <a:pt x="1243" y="0"/>
                    </a:lnTo>
                    <a:lnTo>
                      <a:pt x="1243" y="747"/>
                    </a:lnTo>
                    <a:lnTo>
                      <a:pt x="0" y="747"/>
                    </a:lnTo>
                    <a:lnTo>
                      <a:pt x="0" y="0"/>
                    </a:lnTo>
                    <a:close/>
                  </a:path>
                </a:pathLst>
              </a:custGeom>
              <a:solidFill>
                <a:srgbClr val="C7CD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ctr" anchorCtr="0" compatLnSpc="1">
                <a:prstTxWarp prst="textNoShape">
                  <a:avLst/>
                </a:prstTxWarp>
              </a:bodyPr>
              <a:lstStyle/>
              <a:p>
                <a:pPr lvl="0"/>
                <a:r>
                  <a:rPr lang="en-US" altLang="ja-JP" sz="800" dirty="0">
                    <a:solidFill>
                      <a:prstClr val="black"/>
                    </a:solidFill>
                  </a:rPr>
                  <a:t>XX</a:t>
                </a:r>
                <a:r>
                  <a:rPr lang="ja-JP" altLang="en-US" sz="800" dirty="0" smtClean="0">
                    <a:solidFill>
                      <a:prstClr val="black"/>
                    </a:solidFill>
                  </a:rPr>
                  <a:t>担当</a:t>
                </a:r>
                <a:endParaRPr lang="en-US" altLang="ja-JP" sz="800" dirty="0">
                  <a:solidFill>
                    <a:prstClr val="black"/>
                  </a:solidFill>
                </a:endParaRPr>
              </a:p>
            </p:txBody>
          </p:sp>
        </p:grpSp>
        <p:grpSp>
          <p:nvGrpSpPr>
            <p:cNvPr id="2056" name="Group 52"/>
            <p:cNvGrpSpPr>
              <a:grpSpLocks/>
            </p:cNvGrpSpPr>
            <p:nvPr/>
          </p:nvGrpSpPr>
          <p:grpSpPr bwMode="auto">
            <a:xfrm>
              <a:off x="8940" y="5318"/>
              <a:ext cx="1243" cy="748"/>
              <a:chOff x="8940" y="5318"/>
              <a:chExt cx="1243" cy="748"/>
            </a:xfrm>
          </p:grpSpPr>
          <p:sp>
            <p:nvSpPr>
              <p:cNvPr id="5193" name="Freeform 53"/>
              <p:cNvSpPr>
                <a:spLocks/>
              </p:cNvSpPr>
              <p:nvPr/>
            </p:nvSpPr>
            <p:spPr bwMode="auto">
              <a:xfrm>
                <a:off x="8940" y="5318"/>
                <a:ext cx="1243" cy="748"/>
              </a:xfrm>
              <a:custGeom>
                <a:avLst/>
                <a:gdLst>
                  <a:gd name="T0" fmla="+- 0 8940 8940"/>
                  <a:gd name="T1" fmla="*/ T0 w 1243"/>
                  <a:gd name="T2" fmla="+- 0 5318 5318"/>
                  <a:gd name="T3" fmla="*/ 5318 h 748"/>
                  <a:gd name="T4" fmla="+- 0 10183 8940"/>
                  <a:gd name="T5" fmla="*/ T4 w 1243"/>
                  <a:gd name="T6" fmla="+- 0 5318 5318"/>
                  <a:gd name="T7" fmla="*/ 5318 h 748"/>
                  <a:gd name="T8" fmla="+- 0 10183 8940"/>
                  <a:gd name="T9" fmla="*/ T8 w 1243"/>
                  <a:gd name="T10" fmla="+- 0 6065 5318"/>
                  <a:gd name="T11" fmla="*/ 6065 h 748"/>
                  <a:gd name="T12" fmla="+- 0 8940 8940"/>
                  <a:gd name="T13" fmla="*/ T12 w 1243"/>
                  <a:gd name="T14" fmla="+- 0 6065 5318"/>
                  <a:gd name="T15" fmla="*/ 6065 h 748"/>
                  <a:gd name="T16" fmla="+- 0 8940 8940"/>
                  <a:gd name="T17" fmla="*/ T16 w 1243"/>
                  <a:gd name="T18" fmla="+- 0 5318 5318"/>
                  <a:gd name="T19" fmla="*/ 5318 h 748"/>
                </a:gdLst>
                <a:ahLst/>
                <a:cxnLst>
                  <a:cxn ang="0">
                    <a:pos x="T1" y="T3"/>
                  </a:cxn>
                  <a:cxn ang="0">
                    <a:pos x="T5" y="T7"/>
                  </a:cxn>
                  <a:cxn ang="0">
                    <a:pos x="T9" y="T11"/>
                  </a:cxn>
                  <a:cxn ang="0">
                    <a:pos x="T13" y="T15"/>
                  </a:cxn>
                  <a:cxn ang="0">
                    <a:pos x="T17" y="T19"/>
                  </a:cxn>
                </a:cxnLst>
                <a:rect l="0" t="0" r="r" b="b"/>
                <a:pathLst>
                  <a:path w="1243" h="748">
                    <a:moveTo>
                      <a:pt x="0" y="0"/>
                    </a:moveTo>
                    <a:lnTo>
                      <a:pt x="1243" y="0"/>
                    </a:lnTo>
                    <a:lnTo>
                      <a:pt x="1243" y="747"/>
                    </a:lnTo>
                    <a:lnTo>
                      <a:pt x="0" y="747"/>
                    </a:lnTo>
                    <a:lnTo>
                      <a:pt x="0" y="0"/>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sp>
          <p:nvSpPr>
            <p:cNvPr id="5192" name="Freeform 55"/>
            <p:cNvSpPr>
              <a:spLocks/>
            </p:cNvSpPr>
            <p:nvPr/>
          </p:nvSpPr>
          <p:spPr bwMode="auto">
            <a:xfrm>
              <a:off x="8063" y="4940"/>
              <a:ext cx="1500" cy="363"/>
            </a:xfrm>
            <a:custGeom>
              <a:avLst/>
              <a:gdLst>
                <a:gd name="T0" fmla="+- 0 8063 8063"/>
                <a:gd name="T1" fmla="*/ T0 w 1500"/>
                <a:gd name="T2" fmla="+- 0 4940 4940"/>
                <a:gd name="T3" fmla="*/ 4940 h 363"/>
                <a:gd name="T4" fmla="+- 0 8063 8063"/>
                <a:gd name="T5" fmla="*/ T4 w 1500"/>
                <a:gd name="T6" fmla="+- 0 5120 4940"/>
                <a:gd name="T7" fmla="*/ 5120 h 363"/>
                <a:gd name="T8" fmla="+- 0 9563 8063"/>
                <a:gd name="T9" fmla="*/ T8 w 1500"/>
                <a:gd name="T10" fmla="+- 0 5120 4940"/>
                <a:gd name="T11" fmla="*/ 5120 h 363"/>
                <a:gd name="T12" fmla="+- 0 9563 8063"/>
                <a:gd name="T13" fmla="*/ T12 w 1500"/>
                <a:gd name="T14" fmla="+- 0 5303 4940"/>
                <a:gd name="T15" fmla="*/ 5303 h 363"/>
              </a:gdLst>
              <a:ahLst/>
              <a:cxnLst>
                <a:cxn ang="0">
                  <a:pos x="T1" y="T3"/>
                </a:cxn>
                <a:cxn ang="0">
                  <a:pos x="T5" y="T7"/>
                </a:cxn>
                <a:cxn ang="0">
                  <a:pos x="T9" y="T11"/>
                </a:cxn>
                <a:cxn ang="0">
                  <a:pos x="T13" y="T15"/>
                </a:cxn>
              </a:cxnLst>
              <a:rect l="0" t="0" r="r" b="b"/>
              <a:pathLst>
                <a:path w="1500" h="363">
                  <a:moveTo>
                    <a:pt x="0" y="0"/>
                  </a:moveTo>
                  <a:lnTo>
                    <a:pt x="0" y="180"/>
                  </a:lnTo>
                  <a:lnTo>
                    <a:pt x="1500" y="180"/>
                  </a:lnTo>
                  <a:lnTo>
                    <a:pt x="1500" y="363"/>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nvGrpSpPr>
            <p:cNvPr id="2061" name="Group 64"/>
            <p:cNvGrpSpPr>
              <a:grpSpLocks/>
            </p:cNvGrpSpPr>
            <p:nvPr/>
          </p:nvGrpSpPr>
          <p:grpSpPr bwMode="auto">
            <a:xfrm>
              <a:off x="10578" y="4433"/>
              <a:ext cx="5137" cy="2072"/>
              <a:chOff x="10578" y="4433"/>
              <a:chExt cx="5137" cy="2072"/>
            </a:xfrm>
          </p:grpSpPr>
          <p:pic>
            <p:nvPicPr>
              <p:cNvPr id="5187" name="Picture 6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578" y="6295"/>
                <a:ext cx="4966" cy="210"/>
              </a:xfrm>
              <a:prstGeom prst="rect">
                <a:avLst/>
              </a:prstGeom>
              <a:noFill/>
              <a:extLst>
                <a:ext uri="{909E8E84-426E-40DD-AFC4-6F175D3DCCD1}">
                  <a14:hiddenFill xmlns:a14="http://schemas.microsoft.com/office/drawing/2010/main">
                    <a:solidFill>
                      <a:srgbClr val="FFFFFF"/>
                    </a:solidFill>
                  </a14:hiddenFill>
                </a:ext>
              </a:extLst>
            </p:spPr>
          </p:pic>
          <p:pic>
            <p:nvPicPr>
              <p:cNvPr id="5188" name="Picture 6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208" y="4433"/>
                <a:ext cx="507" cy="1945"/>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064" name="Group 68"/>
            <p:cNvGrpSpPr>
              <a:grpSpLocks/>
            </p:cNvGrpSpPr>
            <p:nvPr/>
          </p:nvGrpSpPr>
          <p:grpSpPr bwMode="auto">
            <a:xfrm>
              <a:off x="10339" y="4205"/>
              <a:ext cx="5163" cy="2103"/>
              <a:chOff x="10339" y="4205"/>
              <a:chExt cx="5163" cy="2103"/>
            </a:xfrm>
          </p:grpSpPr>
          <p:sp>
            <p:nvSpPr>
              <p:cNvPr id="5185" name="Freeform 69"/>
              <p:cNvSpPr>
                <a:spLocks/>
              </p:cNvSpPr>
              <p:nvPr/>
            </p:nvSpPr>
            <p:spPr bwMode="auto">
              <a:xfrm>
                <a:off x="10339" y="4205"/>
                <a:ext cx="5163" cy="2103"/>
              </a:xfrm>
              <a:custGeom>
                <a:avLst/>
                <a:gdLst>
                  <a:gd name="T0" fmla="+- 0 15065 10433"/>
                  <a:gd name="T1" fmla="*/ T0 w 4933"/>
                  <a:gd name="T2" fmla="+- 0 4265 4265"/>
                  <a:gd name="T3" fmla="*/ 4265 h 1800"/>
                  <a:gd name="T4" fmla="+- 0 10733 10433"/>
                  <a:gd name="T5" fmla="*/ T4 w 4933"/>
                  <a:gd name="T6" fmla="+- 0 4265 4265"/>
                  <a:gd name="T7" fmla="*/ 4265 h 1800"/>
                  <a:gd name="T8" fmla="+- 0 10708 10433"/>
                  <a:gd name="T9" fmla="*/ T8 w 4933"/>
                  <a:gd name="T10" fmla="+- 0 4266 4265"/>
                  <a:gd name="T11" fmla="*/ 4266 h 1800"/>
                  <a:gd name="T12" fmla="+- 0 10638 10433"/>
                  <a:gd name="T13" fmla="*/ T12 w 4933"/>
                  <a:gd name="T14" fmla="+- 0 4280 4265"/>
                  <a:gd name="T15" fmla="*/ 4280 h 1800"/>
                  <a:gd name="T16" fmla="+- 0 10574 10433"/>
                  <a:gd name="T17" fmla="*/ T16 w 4933"/>
                  <a:gd name="T18" fmla="+- 0 4310 4265"/>
                  <a:gd name="T19" fmla="*/ 4310 h 1800"/>
                  <a:gd name="T20" fmla="+- 0 10520 10433"/>
                  <a:gd name="T21" fmla="*/ T20 w 4933"/>
                  <a:gd name="T22" fmla="+- 0 4353 4265"/>
                  <a:gd name="T23" fmla="*/ 4353 h 1800"/>
                  <a:gd name="T24" fmla="+- 0 10477 10433"/>
                  <a:gd name="T25" fmla="*/ T24 w 4933"/>
                  <a:gd name="T26" fmla="+- 0 4407 4265"/>
                  <a:gd name="T27" fmla="*/ 4407 h 1800"/>
                  <a:gd name="T28" fmla="+- 0 10448 10433"/>
                  <a:gd name="T29" fmla="*/ T28 w 4933"/>
                  <a:gd name="T30" fmla="+- 0 4470 4265"/>
                  <a:gd name="T31" fmla="*/ 4470 h 1800"/>
                  <a:gd name="T32" fmla="+- 0 10433 10433"/>
                  <a:gd name="T33" fmla="*/ T32 w 4933"/>
                  <a:gd name="T34" fmla="+- 0 4540 4265"/>
                  <a:gd name="T35" fmla="*/ 4540 h 1800"/>
                  <a:gd name="T36" fmla="+- 0 10433 10433"/>
                  <a:gd name="T37" fmla="*/ T36 w 4933"/>
                  <a:gd name="T38" fmla="+- 0 4565 4265"/>
                  <a:gd name="T39" fmla="*/ 4565 h 1800"/>
                  <a:gd name="T40" fmla="+- 0 10433 10433"/>
                  <a:gd name="T41" fmla="*/ T40 w 4933"/>
                  <a:gd name="T42" fmla="+- 0 5765 4265"/>
                  <a:gd name="T43" fmla="*/ 5765 h 1800"/>
                  <a:gd name="T44" fmla="+- 0 10441 10433"/>
                  <a:gd name="T45" fmla="*/ T44 w 4933"/>
                  <a:gd name="T46" fmla="+- 0 5837 4265"/>
                  <a:gd name="T47" fmla="*/ 5837 h 1800"/>
                  <a:gd name="T48" fmla="+- 0 10466 10433"/>
                  <a:gd name="T49" fmla="*/ T48 w 4933"/>
                  <a:gd name="T50" fmla="+- 0 5903 4265"/>
                  <a:gd name="T51" fmla="*/ 5903 h 1800"/>
                  <a:gd name="T52" fmla="+- 0 10505 10433"/>
                  <a:gd name="T53" fmla="*/ T52 w 4933"/>
                  <a:gd name="T54" fmla="+- 0 5960 4265"/>
                  <a:gd name="T55" fmla="*/ 5960 h 1800"/>
                  <a:gd name="T56" fmla="+- 0 10555 10433"/>
                  <a:gd name="T57" fmla="*/ T56 w 4933"/>
                  <a:gd name="T58" fmla="+- 0 6007 4265"/>
                  <a:gd name="T59" fmla="*/ 6007 h 1800"/>
                  <a:gd name="T60" fmla="+- 0 10616 10433"/>
                  <a:gd name="T61" fmla="*/ T60 w 4933"/>
                  <a:gd name="T62" fmla="+- 0 6041 4265"/>
                  <a:gd name="T63" fmla="*/ 6041 h 1800"/>
                  <a:gd name="T64" fmla="+- 0 10684 10433"/>
                  <a:gd name="T65" fmla="*/ T64 w 4933"/>
                  <a:gd name="T66" fmla="+- 0 6061 4265"/>
                  <a:gd name="T67" fmla="*/ 6061 h 1800"/>
                  <a:gd name="T68" fmla="+- 0 10733 10433"/>
                  <a:gd name="T69" fmla="*/ T68 w 4933"/>
                  <a:gd name="T70" fmla="+- 0 6065 4265"/>
                  <a:gd name="T71" fmla="*/ 6065 h 1800"/>
                  <a:gd name="T72" fmla="+- 0 15065 10433"/>
                  <a:gd name="T73" fmla="*/ T72 w 4933"/>
                  <a:gd name="T74" fmla="+- 0 6065 4265"/>
                  <a:gd name="T75" fmla="*/ 6065 h 1800"/>
                  <a:gd name="T76" fmla="+- 0 15137 10433"/>
                  <a:gd name="T77" fmla="*/ T76 w 4933"/>
                  <a:gd name="T78" fmla="+- 0 6056 4265"/>
                  <a:gd name="T79" fmla="*/ 6056 h 1800"/>
                  <a:gd name="T80" fmla="+- 0 15203 10433"/>
                  <a:gd name="T81" fmla="*/ T80 w 4933"/>
                  <a:gd name="T82" fmla="+- 0 6032 4265"/>
                  <a:gd name="T83" fmla="*/ 6032 h 1800"/>
                  <a:gd name="T84" fmla="+- 0 15260 10433"/>
                  <a:gd name="T85" fmla="*/ T84 w 4933"/>
                  <a:gd name="T86" fmla="+- 0 5993 4265"/>
                  <a:gd name="T87" fmla="*/ 5993 h 1800"/>
                  <a:gd name="T88" fmla="+- 0 15307 10433"/>
                  <a:gd name="T89" fmla="*/ T88 w 4933"/>
                  <a:gd name="T90" fmla="+- 0 5942 4265"/>
                  <a:gd name="T91" fmla="*/ 5942 h 1800"/>
                  <a:gd name="T92" fmla="+- 0 15341 10433"/>
                  <a:gd name="T93" fmla="*/ T92 w 4933"/>
                  <a:gd name="T94" fmla="+- 0 5882 4265"/>
                  <a:gd name="T95" fmla="*/ 5882 h 1800"/>
                  <a:gd name="T96" fmla="+- 0 15361 10433"/>
                  <a:gd name="T97" fmla="*/ T96 w 4933"/>
                  <a:gd name="T98" fmla="+- 0 5814 4265"/>
                  <a:gd name="T99" fmla="*/ 5814 h 1800"/>
                  <a:gd name="T100" fmla="+- 0 15365 10433"/>
                  <a:gd name="T101" fmla="*/ T100 w 4933"/>
                  <a:gd name="T102" fmla="+- 0 5765 4265"/>
                  <a:gd name="T103" fmla="*/ 5765 h 1800"/>
                  <a:gd name="T104" fmla="+- 0 15365 10433"/>
                  <a:gd name="T105" fmla="*/ T104 w 4933"/>
                  <a:gd name="T106" fmla="+- 0 4565 4265"/>
                  <a:gd name="T107" fmla="*/ 4565 h 1800"/>
                  <a:gd name="T108" fmla="+- 0 15356 10433"/>
                  <a:gd name="T109" fmla="*/ T108 w 4933"/>
                  <a:gd name="T110" fmla="+- 0 4493 4265"/>
                  <a:gd name="T111" fmla="*/ 4493 h 1800"/>
                  <a:gd name="T112" fmla="+- 0 15332 10433"/>
                  <a:gd name="T113" fmla="*/ T112 w 4933"/>
                  <a:gd name="T114" fmla="+- 0 4427 4265"/>
                  <a:gd name="T115" fmla="*/ 4427 h 1800"/>
                  <a:gd name="T116" fmla="+- 0 15293 10433"/>
                  <a:gd name="T117" fmla="*/ T116 w 4933"/>
                  <a:gd name="T118" fmla="+- 0 4370 4265"/>
                  <a:gd name="T119" fmla="*/ 4370 h 1800"/>
                  <a:gd name="T120" fmla="+- 0 15242 10433"/>
                  <a:gd name="T121" fmla="*/ T120 w 4933"/>
                  <a:gd name="T122" fmla="+- 0 4323 4265"/>
                  <a:gd name="T123" fmla="*/ 4323 h 1800"/>
                  <a:gd name="T124" fmla="+- 0 15182 10433"/>
                  <a:gd name="T125" fmla="*/ T124 w 4933"/>
                  <a:gd name="T126" fmla="+- 0 4289 4265"/>
                  <a:gd name="T127" fmla="*/ 4289 h 1800"/>
                  <a:gd name="T128" fmla="+- 0 15114 10433"/>
                  <a:gd name="T129" fmla="*/ T128 w 4933"/>
                  <a:gd name="T130" fmla="+- 0 4269 4265"/>
                  <a:gd name="T131" fmla="*/ 4269 h 1800"/>
                  <a:gd name="T132" fmla="+- 0 15065 10433"/>
                  <a:gd name="T133" fmla="*/ T132 w 4933"/>
                  <a:gd name="T134" fmla="+- 0 4265 4265"/>
                  <a:gd name="T135" fmla="*/ 4265 h 1800"/>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 ang="0">
                    <a:pos x="T113" y="T115"/>
                  </a:cxn>
                  <a:cxn ang="0">
                    <a:pos x="T117" y="T119"/>
                  </a:cxn>
                  <a:cxn ang="0">
                    <a:pos x="T121" y="T123"/>
                  </a:cxn>
                  <a:cxn ang="0">
                    <a:pos x="T125" y="T127"/>
                  </a:cxn>
                  <a:cxn ang="0">
                    <a:pos x="T129" y="T131"/>
                  </a:cxn>
                  <a:cxn ang="0">
                    <a:pos x="T133" y="T135"/>
                  </a:cxn>
                </a:cxnLst>
                <a:rect l="0" t="0" r="r" b="b"/>
                <a:pathLst>
                  <a:path w="4933" h="1800">
                    <a:moveTo>
                      <a:pt x="4632" y="0"/>
                    </a:moveTo>
                    <a:lnTo>
                      <a:pt x="300" y="0"/>
                    </a:lnTo>
                    <a:lnTo>
                      <a:pt x="275" y="1"/>
                    </a:lnTo>
                    <a:lnTo>
                      <a:pt x="205" y="15"/>
                    </a:lnTo>
                    <a:lnTo>
                      <a:pt x="141" y="45"/>
                    </a:lnTo>
                    <a:lnTo>
                      <a:pt x="87" y="88"/>
                    </a:lnTo>
                    <a:lnTo>
                      <a:pt x="44" y="142"/>
                    </a:lnTo>
                    <a:lnTo>
                      <a:pt x="15" y="205"/>
                    </a:lnTo>
                    <a:lnTo>
                      <a:pt x="0" y="275"/>
                    </a:lnTo>
                    <a:lnTo>
                      <a:pt x="0" y="300"/>
                    </a:lnTo>
                    <a:lnTo>
                      <a:pt x="0" y="1500"/>
                    </a:lnTo>
                    <a:lnTo>
                      <a:pt x="8" y="1572"/>
                    </a:lnTo>
                    <a:lnTo>
                      <a:pt x="33" y="1638"/>
                    </a:lnTo>
                    <a:lnTo>
                      <a:pt x="72" y="1695"/>
                    </a:lnTo>
                    <a:lnTo>
                      <a:pt x="122" y="1742"/>
                    </a:lnTo>
                    <a:lnTo>
                      <a:pt x="183" y="1776"/>
                    </a:lnTo>
                    <a:lnTo>
                      <a:pt x="251" y="1796"/>
                    </a:lnTo>
                    <a:lnTo>
                      <a:pt x="300" y="1800"/>
                    </a:lnTo>
                    <a:lnTo>
                      <a:pt x="4632" y="1800"/>
                    </a:lnTo>
                    <a:lnTo>
                      <a:pt x="4704" y="1791"/>
                    </a:lnTo>
                    <a:lnTo>
                      <a:pt x="4770" y="1767"/>
                    </a:lnTo>
                    <a:lnTo>
                      <a:pt x="4827" y="1728"/>
                    </a:lnTo>
                    <a:lnTo>
                      <a:pt x="4874" y="1677"/>
                    </a:lnTo>
                    <a:lnTo>
                      <a:pt x="4908" y="1617"/>
                    </a:lnTo>
                    <a:lnTo>
                      <a:pt x="4928" y="1549"/>
                    </a:lnTo>
                    <a:lnTo>
                      <a:pt x="4932" y="1500"/>
                    </a:lnTo>
                    <a:lnTo>
                      <a:pt x="4932" y="300"/>
                    </a:lnTo>
                    <a:lnTo>
                      <a:pt x="4923" y="228"/>
                    </a:lnTo>
                    <a:lnTo>
                      <a:pt x="4899" y="162"/>
                    </a:lnTo>
                    <a:lnTo>
                      <a:pt x="4860" y="105"/>
                    </a:lnTo>
                    <a:lnTo>
                      <a:pt x="4809" y="58"/>
                    </a:lnTo>
                    <a:lnTo>
                      <a:pt x="4749" y="24"/>
                    </a:lnTo>
                    <a:lnTo>
                      <a:pt x="4681" y="4"/>
                    </a:lnTo>
                    <a:lnTo>
                      <a:pt x="4632"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ctr" anchorCtr="0" compatLnSpc="1">
                <a:prstTxWarp prst="textNoShape">
                  <a:avLst/>
                </a:prstTxWarp>
              </a:bodyPr>
              <a:lstStyle/>
              <a:p>
                <a:r>
                  <a:rPr lang="en-US" altLang="ja-JP" sz="1050" dirty="0" smtClean="0">
                    <a:latin typeface="ＭＳ ゴシック" panose="020B0609070205080204" pitchFamily="49" charset="-128"/>
                    <a:ea typeface="ＭＳ ゴシック" panose="020B0609070205080204" pitchFamily="49" charset="-128"/>
                  </a:rPr>
                  <a:t>【</a:t>
                </a:r>
                <a:r>
                  <a:rPr lang="ja-JP" altLang="en-US" sz="1050" dirty="0" smtClean="0">
                    <a:latin typeface="ＭＳ ゴシック" panose="020B0609070205080204" pitchFamily="49" charset="-128"/>
                    <a:ea typeface="ＭＳ ゴシック" panose="020B0609070205080204" pitchFamily="49" charset="-128"/>
                  </a:rPr>
                  <a:t>基礎点評価の観点</a:t>
                </a:r>
                <a:r>
                  <a:rPr lang="en-US" altLang="ja-JP" sz="1050" dirty="0" smtClean="0">
                    <a:latin typeface="ＭＳ ゴシック" panose="020B0609070205080204" pitchFamily="49" charset="-128"/>
                    <a:ea typeface="ＭＳ ゴシック" panose="020B0609070205080204" pitchFamily="49" charset="-128"/>
                  </a:rPr>
                  <a:t>】</a:t>
                </a:r>
              </a:p>
              <a:p>
                <a:r>
                  <a:rPr lang="ja-JP" altLang="en-US" sz="1050" dirty="0" smtClean="0">
                    <a:latin typeface="ＭＳ ゴシック" panose="020B0609070205080204" pitchFamily="49" charset="-128"/>
                    <a:ea typeface="ＭＳ ゴシック" panose="020B0609070205080204" pitchFamily="49" charset="-128"/>
                  </a:rPr>
                  <a:t>・</a:t>
                </a:r>
                <a:r>
                  <a:rPr lang="ja-JP" altLang="en-US" sz="1050" dirty="0">
                    <a:latin typeface="ＭＳ ゴシック" panose="020B0609070205080204" pitchFamily="49" charset="-128"/>
                    <a:ea typeface="ＭＳ ゴシック" panose="020B0609070205080204" pitchFamily="49" charset="-128"/>
                  </a:rPr>
                  <a:t>調査</a:t>
                </a:r>
                <a:r>
                  <a:rPr lang="ja-JP" altLang="en-US" sz="1050" dirty="0" smtClean="0">
                    <a:latin typeface="ＭＳ ゴシック" panose="020B0609070205080204" pitchFamily="49" charset="-128"/>
                    <a:ea typeface="ＭＳ ゴシック" panose="020B0609070205080204" pitchFamily="49" charset="-128"/>
                  </a:rPr>
                  <a:t>の実施体制図及び役割が、</a:t>
                </a:r>
                <a:r>
                  <a:rPr lang="ja-JP" altLang="en-US" sz="1050" dirty="0">
                    <a:latin typeface="ＭＳ ゴシック" panose="020B0609070205080204" pitchFamily="49" charset="-128"/>
                    <a:ea typeface="ＭＳ ゴシック" panose="020B0609070205080204" pitchFamily="49" charset="-128"/>
                  </a:rPr>
                  <a:t>調査</a:t>
                </a:r>
                <a:r>
                  <a:rPr lang="ja-JP" altLang="en-US" sz="1050" dirty="0" smtClean="0">
                    <a:latin typeface="ＭＳ ゴシック" panose="020B0609070205080204" pitchFamily="49" charset="-128"/>
                    <a:ea typeface="ＭＳ ゴシック" panose="020B0609070205080204" pitchFamily="49" charset="-128"/>
                  </a:rPr>
                  <a:t>内容と整合し　</a:t>
                </a:r>
                <a:endParaRPr lang="en-US" altLang="ja-JP" sz="1050" dirty="0" smtClean="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a:t>
                </a:r>
                <a:r>
                  <a:rPr lang="ja-JP" altLang="en-US" sz="1050" dirty="0" smtClean="0">
                    <a:latin typeface="ＭＳ ゴシック" panose="020B0609070205080204" pitchFamily="49" charset="-128"/>
                    <a:ea typeface="ＭＳ ゴシック" panose="020B0609070205080204" pitchFamily="49" charset="-128"/>
                  </a:rPr>
                  <a:t>ているか。</a:t>
                </a:r>
                <a:endParaRPr lang="en-US" altLang="ja-JP" sz="1050" dirty="0" smtClean="0">
                  <a:latin typeface="ＭＳ ゴシック" panose="020B0609070205080204" pitchFamily="49" charset="-128"/>
                  <a:ea typeface="ＭＳ ゴシック" panose="020B0609070205080204" pitchFamily="49" charset="-128"/>
                </a:endParaRPr>
              </a:p>
              <a:p>
                <a:r>
                  <a:rPr lang="ja-JP" altLang="en-US" sz="1050" dirty="0" smtClean="0">
                    <a:latin typeface="ＭＳ ゴシック" panose="020B0609070205080204" pitchFamily="49" charset="-128"/>
                    <a:ea typeface="ＭＳ ゴシック" panose="020B0609070205080204" pitchFamily="49" charset="-128"/>
                  </a:rPr>
                  <a:t>・要員数、体制、役割分担が明確にされているか。</a:t>
                </a:r>
                <a:endParaRPr lang="en-US" altLang="ja-JP" sz="1050" dirty="0" smtClean="0">
                  <a:latin typeface="ＭＳ ゴシック" panose="020B0609070205080204" pitchFamily="49" charset="-128"/>
                  <a:ea typeface="ＭＳ ゴシック" panose="020B0609070205080204" pitchFamily="49" charset="-128"/>
                </a:endParaRPr>
              </a:p>
              <a:p>
                <a:r>
                  <a:rPr lang="ja-JP" altLang="en-US" sz="1050" dirty="0" smtClean="0">
                    <a:latin typeface="ＭＳ ゴシック" panose="020B0609070205080204" pitchFamily="49" charset="-128"/>
                    <a:ea typeface="ＭＳ ゴシック" panose="020B0609070205080204" pitchFamily="49" charset="-128"/>
                  </a:rPr>
                  <a:t>・</a:t>
                </a:r>
                <a:r>
                  <a:rPr lang="ja-JP" altLang="en-US" sz="1050" dirty="0">
                    <a:latin typeface="ＭＳ ゴシック" panose="020B0609070205080204" pitchFamily="49" charset="-128"/>
                    <a:ea typeface="ＭＳ ゴシック" panose="020B0609070205080204" pitchFamily="49" charset="-128"/>
                  </a:rPr>
                  <a:t>調査</a:t>
                </a:r>
                <a:r>
                  <a:rPr lang="ja-JP" altLang="en-US" sz="1050" dirty="0" smtClean="0">
                    <a:latin typeface="ＭＳ ゴシック" panose="020B0609070205080204" pitchFamily="49" charset="-128"/>
                    <a:ea typeface="ＭＳ ゴシック" panose="020B0609070205080204" pitchFamily="49" charset="-128"/>
                  </a:rPr>
                  <a:t>を遂行可能な人数が確保されているか。</a:t>
                </a:r>
                <a:endParaRPr lang="en-US" altLang="ja-JP" sz="1050" dirty="0" smtClean="0">
                  <a:latin typeface="ＭＳ ゴシック" panose="020B0609070205080204" pitchFamily="49" charset="-128"/>
                  <a:ea typeface="ＭＳ ゴシック" panose="020B0609070205080204" pitchFamily="49" charset="-128"/>
                </a:endParaRPr>
              </a:p>
              <a:p>
                <a:r>
                  <a:rPr lang="ja-JP" altLang="en-US" sz="1050" dirty="0" smtClean="0">
                    <a:latin typeface="ＭＳ ゴシック" panose="020B0609070205080204" pitchFamily="49" charset="-128"/>
                    <a:ea typeface="ＭＳ ゴシック" panose="020B0609070205080204" pitchFamily="49" charset="-128"/>
                  </a:rPr>
                  <a:t>・契約後、調査を速やかに開始する体制が確保され</a:t>
                </a:r>
                <a:endParaRPr lang="en-US" altLang="ja-JP" sz="1050" dirty="0" smtClean="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a:t>
                </a:r>
                <a:r>
                  <a:rPr lang="ja-JP" altLang="en-US" sz="1050" dirty="0" smtClean="0">
                    <a:latin typeface="ＭＳ ゴシック" panose="020B0609070205080204" pitchFamily="49" charset="-128"/>
                    <a:ea typeface="ＭＳ ゴシック" panose="020B0609070205080204" pitchFamily="49" charset="-128"/>
                  </a:rPr>
                  <a:t>ているか。</a:t>
                </a:r>
                <a:endParaRPr lang="ja-JP" altLang="en-US" sz="1050" dirty="0">
                  <a:latin typeface="ＭＳ ゴシック" panose="020B0609070205080204" pitchFamily="49" charset="-128"/>
                  <a:ea typeface="ＭＳ ゴシック" panose="020B0609070205080204" pitchFamily="49" charset="-128"/>
                </a:endParaRPr>
              </a:p>
            </p:txBody>
          </p:sp>
        </p:grpSp>
        <p:grpSp>
          <p:nvGrpSpPr>
            <p:cNvPr id="2065" name="Group 70"/>
            <p:cNvGrpSpPr>
              <a:grpSpLocks/>
            </p:cNvGrpSpPr>
            <p:nvPr/>
          </p:nvGrpSpPr>
          <p:grpSpPr bwMode="auto">
            <a:xfrm>
              <a:off x="10412" y="4263"/>
              <a:ext cx="5116" cy="2117"/>
              <a:chOff x="10412" y="4263"/>
              <a:chExt cx="5116" cy="2117"/>
            </a:xfrm>
          </p:grpSpPr>
          <p:sp>
            <p:nvSpPr>
              <p:cNvPr id="5184" name="Freeform 71"/>
              <p:cNvSpPr>
                <a:spLocks/>
              </p:cNvSpPr>
              <p:nvPr/>
            </p:nvSpPr>
            <p:spPr bwMode="auto">
              <a:xfrm>
                <a:off x="10412" y="4263"/>
                <a:ext cx="5116" cy="2117"/>
              </a:xfrm>
              <a:custGeom>
                <a:avLst/>
                <a:gdLst>
                  <a:gd name="T0" fmla="+- 0 10433 10433"/>
                  <a:gd name="T1" fmla="*/ T0 w 4933"/>
                  <a:gd name="T2" fmla="+- 0 4565 4265"/>
                  <a:gd name="T3" fmla="*/ 4565 h 1800"/>
                  <a:gd name="T4" fmla="+- 0 10441 10433"/>
                  <a:gd name="T5" fmla="*/ T4 w 4933"/>
                  <a:gd name="T6" fmla="+- 0 4493 4265"/>
                  <a:gd name="T7" fmla="*/ 4493 h 1800"/>
                  <a:gd name="T8" fmla="+- 0 10466 10433"/>
                  <a:gd name="T9" fmla="*/ T8 w 4933"/>
                  <a:gd name="T10" fmla="+- 0 4427 4265"/>
                  <a:gd name="T11" fmla="*/ 4427 h 1800"/>
                  <a:gd name="T12" fmla="+- 0 10505 10433"/>
                  <a:gd name="T13" fmla="*/ T12 w 4933"/>
                  <a:gd name="T14" fmla="+- 0 4370 4265"/>
                  <a:gd name="T15" fmla="*/ 4370 h 1800"/>
                  <a:gd name="T16" fmla="+- 0 10555 10433"/>
                  <a:gd name="T17" fmla="*/ T16 w 4933"/>
                  <a:gd name="T18" fmla="+- 0 4323 4265"/>
                  <a:gd name="T19" fmla="*/ 4323 h 1800"/>
                  <a:gd name="T20" fmla="+- 0 10616 10433"/>
                  <a:gd name="T21" fmla="*/ T20 w 4933"/>
                  <a:gd name="T22" fmla="+- 0 4289 4265"/>
                  <a:gd name="T23" fmla="*/ 4289 h 1800"/>
                  <a:gd name="T24" fmla="+- 0 10684 10433"/>
                  <a:gd name="T25" fmla="*/ T24 w 4933"/>
                  <a:gd name="T26" fmla="+- 0 4269 4265"/>
                  <a:gd name="T27" fmla="*/ 4269 h 1800"/>
                  <a:gd name="T28" fmla="+- 0 10733 10433"/>
                  <a:gd name="T29" fmla="*/ T28 w 4933"/>
                  <a:gd name="T30" fmla="+- 0 4265 4265"/>
                  <a:gd name="T31" fmla="*/ 4265 h 1800"/>
                  <a:gd name="T32" fmla="+- 0 15065 10433"/>
                  <a:gd name="T33" fmla="*/ T32 w 4933"/>
                  <a:gd name="T34" fmla="+- 0 4265 4265"/>
                  <a:gd name="T35" fmla="*/ 4265 h 1800"/>
                  <a:gd name="T36" fmla="+- 0 15137 10433"/>
                  <a:gd name="T37" fmla="*/ T36 w 4933"/>
                  <a:gd name="T38" fmla="+- 0 4274 4265"/>
                  <a:gd name="T39" fmla="*/ 4274 h 1800"/>
                  <a:gd name="T40" fmla="+- 0 15203 10433"/>
                  <a:gd name="T41" fmla="*/ T40 w 4933"/>
                  <a:gd name="T42" fmla="+- 0 4298 4265"/>
                  <a:gd name="T43" fmla="*/ 4298 h 1800"/>
                  <a:gd name="T44" fmla="+- 0 15260 10433"/>
                  <a:gd name="T45" fmla="*/ T44 w 4933"/>
                  <a:gd name="T46" fmla="+- 0 4337 4265"/>
                  <a:gd name="T47" fmla="*/ 4337 h 1800"/>
                  <a:gd name="T48" fmla="+- 0 15307 10433"/>
                  <a:gd name="T49" fmla="*/ T48 w 4933"/>
                  <a:gd name="T50" fmla="+- 0 4388 4265"/>
                  <a:gd name="T51" fmla="*/ 4388 h 1800"/>
                  <a:gd name="T52" fmla="+- 0 15341 10433"/>
                  <a:gd name="T53" fmla="*/ T52 w 4933"/>
                  <a:gd name="T54" fmla="+- 0 4448 4265"/>
                  <a:gd name="T55" fmla="*/ 4448 h 1800"/>
                  <a:gd name="T56" fmla="+- 0 15361 10433"/>
                  <a:gd name="T57" fmla="*/ T56 w 4933"/>
                  <a:gd name="T58" fmla="+- 0 4516 4265"/>
                  <a:gd name="T59" fmla="*/ 4516 h 1800"/>
                  <a:gd name="T60" fmla="+- 0 15365 10433"/>
                  <a:gd name="T61" fmla="*/ T60 w 4933"/>
                  <a:gd name="T62" fmla="+- 0 4565 4265"/>
                  <a:gd name="T63" fmla="*/ 4565 h 1800"/>
                  <a:gd name="T64" fmla="+- 0 15365 10433"/>
                  <a:gd name="T65" fmla="*/ T64 w 4933"/>
                  <a:gd name="T66" fmla="+- 0 5765 4265"/>
                  <a:gd name="T67" fmla="*/ 5765 h 1800"/>
                  <a:gd name="T68" fmla="+- 0 15356 10433"/>
                  <a:gd name="T69" fmla="*/ T68 w 4933"/>
                  <a:gd name="T70" fmla="+- 0 5837 4265"/>
                  <a:gd name="T71" fmla="*/ 5837 h 1800"/>
                  <a:gd name="T72" fmla="+- 0 15332 10433"/>
                  <a:gd name="T73" fmla="*/ T72 w 4933"/>
                  <a:gd name="T74" fmla="+- 0 5903 4265"/>
                  <a:gd name="T75" fmla="*/ 5903 h 1800"/>
                  <a:gd name="T76" fmla="+- 0 15293 10433"/>
                  <a:gd name="T77" fmla="*/ T76 w 4933"/>
                  <a:gd name="T78" fmla="+- 0 5960 4265"/>
                  <a:gd name="T79" fmla="*/ 5960 h 1800"/>
                  <a:gd name="T80" fmla="+- 0 15242 10433"/>
                  <a:gd name="T81" fmla="*/ T80 w 4933"/>
                  <a:gd name="T82" fmla="+- 0 6007 4265"/>
                  <a:gd name="T83" fmla="*/ 6007 h 1800"/>
                  <a:gd name="T84" fmla="+- 0 15182 10433"/>
                  <a:gd name="T85" fmla="*/ T84 w 4933"/>
                  <a:gd name="T86" fmla="+- 0 6041 4265"/>
                  <a:gd name="T87" fmla="*/ 6041 h 1800"/>
                  <a:gd name="T88" fmla="+- 0 15114 10433"/>
                  <a:gd name="T89" fmla="*/ T88 w 4933"/>
                  <a:gd name="T90" fmla="+- 0 6061 4265"/>
                  <a:gd name="T91" fmla="*/ 6061 h 1800"/>
                  <a:gd name="T92" fmla="+- 0 15065 10433"/>
                  <a:gd name="T93" fmla="*/ T92 w 4933"/>
                  <a:gd name="T94" fmla="+- 0 6065 4265"/>
                  <a:gd name="T95" fmla="*/ 6065 h 1800"/>
                  <a:gd name="T96" fmla="+- 0 10733 10433"/>
                  <a:gd name="T97" fmla="*/ T96 w 4933"/>
                  <a:gd name="T98" fmla="+- 0 6065 4265"/>
                  <a:gd name="T99" fmla="*/ 6065 h 1800"/>
                  <a:gd name="T100" fmla="+- 0 10660 10433"/>
                  <a:gd name="T101" fmla="*/ T100 w 4933"/>
                  <a:gd name="T102" fmla="+- 0 6056 4265"/>
                  <a:gd name="T103" fmla="*/ 6056 h 1800"/>
                  <a:gd name="T104" fmla="+- 0 10595 10433"/>
                  <a:gd name="T105" fmla="*/ T104 w 4933"/>
                  <a:gd name="T106" fmla="+- 0 6032 4265"/>
                  <a:gd name="T107" fmla="*/ 6032 h 1800"/>
                  <a:gd name="T108" fmla="+- 0 10537 10433"/>
                  <a:gd name="T109" fmla="*/ T108 w 4933"/>
                  <a:gd name="T110" fmla="+- 0 5993 4265"/>
                  <a:gd name="T111" fmla="*/ 5993 h 1800"/>
                  <a:gd name="T112" fmla="+- 0 10490 10433"/>
                  <a:gd name="T113" fmla="*/ T112 w 4933"/>
                  <a:gd name="T114" fmla="+- 0 5942 4265"/>
                  <a:gd name="T115" fmla="*/ 5942 h 1800"/>
                  <a:gd name="T116" fmla="+- 0 10456 10433"/>
                  <a:gd name="T117" fmla="*/ T116 w 4933"/>
                  <a:gd name="T118" fmla="+- 0 5882 4265"/>
                  <a:gd name="T119" fmla="*/ 5882 h 1800"/>
                  <a:gd name="T120" fmla="+- 0 10436 10433"/>
                  <a:gd name="T121" fmla="*/ T120 w 4933"/>
                  <a:gd name="T122" fmla="+- 0 5814 4265"/>
                  <a:gd name="T123" fmla="*/ 5814 h 1800"/>
                  <a:gd name="T124" fmla="+- 0 10433 10433"/>
                  <a:gd name="T125" fmla="*/ T124 w 4933"/>
                  <a:gd name="T126" fmla="+- 0 5765 4265"/>
                  <a:gd name="T127" fmla="*/ 5765 h 1800"/>
                  <a:gd name="T128" fmla="+- 0 10433 10433"/>
                  <a:gd name="T129" fmla="*/ T128 w 4933"/>
                  <a:gd name="T130" fmla="+- 0 4565 4265"/>
                  <a:gd name="T131" fmla="*/ 4565 h 1800"/>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 ang="0">
                    <a:pos x="T113" y="T115"/>
                  </a:cxn>
                  <a:cxn ang="0">
                    <a:pos x="T117" y="T119"/>
                  </a:cxn>
                  <a:cxn ang="0">
                    <a:pos x="T121" y="T123"/>
                  </a:cxn>
                  <a:cxn ang="0">
                    <a:pos x="T125" y="T127"/>
                  </a:cxn>
                  <a:cxn ang="0">
                    <a:pos x="T129" y="T131"/>
                  </a:cxn>
                </a:cxnLst>
                <a:rect l="0" t="0" r="r" b="b"/>
                <a:pathLst>
                  <a:path w="4933" h="1800">
                    <a:moveTo>
                      <a:pt x="0" y="300"/>
                    </a:moveTo>
                    <a:lnTo>
                      <a:pt x="8" y="228"/>
                    </a:lnTo>
                    <a:lnTo>
                      <a:pt x="33" y="162"/>
                    </a:lnTo>
                    <a:lnTo>
                      <a:pt x="72" y="105"/>
                    </a:lnTo>
                    <a:lnTo>
                      <a:pt x="122" y="58"/>
                    </a:lnTo>
                    <a:lnTo>
                      <a:pt x="183" y="24"/>
                    </a:lnTo>
                    <a:lnTo>
                      <a:pt x="251" y="4"/>
                    </a:lnTo>
                    <a:lnTo>
                      <a:pt x="300" y="0"/>
                    </a:lnTo>
                    <a:lnTo>
                      <a:pt x="4632" y="0"/>
                    </a:lnTo>
                    <a:lnTo>
                      <a:pt x="4704" y="9"/>
                    </a:lnTo>
                    <a:lnTo>
                      <a:pt x="4770" y="33"/>
                    </a:lnTo>
                    <a:lnTo>
                      <a:pt x="4827" y="72"/>
                    </a:lnTo>
                    <a:lnTo>
                      <a:pt x="4874" y="123"/>
                    </a:lnTo>
                    <a:lnTo>
                      <a:pt x="4908" y="183"/>
                    </a:lnTo>
                    <a:lnTo>
                      <a:pt x="4928" y="251"/>
                    </a:lnTo>
                    <a:lnTo>
                      <a:pt x="4932" y="300"/>
                    </a:lnTo>
                    <a:lnTo>
                      <a:pt x="4932" y="1500"/>
                    </a:lnTo>
                    <a:lnTo>
                      <a:pt x="4923" y="1572"/>
                    </a:lnTo>
                    <a:lnTo>
                      <a:pt x="4899" y="1638"/>
                    </a:lnTo>
                    <a:lnTo>
                      <a:pt x="4860" y="1695"/>
                    </a:lnTo>
                    <a:lnTo>
                      <a:pt x="4809" y="1742"/>
                    </a:lnTo>
                    <a:lnTo>
                      <a:pt x="4749" y="1776"/>
                    </a:lnTo>
                    <a:lnTo>
                      <a:pt x="4681" y="1796"/>
                    </a:lnTo>
                    <a:lnTo>
                      <a:pt x="4632" y="1800"/>
                    </a:lnTo>
                    <a:lnTo>
                      <a:pt x="300" y="1800"/>
                    </a:lnTo>
                    <a:lnTo>
                      <a:pt x="227" y="1791"/>
                    </a:lnTo>
                    <a:lnTo>
                      <a:pt x="162" y="1767"/>
                    </a:lnTo>
                    <a:lnTo>
                      <a:pt x="104" y="1728"/>
                    </a:lnTo>
                    <a:lnTo>
                      <a:pt x="57" y="1677"/>
                    </a:lnTo>
                    <a:lnTo>
                      <a:pt x="23" y="1617"/>
                    </a:lnTo>
                    <a:lnTo>
                      <a:pt x="3" y="1549"/>
                    </a:lnTo>
                    <a:lnTo>
                      <a:pt x="0" y="1500"/>
                    </a:lnTo>
                    <a:lnTo>
                      <a:pt x="0" y="300"/>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2068" name="Group 78"/>
            <p:cNvGrpSpPr>
              <a:grpSpLocks/>
            </p:cNvGrpSpPr>
            <p:nvPr/>
          </p:nvGrpSpPr>
          <p:grpSpPr bwMode="auto">
            <a:xfrm>
              <a:off x="4303" y="6308"/>
              <a:ext cx="5158" cy="400"/>
              <a:chOff x="4303" y="6308"/>
              <a:chExt cx="5158" cy="400"/>
            </a:xfrm>
          </p:grpSpPr>
          <p:sp>
            <p:nvSpPr>
              <p:cNvPr id="2077" name="Freeform 79"/>
              <p:cNvSpPr>
                <a:spLocks/>
              </p:cNvSpPr>
              <p:nvPr/>
            </p:nvSpPr>
            <p:spPr bwMode="auto">
              <a:xfrm>
                <a:off x="4303" y="6308"/>
                <a:ext cx="5158" cy="400"/>
              </a:xfrm>
              <a:custGeom>
                <a:avLst/>
                <a:gdLst>
                  <a:gd name="T0" fmla="+- 0 4303 4303"/>
                  <a:gd name="T1" fmla="*/ T0 w 5158"/>
                  <a:gd name="T2" fmla="+- 0 6308 6308"/>
                  <a:gd name="T3" fmla="*/ 6308 h 400"/>
                  <a:gd name="T4" fmla="+- 0 9460 4303"/>
                  <a:gd name="T5" fmla="*/ T4 w 5158"/>
                  <a:gd name="T6" fmla="+- 0 6308 6308"/>
                  <a:gd name="T7" fmla="*/ 6308 h 400"/>
                  <a:gd name="T8" fmla="+- 0 9460 4303"/>
                  <a:gd name="T9" fmla="*/ T8 w 5158"/>
                  <a:gd name="T10" fmla="+- 0 6708 6308"/>
                  <a:gd name="T11" fmla="*/ 6708 h 400"/>
                  <a:gd name="T12" fmla="+- 0 4303 4303"/>
                  <a:gd name="T13" fmla="*/ T12 w 5158"/>
                  <a:gd name="T14" fmla="+- 0 6708 6308"/>
                  <a:gd name="T15" fmla="*/ 6708 h 400"/>
                  <a:gd name="T16" fmla="+- 0 4303 4303"/>
                  <a:gd name="T17" fmla="*/ T16 w 5158"/>
                  <a:gd name="T18" fmla="+- 0 6308 6308"/>
                  <a:gd name="T19" fmla="*/ 6308 h 400"/>
                </a:gdLst>
                <a:ahLst/>
                <a:cxnLst>
                  <a:cxn ang="0">
                    <a:pos x="T1" y="T3"/>
                  </a:cxn>
                  <a:cxn ang="0">
                    <a:pos x="T5" y="T7"/>
                  </a:cxn>
                  <a:cxn ang="0">
                    <a:pos x="T9" y="T11"/>
                  </a:cxn>
                  <a:cxn ang="0">
                    <a:pos x="T13" y="T15"/>
                  </a:cxn>
                  <a:cxn ang="0">
                    <a:pos x="T17" y="T19"/>
                  </a:cxn>
                </a:cxnLst>
                <a:rect l="0" t="0" r="r" b="b"/>
                <a:pathLst>
                  <a:path w="5158" h="400">
                    <a:moveTo>
                      <a:pt x="0" y="0"/>
                    </a:moveTo>
                    <a:lnTo>
                      <a:pt x="5157" y="0"/>
                    </a:lnTo>
                    <a:lnTo>
                      <a:pt x="5157" y="400"/>
                    </a:lnTo>
                    <a:lnTo>
                      <a:pt x="0" y="400"/>
                    </a:lnTo>
                    <a:lnTo>
                      <a:pt x="0" y="0"/>
                    </a:lnTo>
                    <a:close/>
                  </a:path>
                </a:pathLst>
              </a:custGeom>
              <a:solidFill>
                <a:srgbClr val="C7CD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r>
                  <a:rPr lang="ja-JP" altLang="en-US" sz="1000" dirty="0" smtClean="0"/>
                  <a:t>さらに追加的な内容がある場合は「添付資料」として添付。</a:t>
                </a:r>
                <a:endParaRPr lang="ja-JP" altLang="en-US" sz="1000" dirty="0"/>
              </a:p>
            </p:txBody>
          </p:sp>
        </p:grpSp>
        <p:grpSp>
          <p:nvGrpSpPr>
            <p:cNvPr id="2075" name="Group 80"/>
            <p:cNvGrpSpPr>
              <a:grpSpLocks/>
            </p:cNvGrpSpPr>
            <p:nvPr/>
          </p:nvGrpSpPr>
          <p:grpSpPr bwMode="auto">
            <a:xfrm>
              <a:off x="4303" y="6308"/>
              <a:ext cx="5158" cy="400"/>
              <a:chOff x="4303" y="6308"/>
              <a:chExt cx="5158" cy="400"/>
            </a:xfrm>
          </p:grpSpPr>
          <p:sp>
            <p:nvSpPr>
              <p:cNvPr id="2076" name="Freeform 81"/>
              <p:cNvSpPr>
                <a:spLocks/>
              </p:cNvSpPr>
              <p:nvPr/>
            </p:nvSpPr>
            <p:spPr bwMode="auto">
              <a:xfrm>
                <a:off x="4303" y="6308"/>
                <a:ext cx="5158" cy="400"/>
              </a:xfrm>
              <a:custGeom>
                <a:avLst/>
                <a:gdLst>
                  <a:gd name="T0" fmla="+- 0 4303 4303"/>
                  <a:gd name="T1" fmla="*/ T0 w 5158"/>
                  <a:gd name="T2" fmla="+- 0 6308 6308"/>
                  <a:gd name="T3" fmla="*/ 6308 h 400"/>
                  <a:gd name="T4" fmla="+- 0 9460 4303"/>
                  <a:gd name="T5" fmla="*/ T4 w 5158"/>
                  <a:gd name="T6" fmla="+- 0 6308 6308"/>
                  <a:gd name="T7" fmla="*/ 6308 h 400"/>
                  <a:gd name="T8" fmla="+- 0 9460 4303"/>
                  <a:gd name="T9" fmla="*/ T8 w 5158"/>
                  <a:gd name="T10" fmla="+- 0 6708 6308"/>
                  <a:gd name="T11" fmla="*/ 6708 h 400"/>
                  <a:gd name="T12" fmla="+- 0 4303 4303"/>
                  <a:gd name="T13" fmla="*/ T12 w 5158"/>
                  <a:gd name="T14" fmla="+- 0 6708 6308"/>
                  <a:gd name="T15" fmla="*/ 6708 h 400"/>
                  <a:gd name="T16" fmla="+- 0 4303 4303"/>
                  <a:gd name="T17" fmla="*/ T16 w 5158"/>
                  <a:gd name="T18" fmla="+- 0 6308 6308"/>
                  <a:gd name="T19" fmla="*/ 6308 h 400"/>
                </a:gdLst>
                <a:ahLst/>
                <a:cxnLst>
                  <a:cxn ang="0">
                    <a:pos x="T1" y="T3"/>
                  </a:cxn>
                  <a:cxn ang="0">
                    <a:pos x="T5" y="T7"/>
                  </a:cxn>
                  <a:cxn ang="0">
                    <a:pos x="T9" y="T11"/>
                  </a:cxn>
                  <a:cxn ang="0">
                    <a:pos x="T13" y="T15"/>
                  </a:cxn>
                  <a:cxn ang="0">
                    <a:pos x="T17" y="T19"/>
                  </a:cxn>
                </a:cxnLst>
                <a:rect l="0" t="0" r="r" b="b"/>
                <a:pathLst>
                  <a:path w="5158" h="400">
                    <a:moveTo>
                      <a:pt x="0" y="0"/>
                    </a:moveTo>
                    <a:lnTo>
                      <a:pt x="5157" y="0"/>
                    </a:lnTo>
                    <a:lnTo>
                      <a:pt x="5157" y="400"/>
                    </a:lnTo>
                    <a:lnTo>
                      <a:pt x="0" y="400"/>
                    </a:lnTo>
                    <a:lnTo>
                      <a:pt x="0" y="0"/>
                    </a:lnTo>
                    <a:close/>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cxnSp>
        <p:nvCxnSpPr>
          <p:cNvPr id="5155" name="直線コネクタ 5154"/>
          <p:cNvCxnSpPr/>
          <p:nvPr/>
        </p:nvCxnSpPr>
        <p:spPr>
          <a:xfrm flipH="1" flipV="1">
            <a:off x="4437945" y="5207000"/>
            <a:ext cx="934155" cy="0"/>
          </a:xfrm>
          <a:prstGeom prst="line">
            <a:avLst/>
          </a:prstGeom>
          <a:ln w="19050" cap="flat">
            <a:solidFill>
              <a:schemeClr val="tx1"/>
            </a:solidFill>
            <a:tailEnd type="oval"/>
          </a:ln>
        </p:spPr>
        <p:style>
          <a:lnRef idx="1">
            <a:schemeClr val="accent1"/>
          </a:lnRef>
          <a:fillRef idx="0">
            <a:schemeClr val="accent1"/>
          </a:fillRef>
          <a:effectRef idx="0">
            <a:schemeClr val="accent1"/>
          </a:effectRef>
          <a:fontRef idx="minor">
            <a:schemeClr val="tx1"/>
          </a:fontRef>
        </p:style>
      </p:cxnSp>
      <p:cxnSp>
        <p:nvCxnSpPr>
          <p:cNvPr id="107" name="直線コネクタ 106"/>
          <p:cNvCxnSpPr/>
          <p:nvPr/>
        </p:nvCxnSpPr>
        <p:spPr>
          <a:xfrm flipH="1" flipV="1">
            <a:off x="5514198" y="4270787"/>
            <a:ext cx="304812" cy="500957"/>
          </a:xfrm>
          <a:prstGeom prst="line">
            <a:avLst/>
          </a:prstGeom>
          <a:ln w="19050" cap="flat">
            <a:solidFill>
              <a:schemeClr val="tx1"/>
            </a:solidFill>
            <a:tailEnd type="oval"/>
          </a:ln>
        </p:spPr>
        <p:style>
          <a:lnRef idx="1">
            <a:schemeClr val="accent1"/>
          </a:lnRef>
          <a:fillRef idx="0">
            <a:schemeClr val="accent1"/>
          </a:fillRef>
          <a:effectRef idx="0">
            <a:schemeClr val="accent1"/>
          </a:effectRef>
          <a:fontRef idx="minor">
            <a:schemeClr val="tx1"/>
          </a:fontRef>
        </p:style>
      </p:cxnSp>
      <p:cxnSp>
        <p:nvCxnSpPr>
          <p:cNvPr id="110" name="直線コネクタ 109"/>
          <p:cNvCxnSpPr/>
          <p:nvPr/>
        </p:nvCxnSpPr>
        <p:spPr>
          <a:xfrm flipH="1">
            <a:off x="5200177" y="3235567"/>
            <a:ext cx="566126" cy="873926"/>
          </a:xfrm>
          <a:prstGeom prst="line">
            <a:avLst/>
          </a:prstGeom>
          <a:ln w="19050" cap="flat">
            <a:solidFill>
              <a:schemeClr val="tx1"/>
            </a:solidFill>
            <a:tailEnd type="oval"/>
          </a:ln>
        </p:spPr>
        <p:style>
          <a:lnRef idx="1">
            <a:schemeClr val="accent1"/>
          </a:lnRef>
          <a:fillRef idx="0">
            <a:schemeClr val="accent1"/>
          </a:fillRef>
          <a:effectRef idx="0">
            <a:schemeClr val="accent1"/>
          </a:effectRef>
          <a:fontRef idx="minor">
            <a:schemeClr val="tx1"/>
          </a:fontRef>
        </p:style>
      </p:cxnSp>
      <p:cxnSp>
        <p:nvCxnSpPr>
          <p:cNvPr id="112" name="直線コネクタ 111"/>
          <p:cNvCxnSpPr/>
          <p:nvPr/>
        </p:nvCxnSpPr>
        <p:spPr>
          <a:xfrm flipH="1">
            <a:off x="5136357" y="3033036"/>
            <a:ext cx="629946" cy="222454"/>
          </a:xfrm>
          <a:prstGeom prst="line">
            <a:avLst/>
          </a:prstGeom>
          <a:ln w="19050" cap="flat">
            <a:solidFill>
              <a:schemeClr val="tx1"/>
            </a:solidFill>
            <a:tailEnd type="oval"/>
          </a:ln>
        </p:spPr>
        <p:style>
          <a:lnRef idx="1">
            <a:schemeClr val="accent1"/>
          </a:lnRef>
          <a:fillRef idx="0">
            <a:schemeClr val="accent1"/>
          </a:fillRef>
          <a:effectRef idx="0">
            <a:schemeClr val="accent1"/>
          </a:effectRef>
          <a:fontRef idx="minor">
            <a:schemeClr val="tx1"/>
          </a:fontRef>
        </p:style>
      </p:cxnSp>
      <p:sp>
        <p:nvSpPr>
          <p:cNvPr id="114" name="正方形/長方形 113"/>
          <p:cNvSpPr/>
          <p:nvPr/>
        </p:nvSpPr>
        <p:spPr>
          <a:xfrm>
            <a:off x="7013812" y="1845054"/>
            <a:ext cx="1395061" cy="506714"/>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t>記述例</a:t>
            </a:r>
            <a:endParaRPr kumimoji="1" lang="ja-JP" altLang="en-US" b="1" dirty="0"/>
          </a:p>
        </p:txBody>
      </p:sp>
      <p:sp>
        <p:nvSpPr>
          <p:cNvPr id="6" name="スライド番号プレースホルダー 5"/>
          <p:cNvSpPr>
            <a:spLocks noGrp="1"/>
          </p:cNvSpPr>
          <p:nvPr>
            <p:ph type="sldNum" sz="quarter" idx="12"/>
          </p:nvPr>
        </p:nvSpPr>
        <p:spPr>
          <a:xfrm>
            <a:off x="0" y="6480000"/>
            <a:ext cx="360000" cy="360000"/>
          </a:xfrm>
        </p:spPr>
        <p:txBody>
          <a:bodyPr vert="vert"/>
          <a:lstStyle/>
          <a:p>
            <a:fld id="{F985433A-CC4F-471B-9DBE-CF2745555BA5}" type="slidenum">
              <a:rPr kumimoji="1" lang="ja-JP" altLang="en-US" smtClean="0"/>
              <a:t>11</a:t>
            </a:fld>
            <a:endParaRPr kumimoji="1" lang="ja-JP" altLang="en-US"/>
          </a:p>
        </p:txBody>
      </p:sp>
    </p:spTree>
    <p:extLst>
      <p:ext uri="{BB962C8B-B14F-4D97-AF65-F5344CB8AC3E}">
        <p14:creationId xmlns:p14="http://schemas.microsoft.com/office/powerpoint/2010/main" val="39712550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14300" y="40708"/>
            <a:ext cx="8858250" cy="692007"/>
          </a:xfrm>
        </p:spPr>
        <p:txBody>
          <a:bodyPr>
            <a:noAutofit/>
          </a:bodyPr>
          <a:lstStyle/>
          <a:p>
            <a:r>
              <a:rPr lang="en-US" altLang="ja-JP" sz="2000" b="1" dirty="0" smtClean="0">
                <a:solidFill>
                  <a:srgbClr val="3399FF"/>
                </a:solidFill>
                <a:latin typeface="ＭＳ ゴシック" panose="020B0609070205080204" pitchFamily="49" charset="-128"/>
                <a:ea typeface="ＭＳ ゴシック" panose="020B0609070205080204" pitchFamily="49" charset="-128"/>
              </a:rPr>
              <a:t>【3</a:t>
            </a:r>
            <a:r>
              <a:rPr lang="ja-JP" altLang="en-US" sz="2000" b="1" dirty="0">
                <a:solidFill>
                  <a:srgbClr val="3399FF"/>
                </a:solidFill>
                <a:latin typeface="ＭＳ ゴシック" panose="020B0609070205080204" pitchFamily="49" charset="-128"/>
                <a:ea typeface="ＭＳ ゴシック" panose="020B0609070205080204" pitchFamily="49" charset="-128"/>
              </a:rPr>
              <a:t>　</a:t>
            </a:r>
            <a:r>
              <a:rPr lang="ja-JP" altLang="en-US" sz="2000" b="1" dirty="0" smtClean="0">
                <a:solidFill>
                  <a:srgbClr val="3399FF"/>
                </a:solidFill>
                <a:latin typeface="ＭＳ ゴシック" panose="020B0609070205080204" pitchFamily="49" charset="-128"/>
                <a:ea typeface="ＭＳ ゴシック" panose="020B0609070205080204" pitchFamily="49" charset="-128"/>
              </a:rPr>
              <a:t>調査実施体制</a:t>
            </a:r>
            <a:r>
              <a:rPr lang="en-US" altLang="ja-JP" sz="2000" b="1" dirty="0" smtClean="0">
                <a:solidFill>
                  <a:srgbClr val="3399FF"/>
                </a:solidFill>
                <a:latin typeface="ＭＳ ゴシック" panose="020B0609070205080204" pitchFamily="49" charset="-128"/>
                <a:ea typeface="ＭＳ ゴシック" panose="020B0609070205080204" pitchFamily="49" charset="-128"/>
              </a:rPr>
              <a:t>】</a:t>
            </a:r>
            <a:r>
              <a:rPr lang="en-US" altLang="ja-JP" sz="2000" b="1" dirty="0">
                <a:solidFill>
                  <a:srgbClr val="3399FF"/>
                </a:solidFill>
                <a:latin typeface="ＭＳ ゴシック" panose="020B0609070205080204" pitchFamily="49" charset="-128"/>
                <a:ea typeface="ＭＳ ゴシック" panose="020B0609070205080204" pitchFamily="49" charset="-128"/>
              </a:rPr>
              <a:t/>
            </a:r>
            <a:br>
              <a:rPr lang="en-US" altLang="ja-JP" sz="2000" b="1" dirty="0">
                <a:solidFill>
                  <a:srgbClr val="3399FF"/>
                </a:solidFill>
                <a:latin typeface="ＭＳ ゴシック" panose="020B0609070205080204" pitchFamily="49" charset="-128"/>
                <a:ea typeface="ＭＳ ゴシック" panose="020B0609070205080204" pitchFamily="49" charset="-128"/>
              </a:rPr>
            </a:br>
            <a:r>
              <a:rPr lang="ja-JP" altLang="en-US" sz="2000" b="1" dirty="0">
                <a:solidFill>
                  <a:srgbClr val="3399FF"/>
                </a:solidFill>
                <a:latin typeface="ＭＳ ゴシック" panose="020B0609070205080204" pitchFamily="49" charset="-128"/>
                <a:ea typeface="ＭＳ ゴシック" panose="020B0609070205080204" pitchFamily="49" charset="-128"/>
              </a:rPr>
              <a:t>　</a:t>
            </a:r>
            <a:r>
              <a:rPr lang="en-US" altLang="ja-JP" sz="2000" b="1" dirty="0" smtClean="0">
                <a:solidFill>
                  <a:srgbClr val="3399FF"/>
                </a:solidFill>
                <a:latin typeface="ＭＳ ゴシック" panose="020B0609070205080204" pitchFamily="49" charset="-128"/>
                <a:ea typeface="ＭＳ ゴシック" panose="020B0609070205080204" pitchFamily="49" charset="-128"/>
              </a:rPr>
              <a:t>3.2</a:t>
            </a:r>
            <a:r>
              <a:rPr lang="ja-JP" altLang="en-US" sz="2000" b="1" dirty="0">
                <a:solidFill>
                  <a:srgbClr val="3399FF"/>
                </a:solidFill>
                <a:latin typeface="ＭＳ ゴシック" panose="020B0609070205080204" pitchFamily="49" charset="-128"/>
                <a:ea typeface="ＭＳ ゴシック" panose="020B0609070205080204" pitchFamily="49" charset="-128"/>
              </a:rPr>
              <a:t>　</a:t>
            </a:r>
            <a:r>
              <a:rPr lang="ja-JP" altLang="en-US" sz="2000" b="1" dirty="0" smtClean="0">
                <a:solidFill>
                  <a:srgbClr val="3399FF"/>
                </a:solidFill>
                <a:latin typeface="ＭＳ ゴシック" panose="020B0609070205080204" pitchFamily="49" charset="-128"/>
                <a:ea typeface="ＭＳ ゴシック" panose="020B0609070205080204" pitchFamily="49" charset="-128"/>
              </a:rPr>
              <a:t>組織としての専門性、類似事業実績</a:t>
            </a:r>
            <a:endParaRPr lang="ja-JP" altLang="en-US" sz="2000" b="1" dirty="0">
              <a:solidFill>
                <a:srgbClr val="3399FF"/>
              </a:solidFill>
              <a:latin typeface="ＭＳ ゴシック" panose="020B0609070205080204" pitchFamily="49" charset="-128"/>
              <a:ea typeface="ＭＳ ゴシック" panose="020B0609070205080204" pitchFamily="49" charset="-128"/>
            </a:endParaRPr>
          </a:p>
        </p:txBody>
      </p:sp>
      <p:sp>
        <p:nvSpPr>
          <p:cNvPr id="3" name="コンテンツ プレースホルダー 2"/>
          <p:cNvSpPr>
            <a:spLocks noGrp="1"/>
          </p:cNvSpPr>
          <p:nvPr>
            <p:ph idx="1"/>
          </p:nvPr>
        </p:nvSpPr>
        <p:spPr>
          <a:xfrm>
            <a:off x="152040" y="1432934"/>
            <a:ext cx="8516760" cy="5083979"/>
          </a:xfrm>
        </p:spPr>
        <p:txBody>
          <a:bodyPr>
            <a:normAutofit/>
          </a:bodyPr>
          <a:lstStyle/>
          <a:p>
            <a:r>
              <a:rPr lang="ja-JP" altLang="en-US" sz="1900" dirty="0" smtClean="0">
                <a:latin typeface="ＭＳ ゴシック" panose="020B0609070205080204" pitchFamily="49" charset="-128"/>
                <a:ea typeface="ＭＳ ゴシック" panose="020B0609070205080204" pitchFamily="49" charset="-128"/>
              </a:rPr>
              <a:t>専門知識、ノウハウ</a:t>
            </a:r>
            <a:endParaRPr lang="en-US" altLang="ja-JP" sz="1900" dirty="0" smtClean="0">
              <a:latin typeface="ＭＳ ゴシック" panose="020B0609070205080204" pitchFamily="49" charset="-128"/>
              <a:ea typeface="ＭＳ ゴシック" panose="020B0609070205080204" pitchFamily="49" charset="-128"/>
            </a:endParaRPr>
          </a:p>
          <a:p>
            <a:pPr marL="444500" indent="-266700">
              <a:spcBef>
                <a:spcPts val="400"/>
              </a:spcBef>
              <a:buSzPct val="60000"/>
              <a:buFont typeface="Wingdings" panose="05000000000000000000" pitchFamily="2" charset="2"/>
              <a:buChar char="Ø"/>
            </a:pPr>
            <a:r>
              <a:rPr lang="en-US" altLang="ja-JP" sz="1400" dirty="0" smtClean="0">
                <a:latin typeface="ＭＳ ゴシック" panose="020B0609070205080204" pitchFamily="49" charset="-128"/>
                <a:ea typeface="ＭＳ ゴシック" panose="020B0609070205080204" pitchFamily="49" charset="-128"/>
              </a:rPr>
              <a:t>XXXXXXXXXX</a:t>
            </a:r>
          </a:p>
          <a:p>
            <a:pPr marL="444500" indent="-266700">
              <a:spcBef>
                <a:spcPts val="400"/>
              </a:spcBef>
              <a:buSzPct val="60000"/>
              <a:buFont typeface="Wingdings" panose="05000000000000000000" pitchFamily="2" charset="2"/>
              <a:buChar char="Ø"/>
            </a:pPr>
            <a:r>
              <a:rPr lang="ja-JP" altLang="en-US" sz="1400" dirty="0">
                <a:latin typeface="ＭＳ ゴシック" panose="020B0609070205080204" pitchFamily="49" charset="-128"/>
                <a:ea typeface="ＭＳ ゴシック" panose="020B0609070205080204" pitchFamily="49" charset="-128"/>
              </a:rPr>
              <a:t>提案書</a:t>
            </a:r>
            <a:r>
              <a:rPr lang="ja-JP" altLang="en-US" sz="1400" dirty="0" smtClean="0">
                <a:latin typeface="ＭＳ ゴシック" panose="020B0609070205080204" pitchFamily="49" charset="-128"/>
                <a:ea typeface="ＭＳ ゴシック" panose="020B0609070205080204" pitchFamily="49" charset="-128"/>
              </a:rPr>
              <a:t>に別途含める、</a:t>
            </a:r>
            <a:r>
              <a:rPr lang="en-US" altLang="ja-JP" sz="1400" dirty="0" smtClean="0">
                <a:latin typeface="ＭＳ ゴシック" panose="020B0609070205080204" pitchFamily="49" charset="-128"/>
                <a:ea typeface="ＭＳ ゴシック" panose="020B0609070205080204" pitchFamily="49" charset="-128"/>
              </a:rPr>
              <a:t>XXXXXXXXXX</a:t>
            </a:r>
            <a:r>
              <a:rPr lang="ja-JP" altLang="en-US" sz="1400" dirty="0" smtClean="0">
                <a:latin typeface="ＭＳ ゴシック" panose="020B0609070205080204" pitchFamily="49" charset="-128"/>
                <a:ea typeface="ＭＳ ゴシック" panose="020B0609070205080204" pitchFamily="49" charset="-128"/>
              </a:rPr>
              <a:t>の参照　等</a:t>
            </a:r>
            <a:endParaRPr lang="en-US" altLang="ja-JP" sz="1400" dirty="0">
              <a:latin typeface="ＭＳ ゴシック" panose="020B0609070205080204" pitchFamily="49" charset="-128"/>
              <a:ea typeface="ＭＳ ゴシック" panose="020B0609070205080204" pitchFamily="49" charset="-128"/>
            </a:endParaRPr>
          </a:p>
          <a:p>
            <a:pPr marL="444500" indent="-266700">
              <a:spcBef>
                <a:spcPts val="400"/>
              </a:spcBef>
              <a:buSzPct val="60000"/>
              <a:buFont typeface="Wingdings" panose="05000000000000000000" pitchFamily="2" charset="2"/>
              <a:buChar char="Ø"/>
            </a:pPr>
            <a:endParaRPr lang="en-US" altLang="ja-JP" sz="1400" dirty="0" smtClean="0">
              <a:latin typeface="ＭＳ ゴシック" panose="020B0609070205080204" pitchFamily="49" charset="-128"/>
              <a:ea typeface="ＭＳ ゴシック" panose="020B0609070205080204" pitchFamily="49" charset="-128"/>
            </a:endParaRPr>
          </a:p>
          <a:p>
            <a:r>
              <a:rPr lang="ja-JP" altLang="en-US" sz="1900" dirty="0" smtClean="0">
                <a:latin typeface="ＭＳ ゴシック" panose="020B0609070205080204" pitchFamily="49" charset="-128"/>
                <a:ea typeface="ＭＳ ゴシック" panose="020B0609070205080204" pitchFamily="49" charset="-128"/>
              </a:rPr>
              <a:t>過去の実績</a:t>
            </a:r>
            <a:endParaRPr lang="en-US" altLang="ja-JP" sz="1900" dirty="0" smtClean="0">
              <a:latin typeface="ＭＳ ゴシック" panose="020B0609070205080204" pitchFamily="49" charset="-128"/>
              <a:ea typeface="ＭＳ ゴシック" panose="020B0609070205080204" pitchFamily="49" charset="-128"/>
            </a:endParaRPr>
          </a:p>
          <a:p>
            <a:pPr marL="0" indent="0">
              <a:spcBef>
                <a:spcPts val="400"/>
              </a:spcBef>
              <a:buNone/>
            </a:pPr>
            <a:r>
              <a:rPr lang="ja-JP" altLang="en-US" sz="1400" dirty="0" smtClean="0">
                <a:latin typeface="ＭＳ ゴシック" panose="020B0609070205080204" pitchFamily="49" charset="-128"/>
                <a:ea typeface="ＭＳ ゴシック" panose="020B0609070205080204" pitchFamily="49" charset="-128"/>
              </a:rPr>
              <a:t>　（以下の項目等を含めて記述）</a:t>
            </a:r>
            <a:endParaRPr lang="en-US" altLang="ja-JP" sz="1400" dirty="0" smtClean="0">
              <a:latin typeface="ＭＳ ゴシック" panose="020B0609070205080204" pitchFamily="49" charset="-128"/>
              <a:ea typeface="ＭＳ ゴシック" panose="020B0609070205080204" pitchFamily="49" charset="-128"/>
            </a:endParaRPr>
          </a:p>
          <a:p>
            <a:pPr marL="450850" indent="-269875">
              <a:spcBef>
                <a:spcPts val="400"/>
              </a:spcBef>
              <a:buSzPct val="70000"/>
              <a:buFont typeface="Wingdings" panose="05000000000000000000" pitchFamily="2" charset="2"/>
              <a:buChar char="Ø"/>
            </a:pPr>
            <a:r>
              <a:rPr lang="ja-JP" altLang="en-US" sz="1400" dirty="0" smtClean="0">
                <a:latin typeface="ＭＳ ゴシック" panose="020B0609070205080204" pitchFamily="49" charset="-128"/>
                <a:ea typeface="ＭＳ ゴシック" panose="020B0609070205080204" pitchFamily="49" charset="-128"/>
              </a:rPr>
              <a:t>提供先（</a:t>
            </a:r>
            <a:r>
              <a:rPr lang="en-US" altLang="ja-JP" sz="1400" dirty="0" smtClean="0">
                <a:latin typeface="ＭＳ ゴシック" panose="020B0609070205080204" pitchFamily="49" charset="-128"/>
                <a:ea typeface="ＭＳ ゴシック" panose="020B0609070205080204" pitchFamily="49" charset="-128"/>
              </a:rPr>
              <a:t>※</a:t>
            </a:r>
            <a:r>
              <a:rPr lang="ja-JP" altLang="en-US" sz="1400" dirty="0" smtClean="0">
                <a:latin typeface="ＭＳ ゴシック" panose="020B0609070205080204" pitchFamily="49" charset="-128"/>
                <a:ea typeface="ＭＳ ゴシック" panose="020B0609070205080204" pitchFamily="49" charset="-128"/>
              </a:rPr>
              <a:t>実名が記述できない場合は、必ずしも実名を記述する</a:t>
            </a:r>
            <a:endParaRPr lang="en-US" altLang="ja-JP" sz="1400" dirty="0" smtClean="0">
              <a:latin typeface="ＭＳ ゴシック" panose="020B0609070205080204" pitchFamily="49" charset="-128"/>
              <a:ea typeface="ＭＳ ゴシック" panose="020B0609070205080204" pitchFamily="49" charset="-128"/>
            </a:endParaRPr>
          </a:p>
          <a:p>
            <a:pPr marL="180975" indent="0">
              <a:spcBef>
                <a:spcPts val="400"/>
              </a:spcBef>
              <a:buSzPct val="70000"/>
              <a:buNone/>
            </a:pPr>
            <a:r>
              <a:rPr lang="ja-JP" altLang="en-US" sz="1400" dirty="0">
                <a:latin typeface="ＭＳ ゴシック" panose="020B0609070205080204" pitchFamily="49" charset="-128"/>
                <a:ea typeface="ＭＳ ゴシック" panose="020B0609070205080204" pitchFamily="49" charset="-128"/>
              </a:rPr>
              <a:t>　 </a:t>
            </a:r>
            <a:r>
              <a:rPr lang="ja-JP" altLang="en-US" sz="1400" dirty="0" smtClean="0">
                <a:latin typeface="ＭＳ ゴシック" panose="020B0609070205080204" pitchFamily="49" charset="-128"/>
                <a:ea typeface="ＭＳ ゴシック" panose="020B0609070205080204" pitchFamily="49" charset="-128"/>
              </a:rPr>
              <a:t>必要はない。その場合、例えば「中央府省Ａ」といった形式で記述する）</a:t>
            </a:r>
            <a:endParaRPr lang="en-US" altLang="ja-JP" sz="1400" dirty="0" smtClean="0">
              <a:latin typeface="ＭＳ ゴシック" panose="020B0609070205080204" pitchFamily="49" charset="-128"/>
              <a:ea typeface="ＭＳ ゴシック" panose="020B0609070205080204" pitchFamily="49" charset="-128"/>
            </a:endParaRPr>
          </a:p>
          <a:p>
            <a:pPr marL="450850" indent="-269875">
              <a:spcBef>
                <a:spcPts val="400"/>
              </a:spcBef>
              <a:buSzPct val="70000"/>
              <a:buFont typeface="Wingdings" panose="05000000000000000000" pitchFamily="2" charset="2"/>
              <a:buChar char="Ø"/>
            </a:pPr>
            <a:r>
              <a:rPr lang="ja-JP" altLang="en-US" sz="1400" dirty="0" smtClean="0">
                <a:latin typeface="ＭＳ ゴシック" panose="020B0609070205080204" pitchFamily="49" charset="-128"/>
                <a:ea typeface="ＭＳ ゴシック" panose="020B0609070205080204" pitchFamily="49" charset="-128"/>
              </a:rPr>
              <a:t>実施概要</a:t>
            </a:r>
            <a:endParaRPr lang="en-US" altLang="ja-JP" sz="1400" dirty="0" smtClean="0">
              <a:latin typeface="ＭＳ ゴシック" panose="020B0609070205080204" pitchFamily="49" charset="-128"/>
              <a:ea typeface="ＭＳ ゴシック" panose="020B0609070205080204" pitchFamily="49" charset="-128"/>
            </a:endParaRPr>
          </a:p>
          <a:p>
            <a:pPr marL="450850" indent="-269875">
              <a:spcBef>
                <a:spcPts val="400"/>
              </a:spcBef>
              <a:buSzPct val="70000"/>
              <a:buFont typeface="Wingdings" panose="05000000000000000000" pitchFamily="2" charset="2"/>
              <a:buChar char="Ø"/>
            </a:pPr>
            <a:r>
              <a:rPr lang="ja-JP" altLang="en-US" sz="1400" dirty="0" smtClean="0">
                <a:latin typeface="ＭＳ ゴシック" panose="020B0609070205080204" pitchFamily="49" charset="-128"/>
                <a:ea typeface="ＭＳ ゴシック" panose="020B0609070205080204" pitchFamily="49" charset="-128"/>
              </a:rPr>
              <a:t>実施時期</a:t>
            </a:r>
            <a:endParaRPr lang="en-US" altLang="ja-JP" sz="1400" dirty="0" smtClean="0">
              <a:latin typeface="ＭＳ ゴシック" panose="020B0609070205080204" pitchFamily="49" charset="-128"/>
              <a:ea typeface="ＭＳ ゴシック" panose="020B0609070205080204" pitchFamily="49" charset="-128"/>
            </a:endParaRPr>
          </a:p>
          <a:p>
            <a:pPr marL="450850" indent="-269875">
              <a:spcBef>
                <a:spcPts val="400"/>
              </a:spcBef>
              <a:buSzPct val="70000"/>
              <a:buFont typeface="Wingdings" panose="05000000000000000000" pitchFamily="2" charset="2"/>
              <a:buChar char="Ø"/>
            </a:pPr>
            <a:r>
              <a:rPr lang="ja-JP" altLang="en-US" sz="1400" dirty="0">
                <a:latin typeface="ＭＳ ゴシック" panose="020B0609070205080204" pitchFamily="49" charset="-128"/>
                <a:ea typeface="ＭＳ ゴシック" panose="020B0609070205080204" pitchFamily="49" charset="-128"/>
              </a:rPr>
              <a:t>主</a:t>
            </a:r>
            <a:r>
              <a:rPr lang="ja-JP" altLang="en-US" sz="1400" dirty="0" smtClean="0">
                <a:latin typeface="ＭＳ ゴシック" panose="020B0609070205080204" pitchFamily="49" charset="-128"/>
                <a:ea typeface="ＭＳ ゴシック" panose="020B0609070205080204" pitchFamily="49" charset="-128"/>
              </a:rPr>
              <a:t>たる業務実施担当者　等</a:t>
            </a:r>
            <a:endParaRPr lang="en-US" altLang="ja-JP" sz="1400" dirty="0" smtClean="0">
              <a:latin typeface="ＭＳ ゴシック" panose="020B0609070205080204" pitchFamily="49" charset="-128"/>
              <a:ea typeface="ＭＳ ゴシック" panose="020B0609070205080204" pitchFamily="49" charset="-128"/>
            </a:endParaRPr>
          </a:p>
          <a:p>
            <a:pPr marL="450850" indent="-269875">
              <a:spcBef>
                <a:spcPts val="400"/>
              </a:spcBef>
              <a:buSzPct val="70000"/>
              <a:buFont typeface="Wingdings" panose="05000000000000000000" pitchFamily="2" charset="2"/>
              <a:buChar char="Ø"/>
            </a:pPr>
            <a:endParaRPr lang="en-US" altLang="ja-JP" sz="1400" dirty="0">
              <a:latin typeface="ＭＳ ゴシック" panose="020B0609070205080204" pitchFamily="49" charset="-128"/>
              <a:ea typeface="ＭＳ ゴシック" panose="020B0609070205080204" pitchFamily="49" charset="-128"/>
            </a:endParaRPr>
          </a:p>
          <a:p>
            <a:r>
              <a:rPr lang="ja-JP" altLang="en-US" sz="1900" dirty="0" smtClean="0">
                <a:latin typeface="ＭＳ ゴシック" panose="020B0609070205080204" pitchFamily="49" charset="-128"/>
                <a:ea typeface="ＭＳ ゴシック" panose="020B0609070205080204" pitchFamily="49" charset="-128"/>
              </a:rPr>
              <a:t>調査に活かされるネットワーク</a:t>
            </a:r>
            <a:endParaRPr lang="en-US" altLang="ja-JP" sz="1900" dirty="0">
              <a:latin typeface="ＭＳ ゴシック" panose="020B0609070205080204" pitchFamily="49" charset="-128"/>
              <a:ea typeface="ＭＳ ゴシック" panose="020B0609070205080204" pitchFamily="49" charset="-128"/>
            </a:endParaRPr>
          </a:p>
          <a:p>
            <a:pPr marL="0" indent="0">
              <a:spcBef>
                <a:spcPts val="400"/>
              </a:spcBef>
              <a:buNone/>
            </a:pPr>
            <a:r>
              <a:rPr lang="ja-JP" altLang="en-US" sz="1400" dirty="0">
                <a:latin typeface="ＭＳ ゴシック" panose="020B0609070205080204" pitchFamily="49" charset="-128"/>
                <a:ea typeface="ＭＳ ゴシック" panose="020B0609070205080204" pitchFamily="49" charset="-128"/>
              </a:rPr>
              <a:t>　（以下の項目等を含めて記述）</a:t>
            </a:r>
            <a:endParaRPr lang="en-US" altLang="ja-JP" sz="1400" dirty="0">
              <a:latin typeface="ＭＳ ゴシック" panose="020B0609070205080204" pitchFamily="49" charset="-128"/>
              <a:ea typeface="ＭＳ ゴシック" panose="020B0609070205080204" pitchFamily="49" charset="-128"/>
            </a:endParaRPr>
          </a:p>
          <a:p>
            <a:pPr marL="450850" indent="-269875">
              <a:spcBef>
                <a:spcPts val="400"/>
              </a:spcBef>
              <a:buSzPct val="70000"/>
              <a:buFont typeface="Wingdings" panose="05000000000000000000" pitchFamily="2" charset="2"/>
              <a:buChar char="Ø"/>
            </a:pPr>
            <a:r>
              <a:rPr lang="ja-JP" altLang="en-US" sz="1400" dirty="0" smtClean="0">
                <a:latin typeface="ＭＳ ゴシック" panose="020B0609070205080204" pitchFamily="49" charset="-128"/>
                <a:ea typeface="ＭＳ ゴシック" panose="020B0609070205080204" pitchFamily="49" charset="-128"/>
              </a:rPr>
              <a:t>ネットワークを有する海外機関</a:t>
            </a:r>
            <a:endParaRPr lang="en-US" altLang="ja-JP" sz="1400" dirty="0">
              <a:latin typeface="ＭＳ ゴシック" panose="020B0609070205080204" pitchFamily="49" charset="-128"/>
              <a:ea typeface="ＭＳ ゴシック" panose="020B0609070205080204" pitchFamily="49" charset="-128"/>
            </a:endParaRPr>
          </a:p>
          <a:p>
            <a:pPr marL="450850" indent="-269875">
              <a:spcBef>
                <a:spcPts val="400"/>
              </a:spcBef>
              <a:buSzPct val="70000"/>
              <a:buFont typeface="Wingdings" panose="05000000000000000000" pitchFamily="2" charset="2"/>
              <a:buChar char="Ø"/>
            </a:pPr>
            <a:r>
              <a:rPr lang="ja-JP" altLang="en-US" sz="1400" dirty="0" smtClean="0">
                <a:latin typeface="ＭＳ ゴシック" panose="020B0609070205080204" pitchFamily="49" charset="-128"/>
                <a:ea typeface="ＭＳ ゴシック" panose="020B0609070205080204" pitchFamily="49" charset="-128"/>
              </a:rPr>
              <a:t>調査への活用方法</a:t>
            </a:r>
            <a:endParaRPr lang="ja-JP" altLang="en-US" sz="1400" dirty="0">
              <a:latin typeface="ＭＳ ゴシック" panose="020B0609070205080204" pitchFamily="49" charset="-128"/>
              <a:ea typeface="ＭＳ ゴシック" panose="020B0609070205080204" pitchFamily="49" charset="-128"/>
            </a:endParaRPr>
          </a:p>
          <a:p>
            <a:pPr marL="450850" indent="-269875">
              <a:spcBef>
                <a:spcPts val="400"/>
              </a:spcBef>
              <a:buSzPct val="70000"/>
              <a:buFont typeface="Wingdings" panose="05000000000000000000" pitchFamily="2" charset="2"/>
              <a:buChar char="Ø"/>
            </a:pPr>
            <a:endParaRPr lang="en-US" altLang="ja-JP" sz="1400" dirty="0">
              <a:latin typeface="ＭＳ ゴシック" panose="020B0609070205080204" pitchFamily="49" charset="-128"/>
              <a:ea typeface="ＭＳ ゴシック" panose="020B0609070205080204" pitchFamily="49" charset="-128"/>
            </a:endParaRPr>
          </a:p>
        </p:txBody>
      </p:sp>
      <p:sp>
        <p:nvSpPr>
          <p:cNvPr id="4" name="テキスト ボックス 3"/>
          <p:cNvSpPr txBox="1"/>
          <p:nvPr/>
        </p:nvSpPr>
        <p:spPr>
          <a:xfrm>
            <a:off x="6110514" y="214879"/>
            <a:ext cx="2585811" cy="338554"/>
          </a:xfrm>
          <a:prstGeom prst="rect">
            <a:avLst/>
          </a:prstGeom>
          <a:noFill/>
        </p:spPr>
        <p:txBody>
          <a:bodyPr wrap="square" rtlCol="0">
            <a:spAutoFit/>
          </a:bodyPr>
          <a:lstStyle/>
          <a:p>
            <a:r>
              <a:rPr lang="en-US" altLang="ja-JP" sz="1600" b="1" dirty="0">
                <a:solidFill>
                  <a:prstClr val="black"/>
                </a:solidFill>
                <a:latin typeface="ＭＳ ゴシック" panose="020B0609070205080204" pitchFamily="49" charset="-128"/>
                <a:ea typeface="ＭＳ ゴシック" panose="020B0609070205080204" pitchFamily="49" charset="-128"/>
              </a:rPr>
              <a:t>6.1</a:t>
            </a:r>
            <a:r>
              <a:rPr lang="ja-JP" altLang="en-US" sz="1600" b="1" dirty="0">
                <a:solidFill>
                  <a:prstClr val="black"/>
                </a:solidFill>
                <a:latin typeface="ＭＳ ゴシック" panose="020B0609070205080204" pitchFamily="49" charset="-128"/>
                <a:ea typeface="ＭＳ ゴシック" panose="020B0609070205080204" pitchFamily="49" charset="-128"/>
              </a:rPr>
              <a:t>（別紙</a:t>
            </a:r>
            <a:r>
              <a:rPr lang="en-US" altLang="ja-JP" sz="1600" b="1" dirty="0">
                <a:solidFill>
                  <a:prstClr val="black"/>
                </a:solidFill>
                <a:latin typeface="ＭＳ ゴシック" panose="020B0609070205080204" pitchFamily="49" charset="-128"/>
                <a:ea typeface="ＭＳ ゴシック" panose="020B0609070205080204" pitchFamily="49" charset="-128"/>
              </a:rPr>
              <a:t>1</a:t>
            </a:r>
            <a:r>
              <a:rPr lang="ja-JP" altLang="en-US" sz="1600" b="1" dirty="0">
                <a:solidFill>
                  <a:prstClr val="black"/>
                </a:solidFill>
                <a:latin typeface="ＭＳ ゴシック" panose="020B0609070205080204" pitchFamily="49" charset="-128"/>
                <a:ea typeface="ＭＳ ゴシック" panose="020B0609070205080204" pitchFamily="49" charset="-128"/>
              </a:rPr>
              <a:t>）</a:t>
            </a:r>
            <a:r>
              <a:rPr lang="ja-JP" altLang="en-US" sz="1600" b="1" dirty="0" smtClean="0">
                <a:solidFill>
                  <a:prstClr val="black"/>
                </a:solidFill>
                <a:latin typeface="ＭＳ ゴシック" panose="020B0609070205080204" pitchFamily="49" charset="-128"/>
                <a:ea typeface="ＭＳ ゴシック" panose="020B0609070205080204" pitchFamily="49" charset="-128"/>
              </a:rPr>
              <a:t>提案書</a:t>
            </a:r>
            <a:r>
              <a:rPr lang="ja-JP" altLang="en-US" sz="1600" b="1" dirty="0" smtClean="0">
                <a:latin typeface="ＭＳ ゴシック" panose="020B0609070205080204" pitchFamily="49" charset="-128"/>
                <a:ea typeface="ＭＳ ゴシック" panose="020B0609070205080204" pitchFamily="49" charset="-128"/>
              </a:rPr>
              <a:t>雛形</a:t>
            </a:r>
            <a:endParaRPr lang="ja-JP" altLang="en-US" sz="1600" b="1" dirty="0">
              <a:latin typeface="ＭＳ ゴシック" panose="020B0609070205080204" pitchFamily="49" charset="-128"/>
              <a:ea typeface="ＭＳ ゴシック" panose="020B0609070205080204" pitchFamily="49" charset="-128"/>
            </a:endParaRPr>
          </a:p>
        </p:txBody>
      </p:sp>
      <p:sp>
        <p:nvSpPr>
          <p:cNvPr id="12" name="正方形/長方形 11"/>
          <p:cNvSpPr/>
          <p:nvPr/>
        </p:nvSpPr>
        <p:spPr>
          <a:xfrm>
            <a:off x="1120341" y="796168"/>
            <a:ext cx="7637922" cy="56697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ja-JP" altLang="en-US" sz="1200" dirty="0" smtClean="0">
                <a:solidFill>
                  <a:prstClr val="black"/>
                </a:solidFill>
                <a:latin typeface="ＭＳ ゴシック" panose="020B0609070205080204" pitchFamily="49" charset="-128"/>
                <a:ea typeface="ＭＳ ゴシック" panose="020B0609070205080204" pitchFamily="49" charset="-128"/>
              </a:rPr>
              <a:t>・組織として、</a:t>
            </a:r>
            <a:r>
              <a:rPr lang="ja-JP" altLang="en-US" sz="1200" dirty="0" smtClean="0">
                <a:solidFill>
                  <a:schemeClr val="tx1"/>
                </a:solidFill>
                <a:latin typeface="ＭＳ ゴシック" panose="020B0609070205080204" pitchFamily="49" charset="-128"/>
                <a:ea typeface="ＭＳ ゴシック" panose="020B0609070205080204" pitchFamily="49" charset="-128"/>
              </a:rPr>
              <a:t>本調査に</a:t>
            </a:r>
            <a:r>
              <a:rPr lang="ja-JP" altLang="en-US" sz="1200" dirty="0" smtClean="0">
                <a:solidFill>
                  <a:prstClr val="black"/>
                </a:solidFill>
                <a:latin typeface="ＭＳ ゴシック" panose="020B0609070205080204" pitchFamily="49" charset="-128"/>
                <a:ea typeface="ＭＳ ゴシック" panose="020B0609070205080204" pitchFamily="49" charset="-128"/>
              </a:rPr>
              <a:t>関する専門知識、ノウハウ、過去の経験等について記述する。</a:t>
            </a:r>
            <a:endParaRPr lang="ja-JP" altLang="en-US" sz="1200" dirty="0">
              <a:solidFill>
                <a:prstClr val="black"/>
              </a:solidFill>
              <a:latin typeface="ＭＳ ゴシック" panose="020B0609070205080204" pitchFamily="49" charset="-128"/>
              <a:ea typeface="ＭＳ ゴシック" panose="020B0609070205080204" pitchFamily="49" charset="-128"/>
            </a:endParaRPr>
          </a:p>
        </p:txBody>
      </p:sp>
      <p:sp>
        <p:nvSpPr>
          <p:cNvPr id="13" name="正方形/長方形 12"/>
          <p:cNvSpPr/>
          <p:nvPr/>
        </p:nvSpPr>
        <p:spPr>
          <a:xfrm>
            <a:off x="137526" y="796166"/>
            <a:ext cx="982815" cy="567632"/>
          </a:xfrm>
          <a:prstGeom prst="rect">
            <a:avLst/>
          </a:prstGeom>
          <a:solidFill>
            <a:schemeClr val="accent1">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ja-JP" altLang="en-US" sz="1350" dirty="0">
                <a:solidFill>
                  <a:prstClr val="black"/>
                </a:solidFill>
              </a:rPr>
              <a:t>記述内容</a:t>
            </a:r>
          </a:p>
        </p:txBody>
      </p:sp>
      <p:grpSp>
        <p:nvGrpSpPr>
          <p:cNvPr id="10" name="Group 13"/>
          <p:cNvGrpSpPr>
            <a:grpSpLocks/>
          </p:cNvGrpSpPr>
          <p:nvPr/>
        </p:nvGrpSpPr>
        <p:grpSpPr bwMode="auto">
          <a:xfrm>
            <a:off x="5577347" y="2255254"/>
            <a:ext cx="3521104" cy="940936"/>
            <a:chOff x="7373" y="1022"/>
            <a:chExt cx="5069" cy="1555"/>
          </a:xfrm>
        </p:grpSpPr>
        <p:pic>
          <p:nvPicPr>
            <p:cNvPr id="2062" name="Picture 1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76" y="2399"/>
              <a:ext cx="4966" cy="178"/>
            </a:xfrm>
            <a:prstGeom prst="rect">
              <a:avLst/>
            </a:prstGeom>
            <a:noFill/>
            <a:extLst>
              <a:ext uri="{909E8E84-426E-40DD-AFC4-6F175D3DCCD1}">
                <a14:hiddenFill xmlns:a14="http://schemas.microsoft.com/office/drawing/2010/main">
                  <a:solidFill>
                    <a:srgbClr val="FFFFFF"/>
                  </a:solidFill>
                </a14:hiddenFill>
              </a:ext>
            </a:extLst>
          </p:spPr>
        </p:pic>
        <p:pic>
          <p:nvPicPr>
            <p:cNvPr id="2063" name="Picture 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068" y="1125"/>
              <a:ext cx="373" cy="1315"/>
            </a:xfrm>
            <a:prstGeom prst="rect">
              <a:avLst/>
            </a:prstGeom>
            <a:noFill/>
            <a:extLst>
              <a:ext uri="{909E8E84-426E-40DD-AFC4-6F175D3DCCD1}">
                <a14:hiddenFill xmlns:a14="http://schemas.microsoft.com/office/drawing/2010/main">
                  <a:solidFill>
                    <a:srgbClr val="FFFFFF"/>
                  </a:solidFill>
                </a14:hiddenFill>
              </a:ext>
            </a:extLst>
          </p:spPr>
        </p:pic>
        <p:grpSp>
          <p:nvGrpSpPr>
            <p:cNvPr id="11" name="Group 16"/>
            <p:cNvGrpSpPr>
              <a:grpSpLocks/>
            </p:cNvGrpSpPr>
            <p:nvPr/>
          </p:nvGrpSpPr>
          <p:grpSpPr bwMode="auto">
            <a:xfrm>
              <a:off x="7373" y="1022"/>
              <a:ext cx="4933" cy="1418"/>
              <a:chOff x="7373" y="1022"/>
              <a:chExt cx="4933" cy="1418"/>
            </a:xfrm>
          </p:grpSpPr>
          <p:sp>
            <p:nvSpPr>
              <p:cNvPr id="16" name="Freeform 17"/>
              <p:cNvSpPr>
                <a:spLocks/>
              </p:cNvSpPr>
              <p:nvPr/>
            </p:nvSpPr>
            <p:spPr bwMode="auto">
              <a:xfrm>
                <a:off x="7373" y="1022"/>
                <a:ext cx="4933" cy="1418"/>
              </a:xfrm>
              <a:custGeom>
                <a:avLst/>
                <a:gdLst>
                  <a:gd name="T0" fmla="+- 0 12069 7373"/>
                  <a:gd name="T1" fmla="*/ T0 w 4933"/>
                  <a:gd name="T2" fmla="+- 0 1022 1022"/>
                  <a:gd name="T3" fmla="*/ 1022 h 1418"/>
                  <a:gd name="T4" fmla="+- 0 7592 7373"/>
                  <a:gd name="T5" fmla="*/ T4 w 4933"/>
                  <a:gd name="T6" fmla="+- 0 1023 1022"/>
                  <a:gd name="T7" fmla="*/ 1023 h 1418"/>
                  <a:gd name="T8" fmla="+- 0 7526 7373"/>
                  <a:gd name="T9" fmla="*/ T8 w 4933"/>
                  <a:gd name="T10" fmla="+- 0 1037 1022"/>
                  <a:gd name="T11" fmla="*/ 1037 h 1418"/>
                  <a:gd name="T12" fmla="+- 0 7469 7373"/>
                  <a:gd name="T13" fmla="*/ T12 w 4933"/>
                  <a:gd name="T14" fmla="+- 0 1068 1022"/>
                  <a:gd name="T15" fmla="*/ 1068 h 1418"/>
                  <a:gd name="T16" fmla="+- 0 7422 7373"/>
                  <a:gd name="T17" fmla="*/ T16 w 4933"/>
                  <a:gd name="T18" fmla="+- 0 1114 1022"/>
                  <a:gd name="T19" fmla="*/ 1114 h 1418"/>
                  <a:gd name="T20" fmla="+- 0 7390 7373"/>
                  <a:gd name="T21" fmla="*/ T20 w 4933"/>
                  <a:gd name="T22" fmla="+- 0 1170 1022"/>
                  <a:gd name="T23" fmla="*/ 1170 h 1418"/>
                  <a:gd name="T24" fmla="+- 0 7374 7373"/>
                  <a:gd name="T25" fmla="*/ T24 w 4933"/>
                  <a:gd name="T26" fmla="+- 0 1235 1022"/>
                  <a:gd name="T27" fmla="*/ 1235 h 1418"/>
                  <a:gd name="T28" fmla="+- 0 7373 7373"/>
                  <a:gd name="T29" fmla="*/ T28 w 4933"/>
                  <a:gd name="T30" fmla="+- 0 1259 1022"/>
                  <a:gd name="T31" fmla="*/ 1259 h 1418"/>
                  <a:gd name="T32" fmla="+- 0 7373 7373"/>
                  <a:gd name="T33" fmla="*/ T32 w 4933"/>
                  <a:gd name="T34" fmla="+- 0 2220 1022"/>
                  <a:gd name="T35" fmla="*/ 2220 h 1418"/>
                  <a:gd name="T36" fmla="+- 0 7387 7373"/>
                  <a:gd name="T37" fmla="*/ T36 w 4933"/>
                  <a:gd name="T38" fmla="+- 0 2286 1022"/>
                  <a:gd name="T39" fmla="*/ 2286 h 1418"/>
                  <a:gd name="T40" fmla="+- 0 7418 7373"/>
                  <a:gd name="T41" fmla="*/ T40 w 4933"/>
                  <a:gd name="T42" fmla="+- 0 2343 1022"/>
                  <a:gd name="T43" fmla="*/ 2343 h 1418"/>
                  <a:gd name="T44" fmla="+- 0 7464 7373"/>
                  <a:gd name="T45" fmla="*/ T44 w 4933"/>
                  <a:gd name="T46" fmla="+- 0 2390 1022"/>
                  <a:gd name="T47" fmla="*/ 2390 h 1418"/>
                  <a:gd name="T48" fmla="+- 0 7520 7373"/>
                  <a:gd name="T49" fmla="*/ T48 w 4933"/>
                  <a:gd name="T50" fmla="+- 0 2423 1022"/>
                  <a:gd name="T51" fmla="*/ 2423 h 1418"/>
                  <a:gd name="T52" fmla="+- 0 7586 7373"/>
                  <a:gd name="T53" fmla="*/ T52 w 4933"/>
                  <a:gd name="T54" fmla="+- 0 2439 1022"/>
                  <a:gd name="T55" fmla="*/ 2439 h 1418"/>
                  <a:gd name="T56" fmla="+- 0 7609 7373"/>
                  <a:gd name="T57" fmla="*/ T56 w 4933"/>
                  <a:gd name="T58" fmla="+- 0 2440 1022"/>
                  <a:gd name="T59" fmla="*/ 2440 h 1418"/>
                  <a:gd name="T60" fmla="+- 0 12085 7373"/>
                  <a:gd name="T61" fmla="*/ T60 w 4933"/>
                  <a:gd name="T62" fmla="+- 0 2439 1022"/>
                  <a:gd name="T63" fmla="*/ 2439 h 1418"/>
                  <a:gd name="T64" fmla="+- 0 12151 7373"/>
                  <a:gd name="T65" fmla="*/ T64 w 4933"/>
                  <a:gd name="T66" fmla="+- 0 2425 1022"/>
                  <a:gd name="T67" fmla="*/ 2425 h 1418"/>
                  <a:gd name="T68" fmla="+- 0 12209 7373"/>
                  <a:gd name="T69" fmla="*/ T68 w 4933"/>
                  <a:gd name="T70" fmla="+- 0 2394 1022"/>
                  <a:gd name="T71" fmla="*/ 2394 h 1418"/>
                  <a:gd name="T72" fmla="+- 0 12255 7373"/>
                  <a:gd name="T73" fmla="*/ T72 w 4933"/>
                  <a:gd name="T74" fmla="+- 0 2349 1022"/>
                  <a:gd name="T75" fmla="*/ 2349 h 1418"/>
                  <a:gd name="T76" fmla="+- 0 12288 7373"/>
                  <a:gd name="T77" fmla="*/ T76 w 4933"/>
                  <a:gd name="T78" fmla="+- 0 2292 1022"/>
                  <a:gd name="T79" fmla="*/ 2292 h 1418"/>
                  <a:gd name="T80" fmla="+- 0 12304 7373"/>
                  <a:gd name="T81" fmla="*/ T80 w 4933"/>
                  <a:gd name="T82" fmla="+- 0 2227 1022"/>
                  <a:gd name="T83" fmla="*/ 2227 h 1418"/>
                  <a:gd name="T84" fmla="+- 0 12305 7373"/>
                  <a:gd name="T85" fmla="*/ T84 w 4933"/>
                  <a:gd name="T86" fmla="+- 0 2204 1022"/>
                  <a:gd name="T87" fmla="*/ 2204 h 1418"/>
                  <a:gd name="T88" fmla="+- 0 12304 7373"/>
                  <a:gd name="T89" fmla="*/ T88 w 4933"/>
                  <a:gd name="T90" fmla="+- 0 1242 1022"/>
                  <a:gd name="T91" fmla="*/ 1242 h 1418"/>
                  <a:gd name="T92" fmla="+- 0 12290 7373"/>
                  <a:gd name="T93" fmla="*/ T92 w 4933"/>
                  <a:gd name="T94" fmla="+- 0 1176 1022"/>
                  <a:gd name="T95" fmla="*/ 1176 h 1418"/>
                  <a:gd name="T96" fmla="+- 0 12259 7373"/>
                  <a:gd name="T97" fmla="*/ T96 w 4933"/>
                  <a:gd name="T98" fmla="+- 0 1119 1022"/>
                  <a:gd name="T99" fmla="*/ 1119 h 1418"/>
                  <a:gd name="T100" fmla="+- 0 12214 7373"/>
                  <a:gd name="T101" fmla="*/ T100 w 4933"/>
                  <a:gd name="T102" fmla="+- 0 1072 1022"/>
                  <a:gd name="T103" fmla="*/ 1072 h 1418"/>
                  <a:gd name="T104" fmla="+- 0 12157 7373"/>
                  <a:gd name="T105" fmla="*/ T104 w 4933"/>
                  <a:gd name="T106" fmla="+- 0 1039 1022"/>
                  <a:gd name="T107" fmla="*/ 1039 h 1418"/>
                  <a:gd name="T108" fmla="+- 0 12092 7373"/>
                  <a:gd name="T109" fmla="*/ T108 w 4933"/>
                  <a:gd name="T110" fmla="+- 0 1023 1022"/>
                  <a:gd name="T111" fmla="*/ 1023 h 1418"/>
                  <a:gd name="T112" fmla="+- 0 12069 7373"/>
                  <a:gd name="T113" fmla="*/ T112 w 4933"/>
                  <a:gd name="T114" fmla="+- 0 1022 1022"/>
                  <a:gd name="T115" fmla="*/ 1022 h 1418"/>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 ang="0">
                    <a:pos x="T113" y="T115"/>
                  </a:cxn>
                </a:cxnLst>
                <a:rect l="0" t="0" r="r" b="b"/>
                <a:pathLst>
                  <a:path w="4933" h="1418">
                    <a:moveTo>
                      <a:pt x="4696" y="0"/>
                    </a:moveTo>
                    <a:lnTo>
                      <a:pt x="219" y="1"/>
                    </a:lnTo>
                    <a:lnTo>
                      <a:pt x="153" y="15"/>
                    </a:lnTo>
                    <a:lnTo>
                      <a:pt x="96" y="46"/>
                    </a:lnTo>
                    <a:lnTo>
                      <a:pt x="49" y="92"/>
                    </a:lnTo>
                    <a:lnTo>
                      <a:pt x="17" y="148"/>
                    </a:lnTo>
                    <a:lnTo>
                      <a:pt x="1" y="213"/>
                    </a:lnTo>
                    <a:lnTo>
                      <a:pt x="0" y="237"/>
                    </a:lnTo>
                    <a:lnTo>
                      <a:pt x="0" y="1198"/>
                    </a:lnTo>
                    <a:lnTo>
                      <a:pt x="14" y="1264"/>
                    </a:lnTo>
                    <a:lnTo>
                      <a:pt x="45" y="1321"/>
                    </a:lnTo>
                    <a:lnTo>
                      <a:pt x="91" y="1368"/>
                    </a:lnTo>
                    <a:lnTo>
                      <a:pt x="147" y="1401"/>
                    </a:lnTo>
                    <a:lnTo>
                      <a:pt x="213" y="1417"/>
                    </a:lnTo>
                    <a:lnTo>
                      <a:pt x="236" y="1418"/>
                    </a:lnTo>
                    <a:lnTo>
                      <a:pt x="4712" y="1417"/>
                    </a:lnTo>
                    <a:lnTo>
                      <a:pt x="4778" y="1403"/>
                    </a:lnTo>
                    <a:lnTo>
                      <a:pt x="4836" y="1372"/>
                    </a:lnTo>
                    <a:lnTo>
                      <a:pt x="4882" y="1327"/>
                    </a:lnTo>
                    <a:lnTo>
                      <a:pt x="4915" y="1270"/>
                    </a:lnTo>
                    <a:lnTo>
                      <a:pt x="4931" y="1205"/>
                    </a:lnTo>
                    <a:lnTo>
                      <a:pt x="4932" y="1182"/>
                    </a:lnTo>
                    <a:lnTo>
                      <a:pt x="4931" y="220"/>
                    </a:lnTo>
                    <a:lnTo>
                      <a:pt x="4917" y="154"/>
                    </a:lnTo>
                    <a:lnTo>
                      <a:pt x="4886" y="97"/>
                    </a:lnTo>
                    <a:lnTo>
                      <a:pt x="4841" y="50"/>
                    </a:lnTo>
                    <a:lnTo>
                      <a:pt x="4784" y="17"/>
                    </a:lnTo>
                    <a:lnTo>
                      <a:pt x="4719" y="1"/>
                    </a:lnTo>
                    <a:lnTo>
                      <a:pt x="4696"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ja-JP" altLang="en-US" sz="1050">
                  <a:solidFill>
                    <a:prstClr val="black"/>
                  </a:solidFill>
                  <a:latin typeface="ＭＳ ゴシック" panose="020B0609070205080204" pitchFamily="49" charset="-128"/>
                  <a:ea typeface="ＭＳ ゴシック" panose="020B0609070205080204" pitchFamily="49" charset="-128"/>
                </a:endParaRPr>
              </a:p>
            </p:txBody>
          </p:sp>
        </p:grpSp>
        <p:grpSp>
          <p:nvGrpSpPr>
            <p:cNvPr id="14" name="Group 18"/>
            <p:cNvGrpSpPr>
              <a:grpSpLocks/>
            </p:cNvGrpSpPr>
            <p:nvPr/>
          </p:nvGrpSpPr>
          <p:grpSpPr bwMode="auto">
            <a:xfrm>
              <a:off x="7373" y="1022"/>
              <a:ext cx="4933" cy="1418"/>
              <a:chOff x="7373" y="1022"/>
              <a:chExt cx="4933" cy="1418"/>
            </a:xfrm>
          </p:grpSpPr>
          <p:sp>
            <p:nvSpPr>
              <p:cNvPr id="15" name="Freeform 19"/>
              <p:cNvSpPr>
                <a:spLocks/>
              </p:cNvSpPr>
              <p:nvPr/>
            </p:nvSpPr>
            <p:spPr bwMode="auto">
              <a:xfrm>
                <a:off x="7373" y="1022"/>
                <a:ext cx="4933" cy="1418"/>
              </a:xfrm>
              <a:custGeom>
                <a:avLst/>
                <a:gdLst>
                  <a:gd name="T0" fmla="+- 0 7373 7373"/>
                  <a:gd name="T1" fmla="*/ T0 w 4933"/>
                  <a:gd name="T2" fmla="+- 0 1259 1022"/>
                  <a:gd name="T3" fmla="*/ 1259 h 1418"/>
                  <a:gd name="T4" fmla="+- 0 7382 7373"/>
                  <a:gd name="T5" fmla="*/ T4 w 4933"/>
                  <a:gd name="T6" fmla="+- 0 1191 1022"/>
                  <a:gd name="T7" fmla="*/ 1191 h 1418"/>
                  <a:gd name="T8" fmla="+- 0 7410 7373"/>
                  <a:gd name="T9" fmla="*/ T8 w 4933"/>
                  <a:gd name="T10" fmla="+- 0 1131 1022"/>
                  <a:gd name="T11" fmla="*/ 1131 h 1418"/>
                  <a:gd name="T12" fmla="+- 0 7452 7373"/>
                  <a:gd name="T13" fmla="*/ T12 w 4933"/>
                  <a:gd name="T14" fmla="+- 0 1082 1022"/>
                  <a:gd name="T15" fmla="*/ 1082 h 1418"/>
                  <a:gd name="T16" fmla="+- 0 7506 7373"/>
                  <a:gd name="T17" fmla="*/ T16 w 4933"/>
                  <a:gd name="T18" fmla="+- 0 1046 1022"/>
                  <a:gd name="T19" fmla="*/ 1046 h 1418"/>
                  <a:gd name="T20" fmla="+- 0 7570 7373"/>
                  <a:gd name="T21" fmla="*/ T20 w 4933"/>
                  <a:gd name="T22" fmla="+- 0 1026 1022"/>
                  <a:gd name="T23" fmla="*/ 1026 h 1418"/>
                  <a:gd name="T24" fmla="+- 0 12069 7373"/>
                  <a:gd name="T25" fmla="*/ T24 w 4933"/>
                  <a:gd name="T26" fmla="+- 0 1022 1022"/>
                  <a:gd name="T27" fmla="*/ 1022 h 1418"/>
                  <a:gd name="T28" fmla="+- 0 12092 7373"/>
                  <a:gd name="T29" fmla="*/ T28 w 4933"/>
                  <a:gd name="T30" fmla="+- 0 1023 1022"/>
                  <a:gd name="T31" fmla="*/ 1023 h 1418"/>
                  <a:gd name="T32" fmla="+- 0 12157 7373"/>
                  <a:gd name="T33" fmla="*/ T32 w 4933"/>
                  <a:gd name="T34" fmla="+- 0 1039 1022"/>
                  <a:gd name="T35" fmla="*/ 1039 h 1418"/>
                  <a:gd name="T36" fmla="+- 0 12214 7373"/>
                  <a:gd name="T37" fmla="*/ T36 w 4933"/>
                  <a:gd name="T38" fmla="+- 0 1072 1022"/>
                  <a:gd name="T39" fmla="*/ 1072 h 1418"/>
                  <a:gd name="T40" fmla="+- 0 12259 7373"/>
                  <a:gd name="T41" fmla="*/ T40 w 4933"/>
                  <a:gd name="T42" fmla="+- 0 1119 1022"/>
                  <a:gd name="T43" fmla="*/ 1119 h 1418"/>
                  <a:gd name="T44" fmla="+- 0 12290 7373"/>
                  <a:gd name="T45" fmla="*/ T44 w 4933"/>
                  <a:gd name="T46" fmla="+- 0 1176 1022"/>
                  <a:gd name="T47" fmla="*/ 1176 h 1418"/>
                  <a:gd name="T48" fmla="+- 0 12304 7373"/>
                  <a:gd name="T49" fmla="*/ T48 w 4933"/>
                  <a:gd name="T50" fmla="+- 0 1242 1022"/>
                  <a:gd name="T51" fmla="*/ 1242 h 1418"/>
                  <a:gd name="T52" fmla="+- 0 12305 7373"/>
                  <a:gd name="T53" fmla="*/ T52 w 4933"/>
                  <a:gd name="T54" fmla="+- 0 2204 1022"/>
                  <a:gd name="T55" fmla="*/ 2204 h 1418"/>
                  <a:gd name="T56" fmla="+- 0 12304 7373"/>
                  <a:gd name="T57" fmla="*/ T56 w 4933"/>
                  <a:gd name="T58" fmla="+- 0 2227 1022"/>
                  <a:gd name="T59" fmla="*/ 2227 h 1418"/>
                  <a:gd name="T60" fmla="+- 0 12288 7373"/>
                  <a:gd name="T61" fmla="*/ T60 w 4933"/>
                  <a:gd name="T62" fmla="+- 0 2292 1022"/>
                  <a:gd name="T63" fmla="*/ 2292 h 1418"/>
                  <a:gd name="T64" fmla="+- 0 12255 7373"/>
                  <a:gd name="T65" fmla="*/ T64 w 4933"/>
                  <a:gd name="T66" fmla="+- 0 2349 1022"/>
                  <a:gd name="T67" fmla="*/ 2349 h 1418"/>
                  <a:gd name="T68" fmla="+- 0 12209 7373"/>
                  <a:gd name="T69" fmla="*/ T68 w 4933"/>
                  <a:gd name="T70" fmla="+- 0 2394 1022"/>
                  <a:gd name="T71" fmla="*/ 2394 h 1418"/>
                  <a:gd name="T72" fmla="+- 0 12151 7373"/>
                  <a:gd name="T73" fmla="*/ T72 w 4933"/>
                  <a:gd name="T74" fmla="+- 0 2425 1022"/>
                  <a:gd name="T75" fmla="*/ 2425 h 1418"/>
                  <a:gd name="T76" fmla="+- 0 12085 7373"/>
                  <a:gd name="T77" fmla="*/ T76 w 4933"/>
                  <a:gd name="T78" fmla="+- 0 2439 1022"/>
                  <a:gd name="T79" fmla="*/ 2439 h 1418"/>
                  <a:gd name="T80" fmla="+- 0 7609 7373"/>
                  <a:gd name="T81" fmla="*/ T80 w 4933"/>
                  <a:gd name="T82" fmla="+- 0 2440 1022"/>
                  <a:gd name="T83" fmla="*/ 2440 h 1418"/>
                  <a:gd name="T84" fmla="+- 0 7586 7373"/>
                  <a:gd name="T85" fmla="*/ T84 w 4933"/>
                  <a:gd name="T86" fmla="+- 0 2439 1022"/>
                  <a:gd name="T87" fmla="*/ 2439 h 1418"/>
                  <a:gd name="T88" fmla="+- 0 7520 7373"/>
                  <a:gd name="T89" fmla="*/ T88 w 4933"/>
                  <a:gd name="T90" fmla="+- 0 2423 1022"/>
                  <a:gd name="T91" fmla="*/ 2423 h 1418"/>
                  <a:gd name="T92" fmla="+- 0 7464 7373"/>
                  <a:gd name="T93" fmla="*/ T92 w 4933"/>
                  <a:gd name="T94" fmla="+- 0 2390 1022"/>
                  <a:gd name="T95" fmla="*/ 2390 h 1418"/>
                  <a:gd name="T96" fmla="+- 0 7418 7373"/>
                  <a:gd name="T97" fmla="*/ T96 w 4933"/>
                  <a:gd name="T98" fmla="+- 0 2343 1022"/>
                  <a:gd name="T99" fmla="*/ 2343 h 1418"/>
                  <a:gd name="T100" fmla="+- 0 7387 7373"/>
                  <a:gd name="T101" fmla="*/ T100 w 4933"/>
                  <a:gd name="T102" fmla="+- 0 2286 1022"/>
                  <a:gd name="T103" fmla="*/ 2286 h 1418"/>
                  <a:gd name="T104" fmla="+- 0 7373 7373"/>
                  <a:gd name="T105" fmla="*/ T104 w 4933"/>
                  <a:gd name="T106" fmla="+- 0 2220 1022"/>
                  <a:gd name="T107" fmla="*/ 2220 h 1418"/>
                  <a:gd name="T108" fmla="+- 0 7373 7373"/>
                  <a:gd name="T109" fmla="*/ T108 w 4933"/>
                  <a:gd name="T110" fmla="+- 0 1259 1022"/>
                  <a:gd name="T111" fmla="*/ 1259 h 1418"/>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Lst>
                <a:rect l="0" t="0" r="r" b="b"/>
                <a:pathLst>
                  <a:path w="4933" h="1418">
                    <a:moveTo>
                      <a:pt x="0" y="237"/>
                    </a:moveTo>
                    <a:lnTo>
                      <a:pt x="9" y="169"/>
                    </a:lnTo>
                    <a:lnTo>
                      <a:pt x="37" y="109"/>
                    </a:lnTo>
                    <a:lnTo>
                      <a:pt x="79" y="60"/>
                    </a:lnTo>
                    <a:lnTo>
                      <a:pt x="133" y="24"/>
                    </a:lnTo>
                    <a:lnTo>
                      <a:pt x="197" y="4"/>
                    </a:lnTo>
                    <a:lnTo>
                      <a:pt x="4696" y="0"/>
                    </a:lnTo>
                    <a:lnTo>
                      <a:pt x="4719" y="1"/>
                    </a:lnTo>
                    <a:lnTo>
                      <a:pt x="4784" y="17"/>
                    </a:lnTo>
                    <a:lnTo>
                      <a:pt x="4841" y="50"/>
                    </a:lnTo>
                    <a:lnTo>
                      <a:pt x="4886" y="97"/>
                    </a:lnTo>
                    <a:lnTo>
                      <a:pt x="4917" y="154"/>
                    </a:lnTo>
                    <a:lnTo>
                      <a:pt x="4931" y="220"/>
                    </a:lnTo>
                    <a:lnTo>
                      <a:pt x="4932" y="1182"/>
                    </a:lnTo>
                    <a:lnTo>
                      <a:pt x="4931" y="1205"/>
                    </a:lnTo>
                    <a:lnTo>
                      <a:pt x="4915" y="1270"/>
                    </a:lnTo>
                    <a:lnTo>
                      <a:pt x="4882" y="1327"/>
                    </a:lnTo>
                    <a:lnTo>
                      <a:pt x="4836" y="1372"/>
                    </a:lnTo>
                    <a:lnTo>
                      <a:pt x="4778" y="1403"/>
                    </a:lnTo>
                    <a:lnTo>
                      <a:pt x="4712" y="1417"/>
                    </a:lnTo>
                    <a:lnTo>
                      <a:pt x="236" y="1418"/>
                    </a:lnTo>
                    <a:lnTo>
                      <a:pt x="213" y="1417"/>
                    </a:lnTo>
                    <a:lnTo>
                      <a:pt x="147" y="1401"/>
                    </a:lnTo>
                    <a:lnTo>
                      <a:pt x="91" y="1368"/>
                    </a:lnTo>
                    <a:lnTo>
                      <a:pt x="45" y="1321"/>
                    </a:lnTo>
                    <a:lnTo>
                      <a:pt x="14" y="1264"/>
                    </a:lnTo>
                    <a:lnTo>
                      <a:pt x="0" y="1198"/>
                    </a:lnTo>
                    <a:lnTo>
                      <a:pt x="0" y="237"/>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68580" tIns="34290" rIns="68580" bIns="34290" numCol="1" anchor="ctr" anchorCtr="0" compatLnSpc="1">
                <a:prstTxWarp prst="textNoShape">
                  <a:avLst/>
                </a:prstTxWarp>
              </a:bodyPr>
              <a:lstStyle/>
              <a:p>
                <a:r>
                  <a:rPr lang="en-US" altLang="ja-JP" sz="1050" dirty="0">
                    <a:latin typeface="ＭＳ ゴシック" panose="020B0609070205080204" pitchFamily="49" charset="-128"/>
                    <a:ea typeface="ＭＳ ゴシック" panose="020B0609070205080204" pitchFamily="49" charset="-128"/>
                  </a:rPr>
                  <a:t>【</a:t>
                </a:r>
                <a:r>
                  <a:rPr lang="ja-JP" altLang="en-US" sz="1050" dirty="0">
                    <a:latin typeface="ＭＳ ゴシック" panose="020B0609070205080204" pitchFamily="49" charset="-128"/>
                    <a:ea typeface="ＭＳ ゴシック" panose="020B0609070205080204" pitchFamily="49" charset="-128"/>
                  </a:rPr>
                  <a:t>基礎点評価の観点</a:t>
                </a:r>
                <a:r>
                  <a:rPr lang="en-US" altLang="ja-JP" sz="1050" dirty="0">
                    <a:latin typeface="ＭＳ ゴシック" panose="020B0609070205080204" pitchFamily="49" charset="-128"/>
                    <a:ea typeface="ＭＳ ゴシック" panose="020B0609070205080204" pitchFamily="49" charset="-128"/>
                  </a:rPr>
                  <a:t>】</a:t>
                </a:r>
              </a:p>
              <a:p>
                <a:r>
                  <a:rPr lang="ja-JP" altLang="en-US" sz="1050" dirty="0" smtClean="0">
                    <a:latin typeface="ＭＳ ゴシック" panose="020B0609070205080204" pitchFamily="49" charset="-128"/>
                    <a:ea typeface="ＭＳ ゴシック" panose="020B0609070205080204" pitchFamily="49" charset="-128"/>
                  </a:rPr>
                  <a:t>・組織として調査内容に関する専門知識・ノウハウ等</a:t>
                </a:r>
                <a:endParaRPr lang="en-US" altLang="ja-JP" sz="1050" dirty="0" smtClean="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a:t>
                </a:r>
                <a:r>
                  <a:rPr lang="ja-JP" altLang="en-US" sz="1050" dirty="0" smtClean="0">
                    <a:latin typeface="ＭＳ ゴシック" panose="020B0609070205080204" pitchFamily="49" charset="-128"/>
                    <a:ea typeface="ＭＳ ゴシック" panose="020B0609070205080204" pitchFamily="49" charset="-128"/>
                  </a:rPr>
                  <a:t>の蓄積はあるか</a:t>
                </a:r>
                <a:r>
                  <a:rPr lang="ja-JP" altLang="en-US" sz="1050" dirty="0" smtClean="0">
                    <a:solidFill>
                      <a:prstClr val="black"/>
                    </a:solidFill>
                    <a:latin typeface="ＭＳ ゴシック" panose="020B0609070205080204" pitchFamily="49" charset="-128"/>
                    <a:ea typeface="ＭＳ ゴシック" panose="020B0609070205080204" pitchFamily="49" charset="-128"/>
                  </a:rPr>
                  <a:t>。</a:t>
                </a:r>
                <a:endParaRPr lang="ja-JP" altLang="en-US" sz="1050" dirty="0">
                  <a:solidFill>
                    <a:prstClr val="black"/>
                  </a:solidFill>
                  <a:latin typeface="ＭＳ ゴシック" panose="020B0609070205080204" pitchFamily="49" charset="-128"/>
                  <a:ea typeface="ＭＳ ゴシック" panose="020B0609070205080204" pitchFamily="49" charset="-128"/>
                </a:endParaRPr>
              </a:p>
            </p:txBody>
          </p:sp>
        </p:grpSp>
      </p:grpSp>
      <p:grpSp>
        <p:nvGrpSpPr>
          <p:cNvPr id="17" name="Group 20"/>
          <p:cNvGrpSpPr>
            <a:grpSpLocks/>
          </p:cNvGrpSpPr>
          <p:nvPr/>
        </p:nvGrpSpPr>
        <p:grpSpPr bwMode="auto">
          <a:xfrm>
            <a:off x="5603875" y="4283190"/>
            <a:ext cx="3540125" cy="1379787"/>
            <a:chOff x="6780" y="1617"/>
            <a:chExt cx="6778" cy="1557"/>
          </a:xfrm>
        </p:grpSpPr>
        <p:pic>
          <p:nvPicPr>
            <p:cNvPr id="2069" name="Picture 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83" y="2724"/>
              <a:ext cx="6674" cy="450"/>
            </a:xfrm>
            <a:prstGeom prst="rect">
              <a:avLst/>
            </a:prstGeom>
            <a:noFill/>
            <a:extLst>
              <a:ext uri="{909E8E84-426E-40DD-AFC4-6F175D3DCCD1}">
                <a14:hiddenFill xmlns:a14="http://schemas.microsoft.com/office/drawing/2010/main">
                  <a:solidFill>
                    <a:srgbClr val="FFFFFF"/>
                  </a:solidFill>
                </a14:hiddenFill>
              </a:ext>
            </a:extLst>
          </p:spPr>
        </p:pic>
        <p:pic>
          <p:nvPicPr>
            <p:cNvPr id="2070" name="Picture 2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004" y="1720"/>
              <a:ext cx="554" cy="1317"/>
            </a:xfrm>
            <a:prstGeom prst="rect">
              <a:avLst/>
            </a:prstGeom>
            <a:noFill/>
            <a:extLst>
              <a:ext uri="{909E8E84-426E-40DD-AFC4-6F175D3DCCD1}">
                <a14:hiddenFill xmlns:a14="http://schemas.microsoft.com/office/drawing/2010/main">
                  <a:solidFill>
                    <a:srgbClr val="FFFFFF"/>
                  </a:solidFill>
                </a14:hiddenFill>
              </a:ext>
            </a:extLst>
          </p:spPr>
        </p:pic>
        <p:pic>
          <p:nvPicPr>
            <p:cNvPr id="2071" name="Picture 2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83" y="1720"/>
              <a:ext cx="209" cy="209"/>
            </a:xfrm>
            <a:prstGeom prst="rect">
              <a:avLst/>
            </a:prstGeom>
            <a:noFill/>
            <a:extLst>
              <a:ext uri="{909E8E84-426E-40DD-AFC4-6F175D3DCCD1}">
                <a14:hiddenFill xmlns:a14="http://schemas.microsoft.com/office/drawing/2010/main">
                  <a:solidFill>
                    <a:srgbClr val="FFFFFF"/>
                  </a:solidFill>
                </a14:hiddenFill>
              </a:ext>
            </a:extLst>
          </p:spPr>
        </p:pic>
        <p:pic>
          <p:nvPicPr>
            <p:cNvPr id="2072" name="Picture 2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247" y="1859"/>
              <a:ext cx="148" cy="148"/>
            </a:xfrm>
            <a:prstGeom prst="rect">
              <a:avLst/>
            </a:prstGeom>
            <a:noFill/>
            <a:extLst>
              <a:ext uri="{909E8E84-426E-40DD-AFC4-6F175D3DCCD1}">
                <a14:hiddenFill xmlns:a14="http://schemas.microsoft.com/office/drawing/2010/main">
                  <a:solidFill>
                    <a:srgbClr val="FFFFFF"/>
                  </a:solidFill>
                </a14:hiddenFill>
              </a:ext>
            </a:extLst>
          </p:spPr>
        </p:pic>
        <p:pic>
          <p:nvPicPr>
            <p:cNvPr id="2073" name="Picture 2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130" y="2972"/>
              <a:ext cx="6264" cy="116"/>
            </a:xfrm>
            <a:prstGeom prst="rect">
              <a:avLst/>
            </a:prstGeom>
            <a:noFill/>
            <a:extLst>
              <a:ext uri="{909E8E84-426E-40DD-AFC4-6F175D3DCCD1}">
                <a14:hiddenFill xmlns:a14="http://schemas.microsoft.com/office/drawing/2010/main">
                  <a:solidFill>
                    <a:srgbClr val="FFFFFF"/>
                  </a:solidFill>
                </a14:hiddenFill>
              </a:ext>
            </a:extLst>
          </p:spPr>
        </p:pic>
        <p:pic>
          <p:nvPicPr>
            <p:cNvPr id="2074" name="Picture 2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3004" y="2646"/>
              <a:ext cx="390" cy="390"/>
            </a:xfrm>
            <a:prstGeom prst="rect">
              <a:avLst/>
            </a:prstGeom>
            <a:noFill/>
            <a:extLst>
              <a:ext uri="{909E8E84-426E-40DD-AFC4-6F175D3DCCD1}">
                <a14:hiddenFill xmlns:a14="http://schemas.microsoft.com/office/drawing/2010/main">
                  <a:solidFill>
                    <a:srgbClr val="FFFFFF"/>
                  </a:solidFill>
                </a14:hiddenFill>
              </a:ext>
            </a:extLst>
          </p:spPr>
        </p:pic>
        <p:grpSp>
          <p:nvGrpSpPr>
            <p:cNvPr id="18" name="Group 27"/>
            <p:cNvGrpSpPr>
              <a:grpSpLocks/>
            </p:cNvGrpSpPr>
            <p:nvPr/>
          </p:nvGrpSpPr>
          <p:grpSpPr bwMode="auto">
            <a:xfrm>
              <a:off x="6882" y="1617"/>
              <a:ext cx="6512" cy="1420"/>
              <a:chOff x="6882" y="1617"/>
              <a:chExt cx="6512" cy="1420"/>
            </a:xfrm>
          </p:grpSpPr>
          <p:sp>
            <p:nvSpPr>
              <p:cNvPr id="26" name="Freeform 28"/>
              <p:cNvSpPr>
                <a:spLocks/>
              </p:cNvSpPr>
              <p:nvPr/>
            </p:nvSpPr>
            <p:spPr bwMode="auto">
              <a:xfrm>
                <a:off x="6882" y="1617"/>
                <a:ext cx="6512" cy="1420"/>
              </a:xfrm>
              <a:custGeom>
                <a:avLst/>
                <a:gdLst>
                  <a:gd name="T0" fmla="+- 0 13004 6780"/>
                  <a:gd name="T1" fmla="*/ T0 w 6640"/>
                  <a:gd name="T2" fmla="+- 0 1617 1617"/>
                  <a:gd name="T3" fmla="*/ 1617 h 1420"/>
                  <a:gd name="T4" fmla="+- 0 7196 6780"/>
                  <a:gd name="T5" fmla="*/ T4 w 6640"/>
                  <a:gd name="T6" fmla="+- 0 1617 1617"/>
                  <a:gd name="T7" fmla="*/ 1617 h 1420"/>
                  <a:gd name="T8" fmla="+- 0 6780 6780"/>
                  <a:gd name="T9" fmla="*/ T8 w 6640"/>
                  <a:gd name="T10" fmla="+- 0 2032 1617"/>
                  <a:gd name="T11" fmla="*/ 2032 h 1420"/>
                  <a:gd name="T12" fmla="+- 0 6780 6780"/>
                  <a:gd name="T13" fmla="*/ T12 w 6640"/>
                  <a:gd name="T14" fmla="+- 0 2621 1617"/>
                  <a:gd name="T15" fmla="*/ 2621 h 1420"/>
                  <a:gd name="T16" fmla="+- 0 7196 6780"/>
                  <a:gd name="T17" fmla="*/ T16 w 6640"/>
                  <a:gd name="T18" fmla="+- 0 3037 1617"/>
                  <a:gd name="T19" fmla="*/ 3037 h 1420"/>
                  <a:gd name="T20" fmla="+- 0 13004 6780"/>
                  <a:gd name="T21" fmla="*/ T20 w 6640"/>
                  <a:gd name="T22" fmla="+- 0 3037 1617"/>
                  <a:gd name="T23" fmla="*/ 3037 h 1420"/>
                  <a:gd name="T24" fmla="+- 0 13420 6780"/>
                  <a:gd name="T25" fmla="*/ T24 w 6640"/>
                  <a:gd name="T26" fmla="+- 0 2621 1617"/>
                  <a:gd name="T27" fmla="*/ 2621 h 1420"/>
                  <a:gd name="T28" fmla="+- 0 13420 6780"/>
                  <a:gd name="T29" fmla="*/ T28 w 6640"/>
                  <a:gd name="T30" fmla="+- 0 2032 1617"/>
                  <a:gd name="T31" fmla="*/ 2032 h 1420"/>
                  <a:gd name="T32" fmla="+- 0 13004 6780"/>
                  <a:gd name="T33" fmla="*/ T32 w 6640"/>
                  <a:gd name="T34" fmla="+- 0 1617 1617"/>
                  <a:gd name="T35" fmla="*/ 1617 h 1420"/>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Lst>
                <a:rect l="0" t="0" r="r" b="b"/>
                <a:pathLst>
                  <a:path w="6640" h="1420">
                    <a:moveTo>
                      <a:pt x="6224" y="0"/>
                    </a:moveTo>
                    <a:lnTo>
                      <a:pt x="416" y="0"/>
                    </a:lnTo>
                    <a:lnTo>
                      <a:pt x="0" y="415"/>
                    </a:lnTo>
                    <a:lnTo>
                      <a:pt x="0" y="1004"/>
                    </a:lnTo>
                    <a:lnTo>
                      <a:pt x="416" y="1420"/>
                    </a:lnTo>
                    <a:lnTo>
                      <a:pt x="6224" y="1420"/>
                    </a:lnTo>
                    <a:lnTo>
                      <a:pt x="6640" y="1004"/>
                    </a:lnTo>
                    <a:lnTo>
                      <a:pt x="6640" y="415"/>
                    </a:lnTo>
                    <a:lnTo>
                      <a:pt x="6224"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288000" tIns="34290" rIns="68580" bIns="34290" numCol="1" anchor="ctr" anchorCtr="0" compatLnSpc="1">
                <a:prstTxWarp prst="textNoShape">
                  <a:avLst/>
                </a:prstTxWarp>
              </a:bodyPr>
              <a:lstStyle/>
              <a:p>
                <a:r>
                  <a:rPr lang="en-US" altLang="ja-JP" sz="1050" dirty="0">
                    <a:latin typeface="ＭＳ ゴシック" panose="020B0609070205080204" pitchFamily="49" charset="-128"/>
                    <a:ea typeface="ＭＳ ゴシック" panose="020B0609070205080204" pitchFamily="49" charset="-128"/>
                  </a:rPr>
                  <a:t>【</a:t>
                </a:r>
                <a:r>
                  <a:rPr lang="ja-JP" altLang="en-US" sz="1050" dirty="0">
                    <a:latin typeface="ＭＳ ゴシック" panose="020B0609070205080204" pitchFamily="49" charset="-128"/>
                    <a:ea typeface="ＭＳ ゴシック" panose="020B0609070205080204" pitchFamily="49" charset="-128"/>
                  </a:rPr>
                  <a:t>加点評価の観点</a:t>
                </a:r>
                <a:r>
                  <a:rPr lang="en-US" altLang="ja-JP" sz="1050" dirty="0">
                    <a:latin typeface="ＭＳ ゴシック" panose="020B0609070205080204" pitchFamily="49" charset="-128"/>
                    <a:ea typeface="ＭＳ ゴシック" panose="020B0609070205080204" pitchFamily="49" charset="-128"/>
                  </a:rPr>
                  <a:t>】</a:t>
                </a:r>
              </a:p>
              <a:p>
                <a:r>
                  <a:rPr lang="ja-JP" altLang="en-US" sz="1050" dirty="0" smtClean="0">
                    <a:latin typeface="ＭＳ ゴシック" panose="020B0609070205080204" pitchFamily="49" charset="-128"/>
                    <a:ea typeface="ＭＳ ゴシック" panose="020B0609070205080204" pitchFamily="49" charset="-128"/>
                  </a:rPr>
                  <a:t>・</a:t>
                </a:r>
                <a:r>
                  <a:rPr lang="ja-JP" altLang="en-US" sz="1050" dirty="0">
                    <a:latin typeface="ＭＳ ゴシック" panose="020B0609070205080204" pitchFamily="49" charset="-128"/>
                    <a:ea typeface="ＭＳ ゴシック" panose="020B0609070205080204" pitchFamily="49" charset="-128"/>
                  </a:rPr>
                  <a:t>組織</a:t>
                </a:r>
                <a:r>
                  <a:rPr lang="ja-JP" altLang="en-US" sz="1050" dirty="0" smtClean="0">
                    <a:latin typeface="ＭＳ ゴシック" panose="020B0609070205080204" pitchFamily="49" charset="-128"/>
                    <a:ea typeface="ＭＳ ゴシック" panose="020B0609070205080204" pitchFamily="49" charset="-128"/>
                  </a:rPr>
                  <a:t>として類似事業の実績があるか。</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smtClean="0">
                    <a:latin typeface="ＭＳ ゴシック" panose="020B0609070205080204" pitchFamily="49" charset="-128"/>
                    <a:ea typeface="ＭＳ ゴシック" panose="020B0609070205080204" pitchFamily="49" charset="-128"/>
                  </a:rPr>
                  <a:t>・</a:t>
                </a:r>
                <a:r>
                  <a:rPr lang="ja-JP" altLang="en-US" sz="1050" dirty="0">
                    <a:latin typeface="ＭＳ ゴシック" panose="020B0609070205080204" pitchFamily="49" charset="-128"/>
                    <a:ea typeface="ＭＳ ゴシック" panose="020B0609070205080204" pitchFamily="49" charset="-128"/>
                  </a:rPr>
                  <a:t>組織</a:t>
                </a:r>
                <a:r>
                  <a:rPr lang="ja-JP" altLang="en-US" sz="1050" dirty="0" smtClean="0">
                    <a:latin typeface="ＭＳ ゴシック" panose="020B0609070205080204" pitchFamily="49" charset="-128"/>
                    <a:ea typeface="ＭＳ ゴシック" panose="020B0609070205080204" pitchFamily="49" charset="-128"/>
                  </a:rPr>
                  <a:t>として</a:t>
                </a:r>
                <a:r>
                  <a:rPr lang="ja-JP" altLang="en-US" sz="1050" dirty="0">
                    <a:latin typeface="ＭＳ ゴシック" panose="020B0609070205080204" pitchFamily="49" charset="-128"/>
                    <a:ea typeface="ＭＳ ゴシック" panose="020B0609070205080204" pitchFamily="49" charset="-128"/>
                  </a:rPr>
                  <a:t>調査</a:t>
                </a:r>
                <a:r>
                  <a:rPr lang="ja-JP" altLang="en-US" sz="1050" dirty="0" smtClean="0">
                    <a:latin typeface="ＭＳ ゴシック" panose="020B0609070205080204" pitchFamily="49" charset="-128"/>
                    <a:ea typeface="ＭＳ ゴシック" panose="020B0609070205080204" pitchFamily="49" charset="-128"/>
                  </a:rPr>
                  <a:t>内容に</a:t>
                </a:r>
                <a:r>
                  <a:rPr lang="ja-JP" altLang="en-US" sz="1050" dirty="0">
                    <a:latin typeface="ＭＳ ゴシック" panose="020B0609070205080204" pitchFamily="49" charset="-128"/>
                    <a:ea typeface="ＭＳ ゴシック" panose="020B0609070205080204" pitchFamily="49" charset="-128"/>
                  </a:rPr>
                  <a:t>活</a:t>
                </a:r>
                <a:r>
                  <a:rPr lang="ja-JP" altLang="en-US" sz="1050" dirty="0" smtClean="0">
                    <a:latin typeface="ＭＳ ゴシック" panose="020B0609070205080204" pitchFamily="49" charset="-128"/>
                    <a:ea typeface="ＭＳ ゴシック" panose="020B0609070205080204" pitchFamily="49" charset="-128"/>
                  </a:rPr>
                  <a:t>かされる専門知識、</a:t>
                </a:r>
                <a:endParaRPr lang="en-US" altLang="ja-JP" sz="1050" dirty="0" smtClean="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a:t>
                </a:r>
                <a:r>
                  <a:rPr lang="ja-JP" altLang="en-US" sz="1050" dirty="0" smtClean="0">
                    <a:latin typeface="ＭＳ ゴシック" panose="020B0609070205080204" pitchFamily="49" charset="-128"/>
                    <a:ea typeface="ＭＳ ゴシック" panose="020B0609070205080204" pitchFamily="49" charset="-128"/>
                  </a:rPr>
                  <a:t>ノウハウ</a:t>
                </a:r>
                <a:r>
                  <a:rPr lang="ja-JP" altLang="en-US" sz="1050" dirty="0">
                    <a:latin typeface="ＭＳ ゴシック" panose="020B0609070205080204" pitchFamily="49" charset="-128"/>
                    <a:ea typeface="ＭＳ ゴシック" panose="020B0609070205080204" pitchFamily="49" charset="-128"/>
                  </a:rPr>
                  <a:t>等（特に需給バランス調整、</a:t>
                </a:r>
                <a:r>
                  <a:rPr lang="ja-JP" altLang="en-US" sz="1050" dirty="0" smtClean="0">
                    <a:latin typeface="ＭＳ ゴシック" panose="020B0609070205080204" pitchFamily="49" charset="-128"/>
                    <a:ea typeface="ＭＳ ゴシック" panose="020B0609070205080204" pitchFamily="49" charset="-128"/>
                  </a:rPr>
                  <a:t>周波数</a:t>
                </a:r>
                <a:endParaRPr lang="en-US" altLang="ja-JP" sz="1050" dirty="0" smtClean="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a:t>
                </a:r>
                <a:r>
                  <a:rPr lang="ja-JP" altLang="en-US" sz="1050" dirty="0" smtClean="0">
                    <a:latin typeface="ＭＳ ゴシック" panose="020B0609070205080204" pitchFamily="49" charset="-128"/>
                    <a:ea typeface="ＭＳ ゴシック" panose="020B0609070205080204" pitchFamily="49" charset="-128"/>
                  </a:rPr>
                  <a:t>制御</a:t>
                </a:r>
                <a:r>
                  <a:rPr lang="ja-JP" altLang="en-US" sz="1050" dirty="0">
                    <a:latin typeface="ＭＳ ゴシック" panose="020B0609070205080204" pitchFamily="49" charset="-128"/>
                    <a:ea typeface="ＭＳ ゴシック" panose="020B0609070205080204" pitchFamily="49" charset="-128"/>
                  </a:rPr>
                  <a:t>について）の</a:t>
                </a:r>
                <a:r>
                  <a:rPr lang="ja-JP" altLang="en-US" sz="1050" dirty="0" smtClean="0">
                    <a:latin typeface="ＭＳ ゴシック" panose="020B0609070205080204" pitchFamily="49" charset="-128"/>
                    <a:ea typeface="ＭＳ ゴシック" panose="020B0609070205080204" pitchFamily="49" charset="-128"/>
                  </a:rPr>
                  <a:t>蓄積があるか。</a:t>
                </a:r>
                <a:endParaRPr lang="en-US" altLang="ja-JP" sz="1050" dirty="0" smtClean="0">
                  <a:latin typeface="ＭＳ ゴシック" panose="020B0609070205080204" pitchFamily="49" charset="-128"/>
                  <a:ea typeface="ＭＳ ゴシック" panose="020B0609070205080204" pitchFamily="49" charset="-128"/>
                </a:endParaRPr>
              </a:p>
              <a:p>
                <a:r>
                  <a:rPr lang="ja-JP" altLang="en-US" sz="1050" dirty="0" smtClean="0">
                    <a:latin typeface="ＭＳ ゴシック" panose="020B0609070205080204" pitchFamily="49" charset="-128"/>
                    <a:ea typeface="ＭＳ ゴシック" panose="020B0609070205080204" pitchFamily="49" charset="-128"/>
                  </a:rPr>
                  <a:t>・組織として調査内容に活かされる海外機関と</a:t>
                </a:r>
                <a:endParaRPr lang="en-US" altLang="ja-JP" sz="1050" dirty="0" smtClean="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a:t>
                </a:r>
                <a:r>
                  <a:rPr lang="ja-JP" altLang="en-US" sz="1050" dirty="0" smtClean="0">
                    <a:latin typeface="ＭＳ ゴシック" panose="020B0609070205080204" pitchFamily="49" charset="-128"/>
                    <a:ea typeface="ＭＳ ゴシック" panose="020B0609070205080204" pitchFamily="49" charset="-128"/>
                  </a:rPr>
                  <a:t>のネットワークを有しているか。</a:t>
                </a:r>
                <a:endParaRPr lang="ja-JP" altLang="en-US" sz="1050" dirty="0">
                  <a:latin typeface="ＭＳ ゴシック" panose="020B0609070205080204" pitchFamily="49" charset="-128"/>
                  <a:ea typeface="ＭＳ ゴシック" panose="020B0609070205080204" pitchFamily="49" charset="-128"/>
                </a:endParaRPr>
              </a:p>
            </p:txBody>
          </p:sp>
        </p:grpSp>
        <p:grpSp>
          <p:nvGrpSpPr>
            <p:cNvPr id="24" name="Group 29"/>
            <p:cNvGrpSpPr>
              <a:grpSpLocks/>
            </p:cNvGrpSpPr>
            <p:nvPr/>
          </p:nvGrpSpPr>
          <p:grpSpPr bwMode="auto">
            <a:xfrm>
              <a:off x="6780" y="1617"/>
              <a:ext cx="6640" cy="1420"/>
              <a:chOff x="6780" y="1617"/>
              <a:chExt cx="6640" cy="1420"/>
            </a:xfrm>
          </p:grpSpPr>
          <p:sp>
            <p:nvSpPr>
              <p:cNvPr id="25" name="Freeform 30"/>
              <p:cNvSpPr>
                <a:spLocks/>
              </p:cNvSpPr>
              <p:nvPr/>
            </p:nvSpPr>
            <p:spPr bwMode="auto">
              <a:xfrm>
                <a:off x="6780" y="1617"/>
                <a:ext cx="6640" cy="1420"/>
              </a:xfrm>
              <a:custGeom>
                <a:avLst/>
                <a:gdLst>
                  <a:gd name="T0" fmla="+- 0 6780 6780"/>
                  <a:gd name="T1" fmla="*/ T0 w 6640"/>
                  <a:gd name="T2" fmla="+- 0 2032 1617"/>
                  <a:gd name="T3" fmla="*/ 2032 h 1420"/>
                  <a:gd name="T4" fmla="+- 0 7196 6780"/>
                  <a:gd name="T5" fmla="*/ T4 w 6640"/>
                  <a:gd name="T6" fmla="+- 0 1617 1617"/>
                  <a:gd name="T7" fmla="*/ 1617 h 1420"/>
                  <a:gd name="T8" fmla="+- 0 13004 6780"/>
                  <a:gd name="T9" fmla="*/ T8 w 6640"/>
                  <a:gd name="T10" fmla="+- 0 1617 1617"/>
                  <a:gd name="T11" fmla="*/ 1617 h 1420"/>
                  <a:gd name="T12" fmla="+- 0 13420 6780"/>
                  <a:gd name="T13" fmla="*/ T12 w 6640"/>
                  <a:gd name="T14" fmla="+- 0 2032 1617"/>
                  <a:gd name="T15" fmla="*/ 2032 h 1420"/>
                  <a:gd name="T16" fmla="+- 0 13420 6780"/>
                  <a:gd name="T17" fmla="*/ T16 w 6640"/>
                  <a:gd name="T18" fmla="+- 0 2621 1617"/>
                  <a:gd name="T19" fmla="*/ 2621 h 1420"/>
                  <a:gd name="T20" fmla="+- 0 13004 6780"/>
                  <a:gd name="T21" fmla="*/ T20 w 6640"/>
                  <a:gd name="T22" fmla="+- 0 3037 1617"/>
                  <a:gd name="T23" fmla="*/ 3037 h 1420"/>
                  <a:gd name="T24" fmla="+- 0 7196 6780"/>
                  <a:gd name="T25" fmla="*/ T24 w 6640"/>
                  <a:gd name="T26" fmla="+- 0 3037 1617"/>
                  <a:gd name="T27" fmla="*/ 3037 h 1420"/>
                  <a:gd name="T28" fmla="+- 0 6780 6780"/>
                  <a:gd name="T29" fmla="*/ T28 w 6640"/>
                  <a:gd name="T30" fmla="+- 0 2621 1617"/>
                  <a:gd name="T31" fmla="*/ 2621 h 1420"/>
                  <a:gd name="T32" fmla="+- 0 6780 6780"/>
                  <a:gd name="T33" fmla="*/ T32 w 6640"/>
                  <a:gd name="T34" fmla="+- 0 2032 1617"/>
                  <a:gd name="T35" fmla="*/ 2032 h 1420"/>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Lst>
                <a:rect l="0" t="0" r="r" b="b"/>
                <a:pathLst>
                  <a:path w="6640" h="1420">
                    <a:moveTo>
                      <a:pt x="0" y="415"/>
                    </a:moveTo>
                    <a:lnTo>
                      <a:pt x="416" y="0"/>
                    </a:lnTo>
                    <a:lnTo>
                      <a:pt x="6224" y="0"/>
                    </a:lnTo>
                    <a:lnTo>
                      <a:pt x="6640" y="415"/>
                    </a:lnTo>
                    <a:lnTo>
                      <a:pt x="6640" y="1004"/>
                    </a:lnTo>
                    <a:lnTo>
                      <a:pt x="6224" y="1420"/>
                    </a:lnTo>
                    <a:lnTo>
                      <a:pt x="416" y="1420"/>
                    </a:lnTo>
                    <a:lnTo>
                      <a:pt x="0" y="1004"/>
                    </a:lnTo>
                    <a:lnTo>
                      <a:pt x="0" y="415"/>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68580" tIns="34290" rIns="68580" bIns="34290" numCol="1" anchor="ctr" anchorCtr="0" compatLnSpc="1">
                <a:prstTxWarp prst="textNoShape">
                  <a:avLst/>
                </a:prstTxWarp>
              </a:bodyPr>
              <a:lstStyle/>
              <a:p>
                <a:endParaRPr lang="ja-JP" altLang="en-US" sz="1350">
                  <a:solidFill>
                    <a:prstClr val="black"/>
                  </a:solidFill>
                </a:endParaRPr>
              </a:p>
            </p:txBody>
          </p:sp>
        </p:grpSp>
      </p:grpSp>
      <p:sp>
        <p:nvSpPr>
          <p:cNvPr id="27" name="正方形/長方形 26"/>
          <p:cNvSpPr/>
          <p:nvPr/>
        </p:nvSpPr>
        <p:spPr>
          <a:xfrm>
            <a:off x="6890224" y="1602476"/>
            <a:ext cx="1395061" cy="506714"/>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t>記述例</a:t>
            </a:r>
            <a:endParaRPr kumimoji="1" lang="ja-JP" altLang="en-US" b="1" dirty="0"/>
          </a:p>
        </p:txBody>
      </p:sp>
      <p:cxnSp>
        <p:nvCxnSpPr>
          <p:cNvPr id="6" name="直線コネクタ 5"/>
          <p:cNvCxnSpPr/>
          <p:nvPr/>
        </p:nvCxnSpPr>
        <p:spPr>
          <a:xfrm>
            <a:off x="4389120" y="2307102"/>
            <a:ext cx="1214755" cy="314531"/>
          </a:xfrm>
          <a:prstGeom prst="line">
            <a:avLst/>
          </a:prstGeom>
          <a:ln w="19050">
            <a:solidFill>
              <a:schemeClr val="tx1"/>
            </a:solidFill>
            <a:headEnd type="oval"/>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a:xfrm>
            <a:off x="4389120" y="2466509"/>
            <a:ext cx="1397559" cy="1881041"/>
          </a:xfrm>
          <a:prstGeom prst="line">
            <a:avLst/>
          </a:prstGeom>
          <a:ln w="19050">
            <a:solidFill>
              <a:schemeClr val="tx1"/>
            </a:solidFill>
            <a:headEnd type="oval"/>
          </a:ln>
        </p:spPr>
        <p:style>
          <a:lnRef idx="1">
            <a:schemeClr val="accent1"/>
          </a:lnRef>
          <a:fillRef idx="0">
            <a:schemeClr val="accent1"/>
          </a:fillRef>
          <a:effectRef idx="0">
            <a:schemeClr val="accent1"/>
          </a:effectRef>
          <a:fontRef idx="minor">
            <a:schemeClr val="tx1"/>
          </a:fontRef>
        </p:style>
      </p:cxnSp>
      <p:cxnSp>
        <p:nvCxnSpPr>
          <p:cNvPr id="33" name="直線コネクタ 32"/>
          <p:cNvCxnSpPr/>
          <p:nvPr/>
        </p:nvCxnSpPr>
        <p:spPr>
          <a:xfrm>
            <a:off x="4410420" y="3854171"/>
            <a:ext cx="1193455" cy="982993"/>
          </a:xfrm>
          <a:prstGeom prst="line">
            <a:avLst/>
          </a:prstGeom>
          <a:ln w="19050">
            <a:solidFill>
              <a:schemeClr val="tx1"/>
            </a:solidFill>
            <a:headEnd type="oval"/>
          </a:ln>
        </p:spPr>
        <p:style>
          <a:lnRef idx="1">
            <a:schemeClr val="accent1"/>
          </a:lnRef>
          <a:fillRef idx="0">
            <a:schemeClr val="accent1"/>
          </a:fillRef>
          <a:effectRef idx="0">
            <a:schemeClr val="accent1"/>
          </a:effectRef>
          <a:fontRef idx="minor">
            <a:schemeClr val="tx1"/>
          </a:fontRef>
        </p:style>
      </p:cxnSp>
      <p:sp>
        <p:nvSpPr>
          <p:cNvPr id="20" name="正方形/長方形 19"/>
          <p:cNvSpPr/>
          <p:nvPr/>
        </p:nvSpPr>
        <p:spPr>
          <a:xfrm>
            <a:off x="512040" y="6095651"/>
            <a:ext cx="4749800" cy="384349"/>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rPr>
              <a:t>さらに追加的な内容がある場合は「添付資料」として添付。</a:t>
            </a:r>
            <a:endParaRPr kumimoji="1" lang="ja-JP" altLang="en-US" sz="1400" dirty="0">
              <a:solidFill>
                <a:schemeClr val="tx1"/>
              </a:solidFill>
            </a:endParaRPr>
          </a:p>
        </p:txBody>
      </p:sp>
      <p:sp>
        <p:nvSpPr>
          <p:cNvPr id="5" name="スライド番号プレースホルダー 4"/>
          <p:cNvSpPr>
            <a:spLocks noGrp="1"/>
          </p:cNvSpPr>
          <p:nvPr>
            <p:ph type="sldNum" sz="quarter" idx="12"/>
          </p:nvPr>
        </p:nvSpPr>
        <p:spPr>
          <a:xfrm>
            <a:off x="0" y="6480000"/>
            <a:ext cx="360000" cy="360000"/>
          </a:xfrm>
        </p:spPr>
        <p:txBody>
          <a:bodyPr vert="vert"/>
          <a:lstStyle/>
          <a:p>
            <a:fld id="{F985433A-CC4F-471B-9DBE-CF2745555BA5}" type="slidenum">
              <a:rPr kumimoji="1" lang="ja-JP" altLang="en-US" smtClean="0"/>
              <a:t>12</a:t>
            </a:fld>
            <a:endParaRPr kumimoji="1" lang="ja-JP" altLang="en-US"/>
          </a:p>
        </p:txBody>
      </p:sp>
      <p:cxnSp>
        <p:nvCxnSpPr>
          <p:cNvPr id="38" name="直線コネクタ 37"/>
          <p:cNvCxnSpPr/>
          <p:nvPr/>
        </p:nvCxnSpPr>
        <p:spPr>
          <a:xfrm>
            <a:off x="4410420" y="5306194"/>
            <a:ext cx="1291125" cy="0"/>
          </a:xfrm>
          <a:prstGeom prst="line">
            <a:avLst/>
          </a:prstGeom>
          <a:ln w="19050">
            <a:solidFill>
              <a:schemeClr val="tx1"/>
            </a:solidFill>
            <a:headEnd type="ova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927796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14300" y="40708"/>
            <a:ext cx="8858250" cy="692007"/>
          </a:xfrm>
        </p:spPr>
        <p:txBody>
          <a:bodyPr>
            <a:noAutofit/>
          </a:bodyPr>
          <a:lstStyle/>
          <a:p>
            <a:r>
              <a:rPr lang="en-US" altLang="ja-JP" sz="2000" b="1" dirty="0" smtClean="0">
                <a:solidFill>
                  <a:srgbClr val="3399FF"/>
                </a:solidFill>
                <a:latin typeface="ＭＳ ゴシック" panose="020B0609070205080204" pitchFamily="49" charset="-128"/>
                <a:ea typeface="ＭＳ ゴシック" panose="020B0609070205080204" pitchFamily="49" charset="-128"/>
              </a:rPr>
              <a:t>【3</a:t>
            </a:r>
            <a:r>
              <a:rPr lang="ja-JP" altLang="en-US" sz="2000" b="1" dirty="0">
                <a:solidFill>
                  <a:srgbClr val="3399FF"/>
                </a:solidFill>
                <a:latin typeface="ＭＳ ゴシック" panose="020B0609070205080204" pitchFamily="49" charset="-128"/>
                <a:ea typeface="ＭＳ ゴシック" panose="020B0609070205080204" pitchFamily="49" charset="-128"/>
              </a:rPr>
              <a:t>　</a:t>
            </a:r>
            <a:r>
              <a:rPr lang="ja-JP" altLang="en-US" sz="2000" b="1" dirty="0" smtClean="0">
                <a:solidFill>
                  <a:srgbClr val="3399FF"/>
                </a:solidFill>
                <a:latin typeface="ＭＳ ゴシック" panose="020B0609070205080204" pitchFamily="49" charset="-128"/>
                <a:ea typeface="ＭＳ ゴシック" panose="020B0609070205080204" pitchFamily="49" charset="-128"/>
              </a:rPr>
              <a:t>調査実施体制</a:t>
            </a:r>
            <a:r>
              <a:rPr lang="en-US" altLang="ja-JP" sz="2000" b="1" dirty="0" smtClean="0">
                <a:solidFill>
                  <a:srgbClr val="3399FF"/>
                </a:solidFill>
                <a:latin typeface="ＭＳ ゴシック" panose="020B0609070205080204" pitchFamily="49" charset="-128"/>
                <a:ea typeface="ＭＳ ゴシック" panose="020B0609070205080204" pitchFamily="49" charset="-128"/>
              </a:rPr>
              <a:t>】</a:t>
            </a:r>
            <a:r>
              <a:rPr lang="en-US" altLang="ja-JP" sz="2000" b="1" dirty="0">
                <a:solidFill>
                  <a:srgbClr val="3399FF"/>
                </a:solidFill>
                <a:latin typeface="ＭＳ ゴシック" panose="020B0609070205080204" pitchFamily="49" charset="-128"/>
                <a:ea typeface="ＭＳ ゴシック" panose="020B0609070205080204" pitchFamily="49" charset="-128"/>
              </a:rPr>
              <a:t/>
            </a:r>
            <a:br>
              <a:rPr lang="en-US" altLang="ja-JP" sz="2000" b="1" dirty="0">
                <a:solidFill>
                  <a:srgbClr val="3399FF"/>
                </a:solidFill>
                <a:latin typeface="ＭＳ ゴシック" panose="020B0609070205080204" pitchFamily="49" charset="-128"/>
                <a:ea typeface="ＭＳ ゴシック" panose="020B0609070205080204" pitchFamily="49" charset="-128"/>
              </a:rPr>
            </a:br>
            <a:r>
              <a:rPr lang="ja-JP" altLang="en-US" sz="2000" b="1" dirty="0">
                <a:solidFill>
                  <a:srgbClr val="3399FF"/>
                </a:solidFill>
                <a:latin typeface="ＭＳ ゴシック" panose="020B0609070205080204" pitchFamily="49" charset="-128"/>
                <a:ea typeface="ＭＳ ゴシック" panose="020B0609070205080204" pitchFamily="49" charset="-128"/>
              </a:rPr>
              <a:t>　</a:t>
            </a:r>
            <a:r>
              <a:rPr lang="en-US" altLang="ja-JP" sz="2000" b="1" dirty="0" smtClean="0">
                <a:solidFill>
                  <a:srgbClr val="3399FF"/>
                </a:solidFill>
                <a:latin typeface="ＭＳ ゴシック" panose="020B0609070205080204" pitchFamily="49" charset="-128"/>
                <a:ea typeface="ＭＳ ゴシック" panose="020B0609070205080204" pitchFamily="49" charset="-128"/>
              </a:rPr>
              <a:t>3.3</a:t>
            </a:r>
            <a:r>
              <a:rPr lang="ja-JP" altLang="en-US" sz="2000" b="1" dirty="0">
                <a:solidFill>
                  <a:srgbClr val="3399FF"/>
                </a:solidFill>
                <a:latin typeface="ＭＳ ゴシック" panose="020B0609070205080204" pitchFamily="49" charset="-128"/>
                <a:ea typeface="ＭＳ ゴシック" panose="020B0609070205080204" pitchFamily="49" charset="-128"/>
              </a:rPr>
              <a:t>　</a:t>
            </a:r>
            <a:r>
              <a:rPr lang="ja-JP" altLang="en-US" sz="2000" b="1" dirty="0" smtClean="0">
                <a:solidFill>
                  <a:srgbClr val="3399FF"/>
                </a:solidFill>
                <a:latin typeface="ＭＳ ゴシック" panose="020B0609070205080204" pitchFamily="49" charset="-128"/>
                <a:ea typeface="ＭＳ ゴシック" panose="020B0609070205080204" pitchFamily="49" charset="-128"/>
              </a:rPr>
              <a:t>調査従事予定者の専門性、類似事業実績</a:t>
            </a:r>
            <a:endParaRPr lang="ja-JP" altLang="en-US" sz="2000" b="1" dirty="0">
              <a:solidFill>
                <a:srgbClr val="3399FF"/>
              </a:solidFill>
              <a:latin typeface="ＭＳ ゴシック" panose="020B0609070205080204" pitchFamily="49" charset="-128"/>
              <a:ea typeface="ＭＳ ゴシック" panose="020B0609070205080204" pitchFamily="49" charset="-128"/>
            </a:endParaRPr>
          </a:p>
        </p:txBody>
      </p:sp>
      <p:sp>
        <p:nvSpPr>
          <p:cNvPr id="3" name="コンテンツ プレースホルダー 2"/>
          <p:cNvSpPr>
            <a:spLocks noGrp="1"/>
          </p:cNvSpPr>
          <p:nvPr>
            <p:ph idx="1"/>
          </p:nvPr>
        </p:nvSpPr>
        <p:spPr>
          <a:xfrm>
            <a:off x="152040" y="1547234"/>
            <a:ext cx="8516760" cy="5083979"/>
          </a:xfrm>
        </p:spPr>
        <p:txBody>
          <a:bodyPr>
            <a:normAutofit fontScale="92500" lnSpcReduction="10000"/>
          </a:bodyPr>
          <a:lstStyle/>
          <a:p>
            <a:r>
              <a:rPr lang="ja-JP" altLang="en-US" sz="1900" u="sng" dirty="0" smtClean="0">
                <a:latin typeface="ＭＳ ゴシック" panose="020B0609070205080204" pitchFamily="49" charset="-128"/>
                <a:ea typeface="ＭＳ ゴシック" panose="020B0609070205080204" pitchFamily="49" charset="-128"/>
              </a:rPr>
              <a:t>業務担当者名</a:t>
            </a:r>
            <a:endParaRPr lang="en-US" altLang="ja-JP" sz="1900" u="sng" dirty="0" smtClean="0">
              <a:latin typeface="ＭＳ ゴシック" panose="020B0609070205080204" pitchFamily="49" charset="-128"/>
              <a:ea typeface="ＭＳ ゴシック" panose="020B0609070205080204" pitchFamily="49" charset="-128"/>
            </a:endParaRPr>
          </a:p>
          <a:p>
            <a:pPr marL="177800" indent="0">
              <a:lnSpc>
                <a:spcPct val="100000"/>
              </a:lnSpc>
              <a:spcBef>
                <a:spcPts val="400"/>
              </a:spcBef>
              <a:buSzPct val="60000"/>
              <a:buNone/>
            </a:pPr>
            <a:r>
              <a:rPr lang="ja-JP" altLang="en-US" sz="1400" dirty="0" smtClean="0">
                <a:latin typeface="ＭＳ ゴシック" panose="020B0609070205080204" pitchFamily="49" charset="-128"/>
                <a:ea typeface="ＭＳ ゴシック" panose="020B0609070205080204" pitchFamily="49" charset="-128"/>
              </a:rPr>
              <a:t>（以下の項目等を含めて記述）</a:t>
            </a:r>
            <a:endParaRPr lang="en-US" altLang="ja-JP" sz="1400" dirty="0" smtClean="0">
              <a:latin typeface="ＭＳ ゴシック" panose="020B0609070205080204" pitchFamily="49" charset="-128"/>
              <a:ea typeface="ＭＳ ゴシック" panose="020B0609070205080204" pitchFamily="49" charset="-128"/>
            </a:endParaRPr>
          </a:p>
          <a:p>
            <a:pPr marL="444500" indent="-266700">
              <a:lnSpc>
                <a:spcPct val="100000"/>
              </a:lnSpc>
              <a:spcBef>
                <a:spcPts val="400"/>
              </a:spcBef>
              <a:buSzPct val="60000"/>
              <a:buFont typeface="Wingdings" panose="05000000000000000000" pitchFamily="2" charset="2"/>
              <a:buChar char="Ø"/>
            </a:pPr>
            <a:r>
              <a:rPr lang="ja-JP" altLang="en-US" sz="1400" dirty="0" smtClean="0">
                <a:latin typeface="ＭＳ ゴシック" panose="020B0609070205080204" pitchFamily="49" charset="-128"/>
                <a:ea typeface="ＭＳ ゴシック" panose="020B0609070205080204" pitchFamily="49" charset="-128"/>
              </a:rPr>
              <a:t>部署・役職</a:t>
            </a:r>
            <a:endParaRPr lang="en-US" altLang="ja-JP" sz="1400" dirty="0" smtClean="0">
              <a:latin typeface="ＭＳ ゴシック" panose="020B0609070205080204" pitchFamily="49" charset="-128"/>
              <a:ea typeface="ＭＳ ゴシック" panose="020B0609070205080204" pitchFamily="49" charset="-128"/>
            </a:endParaRPr>
          </a:p>
          <a:p>
            <a:pPr marL="444500" indent="-266700">
              <a:lnSpc>
                <a:spcPct val="100000"/>
              </a:lnSpc>
              <a:spcBef>
                <a:spcPts val="400"/>
              </a:spcBef>
              <a:buSzPct val="60000"/>
              <a:buFont typeface="Wingdings" panose="05000000000000000000" pitchFamily="2" charset="2"/>
              <a:buChar char="Ø"/>
            </a:pPr>
            <a:r>
              <a:rPr lang="ja-JP" altLang="en-US" sz="1400" dirty="0" smtClean="0">
                <a:latin typeface="ＭＳ ゴシック" panose="020B0609070205080204" pitchFamily="49" charset="-128"/>
                <a:ea typeface="ＭＳ ゴシック" panose="020B0609070205080204" pitchFamily="49" charset="-128"/>
              </a:rPr>
              <a:t>予定担当業務</a:t>
            </a:r>
            <a:endParaRPr lang="en-US" altLang="ja-JP" sz="1400" dirty="0" smtClean="0">
              <a:latin typeface="ＭＳ ゴシック" panose="020B0609070205080204" pitchFamily="49" charset="-128"/>
              <a:ea typeface="ＭＳ ゴシック" panose="020B0609070205080204" pitchFamily="49" charset="-128"/>
            </a:endParaRPr>
          </a:p>
          <a:p>
            <a:pPr marL="444500" indent="-266700">
              <a:lnSpc>
                <a:spcPct val="100000"/>
              </a:lnSpc>
              <a:spcBef>
                <a:spcPts val="400"/>
              </a:spcBef>
              <a:buSzPct val="60000"/>
              <a:buFont typeface="Wingdings" panose="05000000000000000000" pitchFamily="2" charset="2"/>
              <a:buChar char="Ø"/>
            </a:pPr>
            <a:r>
              <a:rPr lang="ja-JP" altLang="en-US" sz="1400" dirty="0" smtClean="0">
                <a:latin typeface="ＭＳ ゴシック" panose="020B0609070205080204" pitchFamily="49" charset="-128"/>
                <a:ea typeface="ＭＳ ゴシック" panose="020B0609070205080204" pitchFamily="49" charset="-128"/>
              </a:rPr>
              <a:t>役割</a:t>
            </a:r>
            <a:endParaRPr lang="en-US" altLang="ja-JP" sz="1400" dirty="0" smtClean="0">
              <a:latin typeface="ＭＳ ゴシック" panose="020B0609070205080204" pitchFamily="49" charset="-128"/>
              <a:ea typeface="ＭＳ ゴシック" panose="020B0609070205080204" pitchFamily="49" charset="-128"/>
            </a:endParaRPr>
          </a:p>
          <a:p>
            <a:pPr marL="444500" indent="-266700">
              <a:lnSpc>
                <a:spcPct val="100000"/>
              </a:lnSpc>
              <a:spcBef>
                <a:spcPts val="400"/>
              </a:spcBef>
              <a:buSzPct val="60000"/>
              <a:buFont typeface="Wingdings" panose="05000000000000000000" pitchFamily="2" charset="2"/>
              <a:buChar char="Ø"/>
            </a:pPr>
            <a:r>
              <a:rPr lang="ja-JP" altLang="en-US" sz="1400" dirty="0" smtClean="0">
                <a:latin typeface="ＭＳ ゴシック" panose="020B0609070205080204" pitchFamily="49" charset="-128"/>
                <a:ea typeface="ＭＳ ゴシック" panose="020B0609070205080204" pitchFamily="49" charset="-128"/>
              </a:rPr>
              <a:t>業務経験（顧客の業種、実施業務やその内容、体制内での位置づけ、実施期間）</a:t>
            </a:r>
            <a:endParaRPr lang="en-US" altLang="ja-JP" sz="1400" dirty="0" smtClean="0">
              <a:latin typeface="ＭＳ ゴシック" panose="020B0609070205080204" pitchFamily="49" charset="-128"/>
              <a:ea typeface="ＭＳ ゴシック" panose="020B0609070205080204" pitchFamily="49" charset="-128"/>
            </a:endParaRPr>
          </a:p>
          <a:p>
            <a:pPr marL="444500" indent="-266700">
              <a:lnSpc>
                <a:spcPct val="100000"/>
              </a:lnSpc>
              <a:spcBef>
                <a:spcPts val="400"/>
              </a:spcBef>
              <a:buSzPct val="60000"/>
              <a:buFont typeface="Wingdings" panose="05000000000000000000" pitchFamily="2" charset="2"/>
              <a:buChar char="Ø"/>
            </a:pPr>
            <a:r>
              <a:rPr lang="ja-JP" altLang="en-US" sz="1400" dirty="0" smtClean="0">
                <a:latin typeface="ＭＳ ゴシック" panose="020B0609070205080204" pitchFamily="49" charset="-128"/>
                <a:ea typeface="ＭＳ ゴシック" panose="020B0609070205080204" pitchFamily="49" charset="-128"/>
              </a:rPr>
              <a:t>略歴・保有スキル・専門知識等</a:t>
            </a:r>
            <a:endParaRPr lang="en-US" altLang="ja-JP" sz="1400" dirty="0" smtClean="0">
              <a:latin typeface="ＭＳ ゴシック" panose="020B0609070205080204" pitchFamily="49" charset="-128"/>
              <a:ea typeface="ＭＳ ゴシック" panose="020B0609070205080204" pitchFamily="49" charset="-128"/>
            </a:endParaRPr>
          </a:p>
          <a:p>
            <a:pPr marL="444500" indent="-266700">
              <a:lnSpc>
                <a:spcPct val="100000"/>
              </a:lnSpc>
              <a:spcBef>
                <a:spcPts val="400"/>
              </a:spcBef>
              <a:buSzPct val="60000"/>
              <a:buFont typeface="Wingdings" panose="05000000000000000000" pitchFamily="2" charset="2"/>
              <a:buChar char="Ø"/>
            </a:pPr>
            <a:r>
              <a:rPr lang="ja-JP" altLang="en-US" sz="1400" dirty="0">
                <a:latin typeface="ＭＳ ゴシック" panose="020B0609070205080204" pitchFamily="49" charset="-128"/>
                <a:ea typeface="ＭＳ ゴシック" panose="020B0609070205080204" pitchFamily="49" charset="-128"/>
              </a:rPr>
              <a:t>過去</a:t>
            </a:r>
            <a:r>
              <a:rPr lang="ja-JP" altLang="en-US" sz="1400" dirty="0" smtClean="0">
                <a:latin typeface="ＭＳ ゴシック" panose="020B0609070205080204" pitchFamily="49" charset="-128"/>
                <a:ea typeface="ＭＳ ゴシック" panose="020B0609070205080204" pitchFamily="49" charset="-128"/>
              </a:rPr>
              <a:t>の実績</a:t>
            </a:r>
            <a:endParaRPr lang="en-US" altLang="ja-JP" sz="2200" dirty="0" smtClean="0">
              <a:latin typeface="ＭＳ ゴシック" panose="020B0609070205080204" pitchFamily="49" charset="-128"/>
              <a:ea typeface="ＭＳ ゴシック" panose="020B0609070205080204" pitchFamily="49" charset="-128"/>
            </a:endParaRPr>
          </a:p>
          <a:p>
            <a:r>
              <a:rPr lang="ja-JP" altLang="en-US" sz="1900" u="sng" dirty="0" smtClean="0">
                <a:latin typeface="ＭＳ ゴシック" panose="020B0609070205080204" pitchFamily="49" charset="-128"/>
                <a:ea typeface="ＭＳ ゴシック" panose="020B0609070205080204" pitchFamily="49" charset="-128"/>
              </a:rPr>
              <a:t>業務担当者</a:t>
            </a:r>
            <a:r>
              <a:rPr lang="ja-JP" altLang="en-US" sz="1900" u="sng" dirty="0">
                <a:latin typeface="ＭＳ ゴシック" panose="020B0609070205080204" pitchFamily="49" charset="-128"/>
                <a:ea typeface="ＭＳ ゴシック" panose="020B0609070205080204" pitchFamily="49" charset="-128"/>
              </a:rPr>
              <a:t>名</a:t>
            </a:r>
            <a:endParaRPr lang="en-US" altLang="ja-JP" sz="1900" u="sng" dirty="0" smtClean="0">
              <a:latin typeface="ＭＳ ゴシック" panose="020B0609070205080204" pitchFamily="49" charset="-128"/>
              <a:ea typeface="ＭＳ ゴシック" panose="020B0609070205080204" pitchFamily="49" charset="-128"/>
            </a:endParaRPr>
          </a:p>
          <a:p>
            <a:pPr marL="0" indent="0">
              <a:lnSpc>
                <a:spcPct val="100000"/>
              </a:lnSpc>
              <a:spcBef>
                <a:spcPts val="400"/>
              </a:spcBef>
              <a:buNone/>
            </a:pPr>
            <a:r>
              <a:rPr lang="ja-JP" altLang="en-US" sz="1400" dirty="0" smtClean="0">
                <a:latin typeface="ＭＳ ゴシック" panose="020B0609070205080204" pitchFamily="49" charset="-128"/>
                <a:ea typeface="ＭＳ ゴシック" panose="020B0609070205080204" pitchFamily="49" charset="-128"/>
              </a:rPr>
              <a:t>　（以下の項目等を含めて記述）</a:t>
            </a:r>
            <a:endParaRPr lang="en-US" altLang="ja-JP" sz="1400" dirty="0" smtClean="0">
              <a:latin typeface="ＭＳ ゴシック" panose="020B0609070205080204" pitchFamily="49" charset="-128"/>
              <a:ea typeface="ＭＳ ゴシック" panose="020B0609070205080204" pitchFamily="49" charset="-128"/>
            </a:endParaRPr>
          </a:p>
          <a:p>
            <a:pPr marL="444500" indent="-266700">
              <a:lnSpc>
                <a:spcPct val="100000"/>
              </a:lnSpc>
              <a:spcBef>
                <a:spcPts val="400"/>
              </a:spcBef>
              <a:buSzPct val="60000"/>
              <a:buFont typeface="Wingdings" panose="05000000000000000000" pitchFamily="2" charset="2"/>
              <a:buChar char="Ø"/>
            </a:pPr>
            <a:r>
              <a:rPr lang="ja-JP" altLang="en-US" sz="1400" dirty="0">
                <a:latin typeface="ＭＳ ゴシック" panose="020B0609070205080204" pitchFamily="49" charset="-128"/>
                <a:ea typeface="ＭＳ ゴシック" panose="020B0609070205080204" pitchFamily="49" charset="-128"/>
              </a:rPr>
              <a:t>部署・役職</a:t>
            </a:r>
            <a:endParaRPr lang="en-US" altLang="ja-JP" sz="1400" dirty="0">
              <a:latin typeface="ＭＳ ゴシック" panose="020B0609070205080204" pitchFamily="49" charset="-128"/>
              <a:ea typeface="ＭＳ ゴシック" panose="020B0609070205080204" pitchFamily="49" charset="-128"/>
            </a:endParaRPr>
          </a:p>
          <a:p>
            <a:pPr marL="444500" indent="-266700">
              <a:lnSpc>
                <a:spcPct val="100000"/>
              </a:lnSpc>
              <a:spcBef>
                <a:spcPts val="400"/>
              </a:spcBef>
              <a:buSzPct val="60000"/>
              <a:buFont typeface="Wingdings" panose="05000000000000000000" pitchFamily="2" charset="2"/>
              <a:buChar char="Ø"/>
            </a:pPr>
            <a:r>
              <a:rPr lang="ja-JP" altLang="en-US" sz="1400" dirty="0">
                <a:latin typeface="ＭＳ ゴシック" panose="020B0609070205080204" pitchFamily="49" charset="-128"/>
                <a:ea typeface="ＭＳ ゴシック" panose="020B0609070205080204" pitchFamily="49" charset="-128"/>
              </a:rPr>
              <a:t>予定担当業務</a:t>
            </a:r>
            <a:endParaRPr lang="en-US" altLang="ja-JP" sz="1400" dirty="0">
              <a:latin typeface="ＭＳ ゴシック" panose="020B0609070205080204" pitchFamily="49" charset="-128"/>
              <a:ea typeface="ＭＳ ゴシック" panose="020B0609070205080204" pitchFamily="49" charset="-128"/>
            </a:endParaRPr>
          </a:p>
          <a:p>
            <a:pPr marL="444500" indent="-266700">
              <a:lnSpc>
                <a:spcPct val="100000"/>
              </a:lnSpc>
              <a:spcBef>
                <a:spcPts val="400"/>
              </a:spcBef>
              <a:buSzPct val="60000"/>
              <a:buFont typeface="Wingdings" panose="05000000000000000000" pitchFamily="2" charset="2"/>
              <a:buChar char="Ø"/>
            </a:pPr>
            <a:r>
              <a:rPr lang="ja-JP" altLang="en-US" sz="1400" dirty="0">
                <a:latin typeface="ＭＳ ゴシック" panose="020B0609070205080204" pitchFamily="49" charset="-128"/>
                <a:ea typeface="ＭＳ ゴシック" panose="020B0609070205080204" pitchFamily="49" charset="-128"/>
              </a:rPr>
              <a:t>役割</a:t>
            </a:r>
            <a:endParaRPr lang="en-US" altLang="ja-JP" sz="1400" dirty="0">
              <a:latin typeface="ＭＳ ゴシック" panose="020B0609070205080204" pitchFamily="49" charset="-128"/>
              <a:ea typeface="ＭＳ ゴシック" panose="020B0609070205080204" pitchFamily="49" charset="-128"/>
            </a:endParaRPr>
          </a:p>
          <a:p>
            <a:pPr marL="444500" indent="-266700">
              <a:lnSpc>
                <a:spcPct val="100000"/>
              </a:lnSpc>
              <a:spcBef>
                <a:spcPts val="400"/>
              </a:spcBef>
              <a:buSzPct val="60000"/>
              <a:buFont typeface="Wingdings" panose="05000000000000000000" pitchFamily="2" charset="2"/>
              <a:buChar char="Ø"/>
            </a:pPr>
            <a:r>
              <a:rPr lang="ja-JP" altLang="en-US" sz="1400" dirty="0">
                <a:latin typeface="ＭＳ ゴシック" panose="020B0609070205080204" pitchFamily="49" charset="-128"/>
                <a:ea typeface="ＭＳ ゴシック" panose="020B0609070205080204" pitchFamily="49" charset="-128"/>
              </a:rPr>
              <a:t>業務経験（顧客の業種、実施業務やその内容、体制内での位置づけ、実施期間）</a:t>
            </a:r>
            <a:endParaRPr lang="en-US" altLang="ja-JP" sz="1400" dirty="0">
              <a:latin typeface="ＭＳ ゴシック" panose="020B0609070205080204" pitchFamily="49" charset="-128"/>
              <a:ea typeface="ＭＳ ゴシック" panose="020B0609070205080204" pitchFamily="49" charset="-128"/>
            </a:endParaRPr>
          </a:p>
          <a:p>
            <a:pPr marL="444500" indent="-266700">
              <a:lnSpc>
                <a:spcPct val="100000"/>
              </a:lnSpc>
              <a:spcBef>
                <a:spcPts val="400"/>
              </a:spcBef>
              <a:buSzPct val="60000"/>
              <a:buFont typeface="Wingdings" panose="05000000000000000000" pitchFamily="2" charset="2"/>
              <a:buChar char="Ø"/>
            </a:pPr>
            <a:r>
              <a:rPr lang="ja-JP" altLang="en-US" sz="1400" dirty="0">
                <a:latin typeface="ＭＳ ゴシック" panose="020B0609070205080204" pitchFamily="49" charset="-128"/>
                <a:ea typeface="ＭＳ ゴシック" panose="020B0609070205080204" pitchFamily="49" charset="-128"/>
              </a:rPr>
              <a:t>略歴・保有スキル・専門知識等</a:t>
            </a:r>
            <a:endParaRPr lang="en-US" altLang="ja-JP" sz="1400" dirty="0">
              <a:latin typeface="ＭＳ ゴシック" panose="020B0609070205080204" pitchFamily="49" charset="-128"/>
              <a:ea typeface="ＭＳ ゴシック" panose="020B0609070205080204" pitchFamily="49" charset="-128"/>
            </a:endParaRPr>
          </a:p>
          <a:p>
            <a:pPr marL="444500" indent="-266700">
              <a:lnSpc>
                <a:spcPct val="100000"/>
              </a:lnSpc>
              <a:spcBef>
                <a:spcPts val="400"/>
              </a:spcBef>
              <a:buSzPct val="60000"/>
              <a:buFont typeface="Wingdings" panose="05000000000000000000" pitchFamily="2" charset="2"/>
              <a:buChar char="Ø"/>
            </a:pPr>
            <a:r>
              <a:rPr lang="ja-JP" altLang="en-US" sz="1400" dirty="0">
                <a:latin typeface="ＭＳ ゴシック" panose="020B0609070205080204" pitchFamily="49" charset="-128"/>
                <a:ea typeface="ＭＳ ゴシック" panose="020B0609070205080204" pitchFamily="49" charset="-128"/>
              </a:rPr>
              <a:t>過去の</a:t>
            </a:r>
            <a:r>
              <a:rPr lang="ja-JP" altLang="en-US" sz="1400" dirty="0" smtClean="0">
                <a:latin typeface="ＭＳ ゴシック" panose="020B0609070205080204" pitchFamily="49" charset="-128"/>
                <a:ea typeface="ＭＳ ゴシック" panose="020B0609070205080204" pitchFamily="49" charset="-128"/>
              </a:rPr>
              <a:t>実績</a:t>
            </a:r>
            <a:endParaRPr lang="en-US" altLang="ja-JP" sz="1400" dirty="0" smtClean="0">
              <a:latin typeface="ＭＳ ゴシック" panose="020B0609070205080204" pitchFamily="49" charset="-128"/>
              <a:ea typeface="ＭＳ ゴシック" panose="020B0609070205080204" pitchFamily="49" charset="-128"/>
            </a:endParaRPr>
          </a:p>
          <a:p>
            <a:r>
              <a:rPr lang="ja-JP" altLang="en-US" sz="1900" u="sng" dirty="0" smtClean="0">
                <a:latin typeface="ＭＳ ゴシック" panose="020B0609070205080204" pitchFamily="49" charset="-128"/>
                <a:ea typeface="ＭＳ ゴシック" panose="020B0609070205080204" pitchFamily="49" charset="-128"/>
              </a:rPr>
              <a:t>調査に活かされるネットワーク</a:t>
            </a:r>
            <a:endParaRPr lang="en-US" altLang="ja-JP" sz="1900" u="sng" dirty="0">
              <a:latin typeface="ＭＳ ゴシック" panose="020B0609070205080204" pitchFamily="49" charset="-128"/>
              <a:ea typeface="ＭＳ ゴシック" panose="020B0609070205080204" pitchFamily="49" charset="-128"/>
            </a:endParaRPr>
          </a:p>
          <a:p>
            <a:pPr marL="0" indent="0">
              <a:lnSpc>
                <a:spcPct val="100000"/>
              </a:lnSpc>
              <a:spcBef>
                <a:spcPts val="400"/>
              </a:spcBef>
              <a:buNone/>
            </a:pPr>
            <a:r>
              <a:rPr lang="ja-JP" altLang="en-US" sz="1400" dirty="0">
                <a:latin typeface="ＭＳ ゴシック" panose="020B0609070205080204" pitchFamily="49" charset="-128"/>
                <a:ea typeface="ＭＳ ゴシック" panose="020B0609070205080204" pitchFamily="49" charset="-128"/>
              </a:rPr>
              <a:t>　（以下の項目等を含めて記述</a:t>
            </a:r>
            <a:r>
              <a:rPr lang="ja-JP" altLang="en-US" sz="1400" dirty="0" smtClean="0">
                <a:latin typeface="ＭＳ ゴシック" panose="020B0609070205080204" pitchFamily="49" charset="-128"/>
                <a:ea typeface="ＭＳ ゴシック" panose="020B0609070205080204" pitchFamily="49" charset="-128"/>
              </a:rPr>
              <a:t>）</a:t>
            </a:r>
          </a:p>
          <a:p>
            <a:pPr marL="444500" indent="-266700">
              <a:lnSpc>
                <a:spcPct val="100000"/>
              </a:lnSpc>
              <a:spcBef>
                <a:spcPts val="400"/>
              </a:spcBef>
              <a:buSzPct val="60000"/>
              <a:buFont typeface="Wingdings" panose="05000000000000000000" pitchFamily="2" charset="2"/>
              <a:buChar char="Ø"/>
            </a:pPr>
            <a:r>
              <a:rPr lang="ja-JP" altLang="en-US" sz="1400" dirty="0" smtClean="0">
                <a:latin typeface="ＭＳ ゴシック" panose="020B0609070205080204" pitchFamily="49" charset="-128"/>
                <a:ea typeface="ＭＳ ゴシック" panose="020B0609070205080204" pitchFamily="49" charset="-128"/>
              </a:rPr>
              <a:t>業務担当者がネットワークを有する海外機関</a:t>
            </a:r>
            <a:endParaRPr lang="en-US" altLang="ja-JP" sz="1400" dirty="0" smtClean="0">
              <a:latin typeface="ＭＳ ゴシック" panose="020B0609070205080204" pitchFamily="49" charset="-128"/>
              <a:ea typeface="ＭＳ ゴシック" panose="020B0609070205080204" pitchFamily="49" charset="-128"/>
            </a:endParaRPr>
          </a:p>
          <a:p>
            <a:pPr marL="444500" indent="-266700">
              <a:lnSpc>
                <a:spcPct val="100000"/>
              </a:lnSpc>
              <a:spcBef>
                <a:spcPts val="400"/>
              </a:spcBef>
              <a:buSzPct val="60000"/>
              <a:buFont typeface="Wingdings" panose="05000000000000000000" pitchFamily="2" charset="2"/>
              <a:buChar char="Ø"/>
            </a:pPr>
            <a:r>
              <a:rPr lang="ja-JP" altLang="en-US" sz="1400" dirty="0" smtClean="0">
                <a:latin typeface="ＭＳ ゴシック" panose="020B0609070205080204" pitchFamily="49" charset="-128"/>
                <a:ea typeface="ＭＳ ゴシック" panose="020B0609070205080204" pitchFamily="49" charset="-128"/>
              </a:rPr>
              <a:t>調査への活用方法</a:t>
            </a:r>
            <a:endParaRPr lang="en-US" altLang="ja-JP" sz="1400" dirty="0" smtClean="0">
              <a:latin typeface="ＭＳ ゴシック" panose="020B0609070205080204" pitchFamily="49" charset="-128"/>
              <a:ea typeface="ＭＳ ゴシック" panose="020B0609070205080204" pitchFamily="49" charset="-128"/>
            </a:endParaRPr>
          </a:p>
          <a:p>
            <a:pPr marL="444500" indent="-266700">
              <a:lnSpc>
                <a:spcPct val="100000"/>
              </a:lnSpc>
              <a:spcBef>
                <a:spcPts val="400"/>
              </a:spcBef>
              <a:buSzPct val="60000"/>
              <a:buFont typeface="Wingdings" panose="05000000000000000000" pitchFamily="2" charset="2"/>
              <a:buChar char="Ø"/>
            </a:pPr>
            <a:endParaRPr lang="en-US" altLang="ja-JP" sz="1400" dirty="0">
              <a:latin typeface="ＭＳ ゴシック" panose="020B0609070205080204" pitchFamily="49" charset="-128"/>
              <a:ea typeface="ＭＳ ゴシック" panose="020B0609070205080204" pitchFamily="49" charset="-128"/>
            </a:endParaRPr>
          </a:p>
        </p:txBody>
      </p:sp>
      <p:sp>
        <p:nvSpPr>
          <p:cNvPr id="4" name="テキスト ボックス 3"/>
          <p:cNvSpPr txBox="1"/>
          <p:nvPr/>
        </p:nvSpPr>
        <p:spPr>
          <a:xfrm>
            <a:off x="6110514" y="214879"/>
            <a:ext cx="2585811" cy="338554"/>
          </a:xfrm>
          <a:prstGeom prst="rect">
            <a:avLst/>
          </a:prstGeom>
          <a:noFill/>
        </p:spPr>
        <p:txBody>
          <a:bodyPr wrap="square" rtlCol="0">
            <a:spAutoFit/>
          </a:bodyPr>
          <a:lstStyle/>
          <a:p>
            <a:r>
              <a:rPr lang="en-US" altLang="ja-JP" sz="1600" b="1" dirty="0">
                <a:solidFill>
                  <a:prstClr val="black"/>
                </a:solidFill>
                <a:latin typeface="ＭＳ ゴシック" panose="020B0609070205080204" pitchFamily="49" charset="-128"/>
                <a:ea typeface="ＭＳ ゴシック" panose="020B0609070205080204" pitchFamily="49" charset="-128"/>
              </a:rPr>
              <a:t>6.1</a:t>
            </a:r>
            <a:r>
              <a:rPr lang="ja-JP" altLang="en-US" sz="1600" b="1" dirty="0">
                <a:solidFill>
                  <a:prstClr val="black"/>
                </a:solidFill>
                <a:latin typeface="ＭＳ ゴシック" panose="020B0609070205080204" pitchFamily="49" charset="-128"/>
                <a:ea typeface="ＭＳ ゴシック" panose="020B0609070205080204" pitchFamily="49" charset="-128"/>
              </a:rPr>
              <a:t>（別紙</a:t>
            </a:r>
            <a:r>
              <a:rPr lang="en-US" altLang="ja-JP" sz="1600" b="1" dirty="0">
                <a:solidFill>
                  <a:prstClr val="black"/>
                </a:solidFill>
                <a:latin typeface="ＭＳ ゴシック" panose="020B0609070205080204" pitchFamily="49" charset="-128"/>
                <a:ea typeface="ＭＳ ゴシック" panose="020B0609070205080204" pitchFamily="49" charset="-128"/>
              </a:rPr>
              <a:t>1</a:t>
            </a:r>
            <a:r>
              <a:rPr lang="ja-JP" altLang="en-US" sz="1600" b="1" dirty="0">
                <a:solidFill>
                  <a:prstClr val="black"/>
                </a:solidFill>
                <a:latin typeface="ＭＳ ゴシック" panose="020B0609070205080204" pitchFamily="49" charset="-128"/>
                <a:ea typeface="ＭＳ ゴシック" panose="020B0609070205080204" pitchFamily="49" charset="-128"/>
              </a:rPr>
              <a:t>）</a:t>
            </a:r>
            <a:r>
              <a:rPr lang="ja-JP" altLang="en-US" sz="1600" b="1" dirty="0" smtClean="0">
                <a:solidFill>
                  <a:prstClr val="black"/>
                </a:solidFill>
                <a:latin typeface="ＭＳ ゴシック" panose="020B0609070205080204" pitchFamily="49" charset="-128"/>
                <a:ea typeface="ＭＳ ゴシック" panose="020B0609070205080204" pitchFamily="49" charset="-128"/>
              </a:rPr>
              <a:t>提案書</a:t>
            </a:r>
            <a:r>
              <a:rPr lang="ja-JP" altLang="en-US" sz="1600" b="1" dirty="0" smtClean="0">
                <a:latin typeface="ＭＳ ゴシック" panose="020B0609070205080204" pitchFamily="49" charset="-128"/>
                <a:ea typeface="ＭＳ ゴシック" panose="020B0609070205080204" pitchFamily="49" charset="-128"/>
              </a:rPr>
              <a:t>雛形</a:t>
            </a:r>
            <a:endParaRPr lang="ja-JP" altLang="en-US" sz="1600" b="1" dirty="0">
              <a:latin typeface="ＭＳ ゴシック" panose="020B0609070205080204" pitchFamily="49" charset="-128"/>
              <a:ea typeface="ＭＳ ゴシック" panose="020B0609070205080204" pitchFamily="49" charset="-128"/>
            </a:endParaRPr>
          </a:p>
        </p:txBody>
      </p:sp>
      <p:sp>
        <p:nvSpPr>
          <p:cNvPr id="12" name="正方形/長方形 11"/>
          <p:cNvSpPr/>
          <p:nvPr/>
        </p:nvSpPr>
        <p:spPr>
          <a:xfrm>
            <a:off x="1120341" y="796168"/>
            <a:ext cx="7637922" cy="56697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ja-JP" altLang="en-US" sz="1200" dirty="0" smtClean="0">
                <a:solidFill>
                  <a:prstClr val="black"/>
                </a:solidFill>
              </a:rPr>
              <a:t>・本事業分野に従事する予定の者の、本事業分野に関する専門知識、ノウハウ等の蓄積、過去の経験について</a:t>
            </a:r>
            <a:endParaRPr lang="en-US" altLang="ja-JP" sz="1200" dirty="0" smtClean="0">
              <a:solidFill>
                <a:prstClr val="black"/>
              </a:solidFill>
            </a:endParaRPr>
          </a:p>
          <a:p>
            <a:r>
              <a:rPr lang="ja-JP" altLang="en-US" sz="1200" dirty="0">
                <a:solidFill>
                  <a:prstClr val="black"/>
                </a:solidFill>
              </a:rPr>
              <a:t>　</a:t>
            </a:r>
            <a:r>
              <a:rPr lang="ja-JP" altLang="en-US" sz="1200" dirty="0" smtClean="0">
                <a:solidFill>
                  <a:prstClr val="black"/>
                </a:solidFill>
              </a:rPr>
              <a:t>記述する。</a:t>
            </a:r>
            <a:endParaRPr lang="ja-JP" altLang="en-US" sz="1200" dirty="0">
              <a:solidFill>
                <a:prstClr val="black"/>
              </a:solidFill>
            </a:endParaRPr>
          </a:p>
        </p:txBody>
      </p:sp>
      <p:sp>
        <p:nvSpPr>
          <p:cNvPr id="13" name="正方形/長方形 12"/>
          <p:cNvSpPr/>
          <p:nvPr/>
        </p:nvSpPr>
        <p:spPr>
          <a:xfrm>
            <a:off x="137526" y="796166"/>
            <a:ext cx="982815" cy="567632"/>
          </a:xfrm>
          <a:prstGeom prst="rect">
            <a:avLst/>
          </a:prstGeom>
          <a:solidFill>
            <a:schemeClr val="accent1">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ja-JP" altLang="en-US" sz="1350" dirty="0">
                <a:solidFill>
                  <a:prstClr val="black"/>
                </a:solidFill>
              </a:rPr>
              <a:t>記述内容</a:t>
            </a:r>
          </a:p>
        </p:txBody>
      </p:sp>
      <p:grpSp>
        <p:nvGrpSpPr>
          <p:cNvPr id="10" name="Group 13"/>
          <p:cNvGrpSpPr>
            <a:grpSpLocks/>
          </p:cNvGrpSpPr>
          <p:nvPr/>
        </p:nvGrpSpPr>
        <p:grpSpPr bwMode="auto">
          <a:xfrm>
            <a:off x="5586476" y="1802282"/>
            <a:ext cx="3521104" cy="820717"/>
            <a:chOff x="7373" y="1022"/>
            <a:chExt cx="5069" cy="1555"/>
          </a:xfrm>
        </p:grpSpPr>
        <p:pic>
          <p:nvPicPr>
            <p:cNvPr id="2062" name="Picture 1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76" y="2399"/>
              <a:ext cx="4966" cy="178"/>
            </a:xfrm>
            <a:prstGeom prst="rect">
              <a:avLst/>
            </a:prstGeom>
            <a:noFill/>
            <a:extLst>
              <a:ext uri="{909E8E84-426E-40DD-AFC4-6F175D3DCCD1}">
                <a14:hiddenFill xmlns:a14="http://schemas.microsoft.com/office/drawing/2010/main">
                  <a:solidFill>
                    <a:srgbClr val="FFFFFF"/>
                  </a:solidFill>
                </a14:hiddenFill>
              </a:ext>
            </a:extLst>
          </p:spPr>
        </p:pic>
        <p:pic>
          <p:nvPicPr>
            <p:cNvPr id="2063" name="Picture 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068" y="1125"/>
              <a:ext cx="373" cy="1315"/>
            </a:xfrm>
            <a:prstGeom prst="rect">
              <a:avLst/>
            </a:prstGeom>
            <a:noFill/>
            <a:extLst>
              <a:ext uri="{909E8E84-426E-40DD-AFC4-6F175D3DCCD1}">
                <a14:hiddenFill xmlns:a14="http://schemas.microsoft.com/office/drawing/2010/main">
                  <a:solidFill>
                    <a:srgbClr val="FFFFFF"/>
                  </a:solidFill>
                </a14:hiddenFill>
              </a:ext>
            </a:extLst>
          </p:spPr>
        </p:pic>
        <p:grpSp>
          <p:nvGrpSpPr>
            <p:cNvPr id="11" name="Group 16"/>
            <p:cNvGrpSpPr>
              <a:grpSpLocks/>
            </p:cNvGrpSpPr>
            <p:nvPr/>
          </p:nvGrpSpPr>
          <p:grpSpPr bwMode="auto">
            <a:xfrm>
              <a:off x="7373" y="1022"/>
              <a:ext cx="4933" cy="1418"/>
              <a:chOff x="7373" y="1022"/>
              <a:chExt cx="4933" cy="1418"/>
            </a:xfrm>
          </p:grpSpPr>
          <p:sp>
            <p:nvSpPr>
              <p:cNvPr id="16" name="Freeform 17"/>
              <p:cNvSpPr>
                <a:spLocks/>
              </p:cNvSpPr>
              <p:nvPr/>
            </p:nvSpPr>
            <p:spPr bwMode="auto">
              <a:xfrm>
                <a:off x="7373" y="1022"/>
                <a:ext cx="4933" cy="1418"/>
              </a:xfrm>
              <a:custGeom>
                <a:avLst/>
                <a:gdLst>
                  <a:gd name="T0" fmla="+- 0 12069 7373"/>
                  <a:gd name="T1" fmla="*/ T0 w 4933"/>
                  <a:gd name="T2" fmla="+- 0 1022 1022"/>
                  <a:gd name="T3" fmla="*/ 1022 h 1418"/>
                  <a:gd name="T4" fmla="+- 0 7592 7373"/>
                  <a:gd name="T5" fmla="*/ T4 w 4933"/>
                  <a:gd name="T6" fmla="+- 0 1023 1022"/>
                  <a:gd name="T7" fmla="*/ 1023 h 1418"/>
                  <a:gd name="T8" fmla="+- 0 7526 7373"/>
                  <a:gd name="T9" fmla="*/ T8 w 4933"/>
                  <a:gd name="T10" fmla="+- 0 1037 1022"/>
                  <a:gd name="T11" fmla="*/ 1037 h 1418"/>
                  <a:gd name="T12" fmla="+- 0 7469 7373"/>
                  <a:gd name="T13" fmla="*/ T12 w 4933"/>
                  <a:gd name="T14" fmla="+- 0 1068 1022"/>
                  <a:gd name="T15" fmla="*/ 1068 h 1418"/>
                  <a:gd name="T16" fmla="+- 0 7422 7373"/>
                  <a:gd name="T17" fmla="*/ T16 w 4933"/>
                  <a:gd name="T18" fmla="+- 0 1114 1022"/>
                  <a:gd name="T19" fmla="*/ 1114 h 1418"/>
                  <a:gd name="T20" fmla="+- 0 7390 7373"/>
                  <a:gd name="T21" fmla="*/ T20 w 4933"/>
                  <a:gd name="T22" fmla="+- 0 1170 1022"/>
                  <a:gd name="T23" fmla="*/ 1170 h 1418"/>
                  <a:gd name="T24" fmla="+- 0 7374 7373"/>
                  <a:gd name="T25" fmla="*/ T24 w 4933"/>
                  <a:gd name="T26" fmla="+- 0 1235 1022"/>
                  <a:gd name="T27" fmla="*/ 1235 h 1418"/>
                  <a:gd name="T28" fmla="+- 0 7373 7373"/>
                  <a:gd name="T29" fmla="*/ T28 w 4933"/>
                  <a:gd name="T30" fmla="+- 0 1259 1022"/>
                  <a:gd name="T31" fmla="*/ 1259 h 1418"/>
                  <a:gd name="T32" fmla="+- 0 7373 7373"/>
                  <a:gd name="T33" fmla="*/ T32 w 4933"/>
                  <a:gd name="T34" fmla="+- 0 2220 1022"/>
                  <a:gd name="T35" fmla="*/ 2220 h 1418"/>
                  <a:gd name="T36" fmla="+- 0 7387 7373"/>
                  <a:gd name="T37" fmla="*/ T36 w 4933"/>
                  <a:gd name="T38" fmla="+- 0 2286 1022"/>
                  <a:gd name="T39" fmla="*/ 2286 h 1418"/>
                  <a:gd name="T40" fmla="+- 0 7418 7373"/>
                  <a:gd name="T41" fmla="*/ T40 w 4933"/>
                  <a:gd name="T42" fmla="+- 0 2343 1022"/>
                  <a:gd name="T43" fmla="*/ 2343 h 1418"/>
                  <a:gd name="T44" fmla="+- 0 7464 7373"/>
                  <a:gd name="T45" fmla="*/ T44 w 4933"/>
                  <a:gd name="T46" fmla="+- 0 2390 1022"/>
                  <a:gd name="T47" fmla="*/ 2390 h 1418"/>
                  <a:gd name="T48" fmla="+- 0 7520 7373"/>
                  <a:gd name="T49" fmla="*/ T48 w 4933"/>
                  <a:gd name="T50" fmla="+- 0 2423 1022"/>
                  <a:gd name="T51" fmla="*/ 2423 h 1418"/>
                  <a:gd name="T52" fmla="+- 0 7586 7373"/>
                  <a:gd name="T53" fmla="*/ T52 w 4933"/>
                  <a:gd name="T54" fmla="+- 0 2439 1022"/>
                  <a:gd name="T55" fmla="*/ 2439 h 1418"/>
                  <a:gd name="T56" fmla="+- 0 7609 7373"/>
                  <a:gd name="T57" fmla="*/ T56 w 4933"/>
                  <a:gd name="T58" fmla="+- 0 2440 1022"/>
                  <a:gd name="T59" fmla="*/ 2440 h 1418"/>
                  <a:gd name="T60" fmla="+- 0 12085 7373"/>
                  <a:gd name="T61" fmla="*/ T60 w 4933"/>
                  <a:gd name="T62" fmla="+- 0 2439 1022"/>
                  <a:gd name="T63" fmla="*/ 2439 h 1418"/>
                  <a:gd name="T64" fmla="+- 0 12151 7373"/>
                  <a:gd name="T65" fmla="*/ T64 w 4933"/>
                  <a:gd name="T66" fmla="+- 0 2425 1022"/>
                  <a:gd name="T67" fmla="*/ 2425 h 1418"/>
                  <a:gd name="T68" fmla="+- 0 12209 7373"/>
                  <a:gd name="T69" fmla="*/ T68 w 4933"/>
                  <a:gd name="T70" fmla="+- 0 2394 1022"/>
                  <a:gd name="T71" fmla="*/ 2394 h 1418"/>
                  <a:gd name="T72" fmla="+- 0 12255 7373"/>
                  <a:gd name="T73" fmla="*/ T72 w 4933"/>
                  <a:gd name="T74" fmla="+- 0 2349 1022"/>
                  <a:gd name="T75" fmla="*/ 2349 h 1418"/>
                  <a:gd name="T76" fmla="+- 0 12288 7373"/>
                  <a:gd name="T77" fmla="*/ T76 w 4933"/>
                  <a:gd name="T78" fmla="+- 0 2292 1022"/>
                  <a:gd name="T79" fmla="*/ 2292 h 1418"/>
                  <a:gd name="T80" fmla="+- 0 12304 7373"/>
                  <a:gd name="T81" fmla="*/ T80 w 4933"/>
                  <a:gd name="T82" fmla="+- 0 2227 1022"/>
                  <a:gd name="T83" fmla="*/ 2227 h 1418"/>
                  <a:gd name="T84" fmla="+- 0 12305 7373"/>
                  <a:gd name="T85" fmla="*/ T84 w 4933"/>
                  <a:gd name="T86" fmla="+- 0 2204 1022"/>
                  <a:gd name="T87" fmla="*/ 2204 h 1418"/>
                  <a:gd name="T88" fmla="+- 0 12304 7373"/>
                  <a:gd name="T89" fmla="*/ T88 w 4933"/>
                  <a:gd name="T90" fmla="+- 0 1242 1022"/>
                  <a:gd name="T91" fmla="*/ 1242 h 1418"/>
                  <a:gd name="T92" fmla="+- 0 12290 7373"/>
                  <a:gd name="T93" fmla="*/ T92 w 4933"/>
                  <a:gd name="T94" fmla="+- 0 1176 1022"/>
                  <a:gd name="T95" fmla="*/ 1176 h 1418"/>
                  <a:gd name="T96" fmla="+- 0 12259 7373"/>
                  <a:gd name="T97" fmla="*/ T96 w 4933"/>
                  <a:gd name="T98" fmla="+- 0 1119 1022"/>
                  <a:gd name="T99" fmla="*/ 1119 h 1418"/>
                  <a:gd name="T100" fmla="+- 0 12214 7373"/>
                  <a:gd name="T101" fmla="*/ T100 w 4933"/>
                  <a:gd name="T102" fmla="+- 0 1072 1022"/>
                  <a:gd name="T103" fmla="*/ 1072 h 1418"/>
                  <a:gd name="T104" fmla="+- 0 12157 7373"/>
                  <a:gd name="T105" fmla="*/ T104 w 4933"/>
                  <a:gd name="T106" fmla="+- 0 1039 1022"/>
                  <a:gd name="T107" fmla="*/ 1039 h 1418"/>
                  <a:gd name="T108" fmla="+- 0 12092 7373"/>
                  <a:gd name="T109" fmla="*/ T108 w 4933"/>
                  <a:gd name="T110" fmla="+- 0 1023 1022"/>
                  <a:gd name="T111" fmla="*/ 1023 h 1418"/>
                  <a:gd name="T112" fmla="+- 0 12069 7373"/>
                  <a:gd name="T113" fmla="*/ T112 w 4933"/>
                  <a:gd name="T114" fmla="+- 0 1022 1022"/>
                  <a:gd name="T115" fmla="*/ 1022 h 1418"/>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 ang="0">
                    <a:pos x="T113" y="T115"/>
                  </a:cxn>
                </a:cxnLst>
                <a:rect l="0" t="0" r="r" b="b"/>
                <a:pathLst>
                  <a:path w="4933" h="1418">
                    <a:moveTo>
                      <a:pt x="4696" y="0"/>
                    </a:moveTo>
                    <a:lnTo>
                      <a:pt x="219" y="1"/>
                    </a:lnTo>
                    <a:lnTo>
                      <a:pt x="153" y="15"/>
                    </a:lnTo>
                    <a:lnTo>
                      <a:pt x="96" y="46"/>
                    </a:lnTo>
                    <a:lnTo>
                      <a:pt x="49" y="92"/>
                    </a:lnTo>
                    <a:lnTo>
                      <a:pt x="17" y="148"/>
                    </a:lnTo>
                    <a:lnTo>
                      <a:pt x="1" y="213"/>
                    </a:lnTo>
                    <a:lnTo>
                      <a:pt x="0" y="237"/>
                    </a:lnTo>
                    <a:lnTo>
                      <a:pt x="0" y="1198"/>
                    </a:lnTo>
                    <a:lnTo>
                      <a:pt x="14" y="1264"/>
                    </a:lnTo>
                    <a:lnTo>
                      <a:pt x="45" y="1321"/>
                    </a:lnTo>
                    <a:lnTo>
                      <a:pt x="91" y="1368"/>
                    </a:lnTo>
                    <a:lnTo>
                      <a:pt x="147" y="1401"/>
                    </a:lnTo>
                    <a:lnTo>
                      <a:pt x="213" y="1417"/>
                    </a:lnTo>
                    <a:lnTo>
                      <a:pt x="236" y="1418"/>
                    </a:lnTo>
                    <a:lnTo>
                      <a:pt x="4712" y="1417"/>
                    </a:lnTo>
                    <a:lnTo>
                      <a:pt x="4778" y="1403"/>
                    </a:lnTo>
                    <a:lnTo>
                      <a:pt x="4836" y="1372"/>
                    </a:lnTo>
                    <a:lnTo>
                      <a:pt x="4882" y="1327"/>
                    </a:lnTo>
                    <a:lnTo>
                      <a:pt x="4915" y="1270"/>
                    </a:lnTo>
                    <a:lnTo>
                      <a:pt x="4931" y="1205"/>
                    </a:lnTo>
                    <a:lnTo>
                      <a:pt x="4932" y="1182"/>
                    </a:lnTo>
                    <a:lnTo>
                      <a:pt x="4931" y="220"/>
                    </a:lnTo>
                    <a:lnTo>
                      <a:pt x="4917" y="154"/>
                    </a:lnTo>
                    <a:lnTo>
                      <a:pt x="4886" y="97"/>
                    </a:lnTo>
                    <a:lnTo>
                      <a:pt x="4841" y="50"/>
                    </a:lnTo>
                    <a:lnTo>
                      <a:pt x="4784" y="17"/>
                    </a:lnTo>
                    <a:lnTo>
                      <a:pt x="4719" y="1"/>
                    </a:lnTo>
                    <a:lnTo>
                      <a:pt x="4696"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ja-JP" altLang="en-US" sz="1050">
                  <a:solidFill>
                    <a:prstClr val="black"/>
                  </a:solidFill>
                  <a:latin typeface="ＭＳ ゴシック" panose="020B0609070205080204" pitchFamily="49" charset="-128"/>
                  <a:ea typeface="ＭＳ ゴシック" panose="020B0609070205080204" pitchFamily="49" charset="-128"/>
                </a:endParaRPr>
              </a:p>
            </p:txBody>
          </p:sp>
        </p:grpSp>
        <p:grpSp>
          <p:nvGrpSpPr>
            <p:cNvPr id="14" name="Group 18"/>
            <p:cNvGrpSpPr>
              <a:grpSpLocks/>
            </p:cNvGrpSpPr>
            <p:nvPr/>
          </p:nvGrpSpPr>
          <p:grpSpPr bwMode="auto">
            <a:xfrm>
              <a:off x="7373" y="1022"/>
              <a:ext cx="4933" cy="1418"/>
              <a:chOff x="7373" y="1022"/>
              <a:chExt cx="4933" cy="1418"/>
            </a:xfrm>
          </p:grpSpPr>
          <p:sp>
            <p:nvSpPr>
              <p:cNvPr id="15" name="Freeform 19"/>
              <p:cNvSpPr>
                <a:spLocks/>
              </p:cNvSpPr>
              <p:nvPr/>
            </p:nvSpPr>
            <p:spPr bwMode="auto">
              <a:xfrm>
                <a:off x="7373" y="1022"/>
                <a:ext cx="4933" cy="1418"/>
              </a:xfrm>
              <a:custGeom>
                <a:avLst/>
                <a:gdLst>
                  <a:gd name="T0" fmla="+- 0 7373 7373"/>
                  <a:gd name="T1" fmla="*/ T0 w 4933"/>
                  <a:gd name="T2" fmla="+- 0 1259 1022"/>
                  <a:gd name="T3" fmla="*/ 1259 h 1418"/>
                  <a:gd name="T4" fmla="+- 0 7382 7373"/>
                  <a:gd name="T5" fmla="*/ T4 w 4933"/>
                  <a:gd name="T6" fmla="+- 0 1191 1022"/>
                  <a:gd name="T7" fmla="*/ 1191 h 1418"/>
                  <a:gd name="T8" fmla="+- 0 7410 7373"/>
                  <a:gd name="T9" fmla="*/ T8 w 4933"/>
                  <a:gd name="T10" fmla="+- 0 1131 1022"/>
                  <a:gd name="T11" fmla="*/ 1131 h 1418"/>
                  <a:gd name="T12" fmla="+- 0 7452 7373"/>
                  <a:gd name="T13" fmla="*/ T12 w 4933"/>
                  <a:gd name="T14" fmla="+- 0 1082 1022"/>
                  <a:gd name="T15" fmla="*/ 1082 h 1418"/>
                  <a:gd name="T16" fmla="+- 0 7506 7373"/>
                  <a:gd name="T17" fmla="*/ T16 w 4933"/>
                  <a:gd name="T18" fmla="+- 0 1046 1022"/>
                  <a:gd name="T19" fmla="*/ 1046 h 1418"/>
                  <a:gd name="T20" fmla="+- 0 7570 7373"/>
                  <a:gd name="T21" fmla="*/ T20 w 4933"/>
                  <a:gd name="T22" fmla="+- 0 1026 1022"/>
                  <a:gd name="T23" fmla="*/ 1026 h 1418"/>
                  <a:gd name="T24" fmla="+- 0 12069 7373"/>
                  <a:gd name="T25" fmla="*/ T24 w 4933"/>
                  <a:gd name="T26" fmla="+- 0 1022 1022"/>
                  <a:gd name="T27" fmla="*/ 1022 h 1418"/>
                  <a:gd name="T28" fmla="+- 0 12092 7373"/>
                  <a:gd name="T29" fmla="*/ T28 w 4933"/>
                  <a:gd name="T30" fmla="+- 0 1023 1022"/>
                  <a:gd name="T31" fmla="*/ 1023 h 1418"/>
                  <a:gd name="T32" fmla="+- 0 12157 7373"/>
                  <a:gd name="T33" fmla="*/ T32 w 4933"/>
                  <a:gd name="T34" fmla="+- 0 1039 1022"/>
                  <a:gd name="T35" fmla="*/ 1039 h 1418"/>
                  <a:gd name="T36" fmla="+- 0 12214 7373"/>
                  <a:gd name="T37" fmla="*/ T36 w 4933"/>
                  <a:gd name="T38" fmla="+- 0 1072 1022"/>
                  <a:gd name="T39" fmla="*/ 1072 h 1418"/>
                  <a:gd name="T40" fmla="+- 0 12259 7373"/>
                  <a:gd name="T41" fmla="*/ T40 w 4933"/>
                  <a:gd name="T42" fmla="+- 0 1119 1022"/>
                  <a:gd name="T43" fmla="*/ 1119 h 1418"/>
                  <a:gd name="T44" fmla="+- 0 12290 7373"/>
                  <a:gd name="T45" fmla="*/ T44 w 4933"/>
                  <a:gd name="T46" fmla="+- 0 1176 1022"/>
                  <a:gd name="T47" fmla="*/ 1176 h 1418"/>
                  <a:gd name="T48" fmla="+- 0 12304 7373"/>
                  <a:gd name="T49" fmla="*/ T48 w 4933"/>
                  <a:gd name="T50" fmla="+- 0 1242 1022"/>
                  <a:gd name="T51" fmla="*/ 1242 h 1418"/>
                  <a:gd name="T52" fmla="+- 0 12305 7373"/>
                  <a:gd name="T53" fmla="*/ T52 w 4933"/>
                  <a:gd name="T54" fmla="+- 0 2204 1022"/>
                  <a:gd name="T55" fmla="*/ 2204 h 1418"/>
                  <a:gd name="T56" fmla="+- 0 12304 7373"/>
                  <a:gd name="T57" fmla="*/ T56 w 4933"/>
                  <a:gd name="T58" fmla="+- 0 2227 1022"/>
                  <a:gd name="T59" fmla="*/ 2227 h 1418"/>
                  <a:gd name="T60" fmla="+- 0 12288 7373"/>
                  <a:gd name="T61" fmla="*/ T60 w 4933"/>
                  <a:gd name="T62" fmla="+- 0 2292 1022"/>
                  <a:gd name="T63" fmla="*/ 2292 h 1418"/>
                  <a:gd name="T64" fmla="+- 0 12255 7373"/>
                  <a:gd name="T65" fmla="*/ T64 w 4933"/>
                  <a:gd name="T66" fmla="+- 0 2349 1022"/>
                  <a:gd name="T67" fmla="*/ 2349 h 1418"/>
                  <a:gd name="T68" fmla="+- 0 12209 7373"/>
                  <a:gd name="T69" fmla="*/ T68 w 4933"/>
                  <a:gd name="T70" fmla="+- 0 2394 1022"/>
                  <a:gd name="T71" fmla="*/ 2394 h 1418"/>
                  <a:gd name="T72" fmla="+- 0 12151 7373"/>
                  <a:gd name="T73" fmla="*/ T72 w 4933"/>
                  <a:gd name="T74" fmla="+- 0 2425 1022"/>
                  <a:gd name="T75" fmla="*/ 2425 h 1418"/>
                  <a:gd name="T76" fmla="+- 0 12085 7373"/>
                  <a:gd name="T77" fmla="*/ T76 w 4933"/>
                  <a:gd name="T78" fmla="+- 0 2439 1022"/>
                  <a:gd name="T79" fmla="*/ 2439 h 1418"/>
                  <a:gd name="T80" fmla="+- 0 7609 7373"/>
                  <a:gd name="T81" fmla="*/ T80 w 4933"/>
                  <a:gd name="T82" fmla="+- 0 2440 1022"/>
                  <a:gd name="T83" fmla="*/ 2440 h 1418"/>
                  <a:gd name="T84" fmla="+- 0 7586 7373"/>
                  <a:gd name="T85" fmla="*/ T84 w 4933"/>
                  <a:gd name="T86" fmla="+- 0 2439 1022"/>
                  <a:gd name="T87" fmla="*/ 2439 h 1418"/>
                  <a:gd name="T88" fmla="+- 0 7520 7373"/>
                  <a:gd name="T89" fmla="*/ T88 w 4933"/>
                  <a:gd name="T90" fmla="+- 0 2423 1022"/>
                  <a:gd name="T91" fmla="*/ 2423 h 1418"/>
                  <a:gd name="T92" fmla="+- 0 7464 7373"/>
                  <a:gd name="T93" fmla="*/ T92 w 4933"/>
                  <a:gd name="T94" fmla="+- 0 2390 1022"/>
                  <a:gd name="T95" fmla="*/ 2390 h 1418"/>
                  <a:gd name="T96" fmla="+- 0 7418 7373"/>
                  <a:gd name="T97" fmla="*/ T96 w 4933"/>
                  <a:gd name="T98" fmla="+- 0 2343 1022"/>
                  <a:gd name="T99" fmla="*/ 2343 h 1418"/>
                  <a:gd name="T100" fmla="+- 0 7387 7373"/>
                  <a:gd name="T101" fmla="*/ T100 w 4933"/>
                  <a:gd name="T102" fmla="+- 0 2286 1022"/>
                  <a:gd name="T103" fmla="*/ 2286 h 1418"/>
                  <a:gd name="T104" fmla="+- 0 7373 7373"/>
                  <a:gd name="T105" fmla="*/ T104 w 4933"/>
                  <a:gd name="T106" fmla="+- 0 2220 1022"/>
                  <a:gd name="T107" fmla="*/ 2220 h 1418"/>
                  <a:gd name="T108" fmla="+- 0 7373 7373"/>
                  <a:gd name="T109" fmla="*/ T108 w 4933"/>
                  <a:gd name="T110" fmla="+- 0 1259 1022"/>
                  <a:gd name="T111" fmla="*/ 1259 h 1418"/>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Lst>
                <a:rect l="0" t="0" r="r" b="b"/>
                <a:pathLst>
                  <a:path w="4933" h="1418">
                    <a:moveTo>
                      <a:pt x="0" y="237"/>
                    </a:moveTo>
                    <a:lnTo>
                      <a:pt x="9" y="169"/>
                    </a:lnTo>
                    <a:lnTo>
                      <a:pt x="37" y="109"/>
                    </a:lnTo>
                    <a:lnTo>
                      <a:pt x="79" y="60"/>
                    </a:lnTo>
                    <a:lnTo>
                      <a:pt x="133" y="24"/>
                    </a:lnTo>
                    <a:lnTo>
                      <a:pt x="197" y="4"/>
                    </a:lnTo>
                    <a:lnTo>
                      <a:pt x="4696" y="0"/>
                    </a:lnTo>
                    <a:lnTo>
                      <a:pt x="4719" y="1"/>
                    </a:lnTo>
                    <a:lnTo>
                      <a:pt x="4784" y="17"/>
                    </a:lnTo>
                    <a:lnTo>
                      <a:pt x="4841" y="50"/>
                    </a:lnTo>
                    <a:lnTo>
                      <a:pt x="4886" y="97"/>
                    </a:lnTo>
                    <a:lnTo>
                      <a:pt x="4917" y="154"/>
                    </a:lnTo>
                    <a:lnTo>
                      <a:pt x="4931" y="220"/>
                    </a:lnTo>
                    <a:lnTo>
                      <a:pt x="4932" y="1182"/>
                    </a:lnTo>
                    <a:lnTo>
                      <a:pt x="4931" y="1205"/>
                    </a:lnTo>
                    <a:lnTo>
                      <a:pt x="4915" y="1270"/>
                    </a:lnTo>
                    <a:lnTo>
                      <a:pt x="4882" y="1327"/>
                    </a:lnTo>
                    <a:lnTo>
                      <a:pt x="4836" y="1372"/>
                    </a:lnTo>
                    <a:lnTo>
                      <a:pt x="4778" y="1403"/>
                    </a:lnTo>
                    <a:lnTo>
                      <a:pt x="4712" y="1417"/>
                    </a:lnTo>
                    <a:lnTo>
                      <a:pt x="236" y="1418"/>
                    </a:lnTo>
                    <a:lnTo>
                      <a:pt x="213" y="1417"/>
                    </a:lnTo>
                    <a:lnTo>
                      <a:pt x="147" y="1401"/>
                    </a:lnTo>
                    <a:lnTo>
                      <a:pt x="91" y="1368"/>
                    </a:lnTo>
                    <a:lnTo>
                      <a:pt x="45" y="1321"/>
                    </a:lnTo>
                    <a:lnTo>
                      <a:pt x="14" y="1264"/>
                    </a:lnTo>
                    <a:lnTo>
                      <a:pt x="0" y="1198"/>
                    </a:lnTo>
                    <a:lnTo>
                      <a:pt x="0" y="237"/>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68580" tIns="34290" rIns="68580" bIns="34290" numCol="1" anchor="ctr" anchorCtr="0" compatLnSpc="1">
                <a:prstTxWarp prst="textNoShape">
                  <a:avLst/>
                </a:prstTxWarp>
              </a:bodyPr>
              <a:lstStyle/>
              <a:p>
                <a:r>
                  <a:rPr lang="en-US" altLang="ja-JP" sz="1050" dirty="0">
                    <a:latin typeface="ＭＳ ゴシック" panose="020B0609070205080204" pitchFamily="49" charset="-128"/>
                    <a:ea typeface="ＭＳ ゴシック" panose="020B0609070205080204" pitchFamily="49" charset="-128"/>
                  </a:rPr>
                  <a:t>【</a:t>
                </a:r>
                <a:r>
                  <a:rPr lang="ja-JP" altLang="en-US" sz="1050" dirty="0">
                    <a:latin typeface="ＭＳ ゴシック" panose="020B0609070205080204" pitchFamily="49" charset="-128"/>
                    <a:ea typeface="ＭＳ ゴシック" panose="020B0609070205080204" pitchFamily="49" charset="-128"/>
                  </a:rPr>
                  <a:t>基礎点評価の観点</a:t>
                </a:r>
                <a:r>
                  <a:rPr lang="en-US" altLang="ja-JP" sz="1050" dirty="0">
                    <a:latin typeface="ＭＳ ゴシック" panose="020B0609070205080204" pitchFamily="49" charset="-128"/>
                    <a:ea typeface="ＭＳ ゴシック" panose="020B0609070205080204" pitchFamily="49" charset="-128"/>
                  </a:rPr>
                  <a:t>】</a:t>
                </a:r>
              </a:p>
              <a:p>
                <a:r>
                  <a:rPr lang="ja-JP" altLang="en-US" sz="1050" dirty="0" smtClean="0">
                    <a:latin typeface="ＭＳ ゴシック" panose="020B0609070205080204" pitchFamily="49" charset="-128"/>
                    <a:ea typeface="ＭＳ ゴシック" panose="020B0609070205080204" pitchFamily="49" charset="-128"/>
                  </a:rPr>
                  <a:t>・調査従事予定者に、調査内容に関する専門知識・</a:t>
                </a:r>
                <a:endParaRPr lang="en-US" altLang="ja-JP" sz="1050" dirty="0" smtClean="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a:t>
                </a:r>
                <a:r>
                  <a:rPr lang="ja-JP" altLang="en-US" sz="1050" dirty="0" smtClean="0">
                    <a:latin typeface="ＭＳ ゴシック" panose="020B0609070205080204" pitchFamily="49" charset="-128"/>
                    <a:ea typeface="ＭＳ ゴシック" panose="020B0609070205080204" pitchFamily="49" charset="-128"/>
                  </a:rPr>
                  <a:t>ノウハウ等の蓄積があるか。</a:t>
                </a:r>
                <a:endParaRPr lang="ja-JP" altLang="en-US" sz="1050" dirty="0">
                  <a:latin typeface="ＭＳ ゴシック" panose="020B0609070205080204" pitchFamily="49" charset="-128"/>
                  <a:ea typeface="ＭＳ ゴシック" panose="020B0609070205080204" pitchFamily="49" charset="-128"/>
                </a:endParaRPr>
              </a:p>
            </p:txBody>
          </p:sp>
        </p:grpSp>
      </p:grpSp>
      <p:grpSp>
        <p:nvGrpSpPr>
          <p:cNvPr id="17" name="Group 20"/>
          <p:cNvGrpSpPr>
            <a:grpSpLocks/>
          </p:cNvGrpSpPr>
          <p:nvPr/>
        </p:nvGrpSpPr>
        <p:grpSpPr bwMode="auto">
          <a:xfrm>
            <a:off x="5378646" y="3149817"/>
            <a:ext cx="3765354" cy="1414612"/>
            <a:chOff x="6780" y="1617"/>
            <a:chExt cx="6778" cy="1557"/>
          </a:xfrm>
        </p:grpSpPr>
        <p:pic>
          <p:nvPicPr>
            <p:cNvPr id="2069" name="Picture 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83" y="2724"/>
              <a:ext cx="6674" cy="450"/>
            </a:xfrm>
            <a:prstGeom prst="rect">
              <a:avLst/>
            </a:prstGeom>
            <a:noFill/>
            <a:extLst>
              <a:ext uri="{909E8E84-426E-40DD-AFC4-6F175D3DCCD1}">
                <a14:hiddenFill xmlns:a14="http://schemas.microsoft.com/office/drawing/2010/main">
                  <a:solidFill>
                    <a:srgbClr val="FFFFFF"/>
                  </a:solidFill>
                </a14:hiddenFill>
              </a:ext>
            </a:extLst>
          </p:spPr>
        </p:pic>
        <p:pic>
          <p:nvPicPr>
            <p:cNvPr id="2070" name="Picture 2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004" y="1720"/>
              <a:ext cx="554" cy="1317"/>
            </a:xfrm>
            <a:prstGeom prst="rect">
              <a:avLst/>
            </a:prstGeom>
            <a:noFill/>
            <a:extLst>
              <a:ext uri="{909E8E84-426E-40DD-AFC4-6F175D3DCCD1}">
                <a14:hiddenFill xmlns:a14="http://schemas.microsoft.com/office/drawing/2010/main">
                  <a:solidFill>
                    <a:srgbClr val="FFFFFF"/>
                  </a:solidFill>
                </a14:hiddenFill>
              </a:ext>
            </a:extLst>
          </p:spPr>
        </p:pic>
        <p:pic>
          <p:nvPicPr>
            <p:cNvPr id="2071" name="Picture 2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83" y="1720"/>
              <a:ext cx="209" cy="209"/>
            </a:xfrm>
            <a:prstGeom prst="rect">
              <a:avLst/>
            </a:prstGeom>
            <a:noFill/>
            <a:extLst>
              <a:ext uri="{909E8E84-426E-40DD-AFC4-6F175D3DCCD1}">
                <a14:hiddenFill xmlns:a14="http://schemas.microsoft.com/office/drawing/2010/main">
                  <a:solidFill>
                    <a:srgbClr val="FFFFFF"/>
                  </a:solidFill>
                </a14:hiddenFill>
              </a:ext>
            </a:extLst>
          </p:spPr>
        </p:pic>
        <p:pic>
          <p:nvPicPr>
            <p:cNvPr id="2072" name="Picture 2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247" y="1859"/>
              <a:ext cx="148" cy="148"/>
            </a:xfrm>
            <a:prstGeom prst="rect">
              <a:avLst/>
            </a:prstGeom>
            <a:noFill/>
            <a:extLst>
              <a:ext uri="{909E8E84-426E-40DD-AFC4-6F175D3DCCD1}">
                <a14:hiddenFill xmlns:a14="http://schemas.microsoft.com/office/drawing/2010/main">
                  <a:solidFill>
                    <a:srgbClr val="FFFFFF"/>
                  </a:solidFill>
                </a14:hiddenFill>
              </a:ext>
            </a:extLst>
          </p:spPr>
        </p:pic>
        <p:pic>
          <p:nvPicPr>
            <p:cNvPr id="2073" name="Picture 2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130" y="2972"/>
              <a:ext cx="6264" cy="116"/>
            </a:xfrm>
            <a:prstGeom prst="rect">
              <a:avLst/>
            </a:prstGeom>
            <a:noFill/>
            <a:extLst>
              <a:ext uri="{909E8E84-426E-40DD-AFC4-6F175D3DCCD1}">
                <a14:hiddenFill xmlns:a14="http://schemas.microsoft.com/office/drawing/2010/main">
                  <a:solidFill>
                    <a:srgbClr val="FFFFFF"/>
                  </a:solidFill>
                </a14:hiddenFill>
              </a:ext>
            </a:extLst>
          </p:spPr>
        </p:pic>
        <p:pic>
          <p:nvPicPr>
            <p:cNvPr id="2074" name="Picture 2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3004" y="2646"/>
              <a:ext cx="390" cy="390"/>
            </a:xfrm>
            <a:prstGeom prst="rect">
              <a:avLst/>
            </a:prstGeom>
            <a:noFill/>
            <a:extLst>
              <a:ext uri="{909E8E84-426E-40DD-AFC4-6F175D3DCCD1}">
                <a14:hiddenFill xmlns:a14="http://schemas.microsoft.com/office/drawing/2010/main">
                  <a:solidFill>
                    <a:srgbClr val="FFFFFF"/>
                  </a:solidFill>
                </a14:hiddenFill>
              </a:ext>
            </a:extLst>
          </p:spPr>
        </p:pic>
        <p:grpSp>
          <p:nvGrpSpPr>
            <p:cNvPr id="18" name="Group 27"/>
            <p:cNvGrpSpPr>
              <a:grpSpLocks/>
            </p:cNvGrpSpPr>
            <p:nvPr/>
          </p:nvGrpSpPr>
          <p:grpSpPr bwMode="auto">
            <a:xfrm>
              <a:off x="6882" y="1617"/>
              <a:ext cx="6512" cy="1354"/>
              <a:chOff x="6882" y="1617"/>
              <a:chExt cx="6512" cy="1354"/>
            </a:xfrm>
          </p:grpSpPr>
          <p:sp>
            <p:nvSpPr>
              <p:cNvPr id="26" name="Freeform 28"/>
              <p:cNvSpPr>
                <a:spLocks/>
              </p:cNvSpPr>
              <p:nvPr/>
            </p:nvSpPr>
            <p:spPr bwMode="auto">
              <a:xfrm>
                <a:off x="6882" y="1617"/>
                <a:ext cx="6512" cy="1354"/>
              </a:xfrm>
              <a:custGeom>
                <a:avLst/>
                <a:gdLst>
                  <a:gd name="T0" fmla="+- 0 13004 6780"/>
                  <a:gd name="T1" fmla="*/ T0 w 6640"/>
                  <a:gd name="T2" fmla="+- 0 1617 1617"/>
                  <a:gd name="T3" fmla="*/ 1617 h 1420"/>
                  <a:gd name="T4" fmla="+- 0 7196 6780"/>
                  <a:gd name="T5" fmla="*/ T4 w 6640"/>
                  <a:gd name="T6" fmla="+- 0 1617 1617"/>
                  <a:gd name="T7" fmla="*/ 1617 h 1420"/>
                  <a:gd name="T8" fmla="+- 0 6780 6780"/>
                  <a:gd name="T9" fmla="*/ T8 w 6640"/>
                  <a:gd name="T10" fmla="+- 0 2032 1617"/>
                  <a:gd name="T11" fmla="*/ 2032 h 1420"/>
                  <a:gd name="T12" fmla="+- 0 6780 6780"/>
                  <a:gd name="T13" fmla="*/ T12 w 6640"/>
                  <a:gd name="T14" fmla="+- 0 2621 1617"/>
                  <a:gd name="T15" fmla="*/ 2621 h 1420"/>
                  <a:gd name="T16" fmla="+- 0 7196 6780"/>
                  <a:gd name="T17" fmla="*/ T16 w 6640"/>
                  <a:gd name="T18" fmla="+- 0 3037 1617"/>
                  <a:gd name="T19" fmla="*/ 3037 h 1420"/>
                  <a:gd name="T20" fmla="+- 0 13004 6780"/>
                  <a:gd name="T21" fmla="*/ T20 w 6640"/>
                  <a:gd name="T22" fmla="+- 0 3037 1617"/>
                  <a:gd name="T23" fmla="*/ 3037 h 1420"/>
                  <a:gd name="T24" fmla="+- 0 13420 6780"/>
                  <a:gd name="T25" fmla="*/ T24 w 6640"/>
                  <a:gd name="T26" fmla="+- 0 2621 1617"/>
                  <a:gd name="T27" fmla="*/ 2621 h 1420"/>
                  <a:gd name="T28" fmla="+- 0 13420 6780"/>
                  <a:gd name="T29" fmla="*/ T28 w 6640"/>
                  <a:gd name="T30" fmla="+- 0 2032 1617"/>
                  <a:gd name="T31" fmla="*/ 2032 h 1420"/>
                  <a:gd name="T32" fmla="+- 0 13004 6780"/>
                  <a:gd name="T33" fmla="*/ T32 w 6640"/>
                  <a:gd name="T34" fmla="+- 0 1617 1617"/>
                  <a:gd name="T35" fmla="*/ 1617 h 1420"/>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Lst>
                <a:rect l="0" t="0" r="r" b="b"/>
                <a:pathLst>
                  <a:path w="6640" h="1420">
                    <a:moveTo>
                      <a:pt x="6224" y="0"/>
                    </a:moveTo>
                    <a:lnTo>
                      <a:pt x="416" y="0"/>
                    </a:lnTo>
                    <a:lnTo>
                      <a:pt x="0" y="415"/>
                    </a:lnTo>
                    <a:lnTo>
                      <a:pt x="0" y="1004"/>
                    </a:lnTo>
                    <a:lnTo>
                      <a:pt x="416" y="1420"/>
                    </a:lnTo>
                    <a:lnTo>
                      <a:pt x="6224" y="1420"/>
                    </a:lnTo>
                    <a:lnTo>
                      <a:pt x="6640" y="1004"/>
                    </a:lnTo>
                    <a:lnTo>
                      <a:pt x="6640" y="415"/>
                    </a:lnTo>
                    <a:lnTo>
                      <a:pt x="6224"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288000" tIns="34290" rIns="68580" bIns="34290" numCol="1" anchor="ctr" anchorCtr="0" compatLnSpc="1">
                <a:prstTxWarp prst="textNoShape">
                  <a:avLst/>
                </a:prstTxWarp>
              </a:bodyPr>
              <a:lstStyle/>
              <a:p>
                <a:r>
                  <a:rPr lang="en-US" altLang="ja-JP" sz="1050" dirty="0">
                    <a:solidFill>
                      <a:prstClr val="black"/>
                    </a:solidFill>
                    <a:latin typeface="ＭＳ ゴシック" panose="020B0609070205080204" pitchFamily="49" charset="-128"/>
                    <a:ea typeface="ＭＳ ゴシック" panose="020B0609070205080204" pitchFamily="49" charset="-128"/>
                  </a:rPr>
                  <a:t>【</a:t>
                </a:r>
                <a:r>
                  <a:rPr lang="ja-JP" altLang="en-US" sz="1050" dirty="0">
                    <a:solidFill>
                      <a:prstClr val="black"/>
                    </a:solidFill>
                    <a:latin typeface="ＭＳ ゴシック" panose="020B0609070205080204" pitchFamily="49" charset="-128"/>
                    <a:ea typeface="ＭＳ ゴシック" panose="020B0609070205080204" pitchFamily="49" charset="-128"/>
                  </a:rPr>
                  <a:t>加点評価の観点</a:t>
                </a:r>
                <a:r>
                  <a:rPr lang="en-US" altLang="ja-JP" sz="1050" dirty="0">
                    <a:solidFill>
                      <a:prstClr val="black"/>
                    </a:solidFill>
                    <a:latin typeface="ＭＳ ゴシック" panose="020B0609070205080204" pitchFamily="49" charset="-128"/>
                    <a:ea typeface="ＭＳ ゴシック" panose="020B0609070205080204" pitchFamily="49" charset="-128"/>
                  </a:rPr>
                  <a:t>】</a:t>
                </a:r>
              </a:p>
              <a:p>
                <a:r>
                  <a:rPr lang="ja-JP" altLang="en-US" sz="1050" dirty="0" smtClean="0">
                    <a:latin typeface="ＭＳ ゴシック" panose="020B0609070205080204" pitchFamily="49" charset="-128"/>
                    <a:ea typeface="ＭＳ ゴシック" panose="020B0609070205080204" pitchFamily="49" charset="-128"/>
                  </a:rPr>
                  <a:t>・調査従事予定者に、類似の事業の実績があるか。</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smtClean="0">
                    <a:latin typeface="ＭＳ ゴシック" panose="020B0609070205080204" pitchFamily="49" charset="-128"/>
                    <a:ea typeface="ＭＳ ゴシック" panose="020B0609070205080204" pitchFamily="49" charset="-128"/>
                  </a:rPr>
                  <a:t>・</a:t>
                </a:r>
                <a:r>
                  <a:rPr lang="ja-JP" altLang="en-US" sz="1050" dirty="0">
                    <a:latin typeface="ＭＳ ゴシック" panose="020B0609070205080204" pitchFamily="49" charset="-128"/>
                    <a:ea typeface="ＭＳ ゴシック" panose="020B0609070205080204" pitchFamily="49" charset="-128"/>
                  </a:rPr>
                  <a:t>調査従事予定者に、調査</a:t>
                </a:r>
                <a:r>
                  <a:rPr lang="ja-JP" altLang="en-US" sz="1050" dirty="0" smtClean="0">
                    <a:latin typeface="ＭＳ ゴシック" panose="020B0609070205080204" pitchFamily="49" charset="-128"/>
                    <a:ea typeface="ＭＳ ゴシック" panose="020B0609070205080204" pitchFamily="49" charset="-128"/>
                  </a:rPr>
                  <a:t>内容に活かされる専門</a:t>
                </a:r>
                <a:endParaRPr lang="en-US" altLang="ja-JP" sz="1050" dirty="0" smtClean="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a:t>
                </a:r>
                <a:r>
                  <a:rPr lang="ja-JP" altLang="en-US" sz="1050" dirty="0" smtClean="0">
                    <a:latin typeface="ＭＳ ゴシック" panose="020B0609070205080204" pitchFamily="49" charset="-128"/>
                    <a:ea typeface="ＭＳ ゴシック" panose="020B0609070205080204" pitchFamily="49" charset="-128"/>
                  </a:rPr>
                  <a:t>知識、ノウハウ</a:t>
                </a:r>
                <a:r>
                  <a:rPr lang="ja-JP" altLang="en-US" sz="1050" dirty="0">
                    <a:latin typeface="ＭＳ ゴシック" panose="020B0609070205080204" pitchFamily="49" charset="-128"/>
                    <a:ea typeface="ＭＳ ゴシック" panose="020B0609070205080204" pitchFamily="49" charset="-128"/>
                  </a:rPr>
                  <a:t>等（特に需給バランス調整</a:t>
                </a:r>
                <a:r>
                  <a:rPr lang="ja-JP" altLang="en-US" sz="1050" dirty="0" smtClean="0">
                    <a:latin typeface="ＭＳ ゴシック" panose="020B0609070205080204" pitchFamily="49" charset="-128"/>
                    <a:ea typeface="ＭＳ ゴシック" panose="020B0609070205080204" pitchFamily="49" charset="-128"/>
                  </a:rPr>
                  <a:t>、</a:t>
                </a:r>
                <a:endParaRPr lang="en-US" altLang="ja-JP" sz="1050" dirty="0" smtClean="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a:t>
                </a:r>
                <a:r>
                  <a:rPr lang="ja-JP" altLang="en-US" sz="1050" dirty="0" smtClean="0">
                    <a:latin typeface="ＭＳ ゴシック" panose="020B0609070205080204" pitchFamily="49" charset="-128"/>
                    <a:ea typeface="ＭＳ ゴシック" panose="020B0609070205080204" pitchFamily="49" charset="-128"/>
                  </a:rPr>
                  <a:t>周波数</a:t>
                </a:r>
                <a:r>
                  <a:rPr lang="ja-JP" altLang="en-US" sz="1050" dirty="0">
                    <a:latin typeface="ＭＳ ゴシック" panose="020B0609070205080204" pitchFamily="49" charset="-128"/>
                    <a:ea typeface="ＭＳ ゴシック" panose="020B0609070205080204" pitchFamily="49" charset="-128"/>
                  </a:rPr>
                  <a:t>制御について）の</a:t>
                </a:r>
                <a:r>
                  <a:rPr lang="ja-JP" altLang="en-US" sz="1050" dirty="0" smtClean="0">
                    <a:latin typeface="ＭＳ ゴシック" panose="020B0609070205080204" pitchFamily="49" charset="-128"/>
                    <a:ea typeface="ＭＳ ゴシック" panose="020B0609070205080204" pitchFamily="49" charset="-128"/>
                  </a:rPr>
                  <a:t>蓄積があるか。</a:t>
                </a:r>
                <a:endParaRPr lang="en-US" altLang="ja-JP" sz="1050" dirty="0" smtClean="0">
                  <a:latin typeface="ＭＳ ゴシック" panose="020B0609070205080204" pitchFamily="49" charset="-128"/>
                  <a:ea typeface="ＭＳ ゴシック" panose="020B0609070205080204" pitchFamily="49" charset="-128"/>
                </a:endParaRPr>
              </a:p>
              <a:p>
                <a:r>
                  <a:rPr lang="ja-JP" altLang="en-US" sz="1050" dirty="0" smtClean="0">
                    <a:latin typeface="ＭＳ ゴシック" panose="020B0609070205080204" pitchFamily="49" charset="-128"/>
                    <a:ea typeface="ＭＳ ゴシック" panose="020B0609070205080204" pitchFamily="49" charset="-128"/>
                  </a:rPr>
                  <a:t>・調査従事予定者は、調査内容に活かされる海外</a:t>
                </a:r>
                <a:endParaRPr lang="en-US" altLang="ja-JP" sz="1050" dirty="0" smtClean="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a:t>
                </a:r>
                <a:r>
                  <a:rPr lang="ja-JP" altLang="en-US" sz="1050" dirty="0" smtClean="0">
                    <a:latin typeface="ＭＳ ゴシック" panose="020B0609070205080204" pitchFamily="49" charset="-128"/>
                    <a:ea typeface="ＭＳ ゴシック" panose="020B0609070205080204" pitchFamily="49" charset="-128"/>
                  </a:rPr>
                  <a:t>機関とのネットワークを有しているか。</a:t>
                </a:r>
                <a:endParaRPr lang="ja-JP" altLang="en-US" sz="1050" dirty="0">
                  <a:latin typeface="ＭＳ ゴシック" panose="020B0609070205080204" pitchFamily="49" charset="-128"/>
                  <a:ea typeface="ＭＳ ゴシック" panose="020B0609070205080204" pitchFamily="49" charset="-128"/>
                </a:endParaRPr>
              </a:p>
            </p:txBody>
          </p:sp>
        </p:grpSp>
        <p:grpSp>
          <p:nvGrpSpPr>
            <p:cNvPr id="24" name="Group 29"/>
            <p:cNvGrpSpPr>
              <a:grpSpLocks/>
            </p:cNvGrpSpPr>
            <p:nvPr/>
          </p:nvGrpSpPr>
          <p:grpSpPr bwMode="auto">
            <a:xfrm>
              <a:off x="6780" y="1617"/>
              <a:ext cx="6640" cy="1420"/>
              <a:chOff x="6780" y="1617"/>
              <a:chExt cx="6640" cy="1420"/>
            </a:xfrm>
          </p:grpSpPr>
          <p:sp>
            <p:nvSpPr>
              <p:cNvPr id="25" name="Freeform 30"/>
              <p:cNvSpPr>
                <a:spLocks/>
              </p:cNvSpPr>
              <p:nvPr/>
            </p:nvSpPr>
            <p:spPr bwMode="auto">
              <a:xfrm>
                <a:off x="6780" y="1617"/>
                <a:ext cx="6640" cy="1420"/>
              </a:xfrm>
              <a:custGeom>
                <a:avLst/>
                <a:gdLst>
                  <a:gd name="T0" fmla="+- 0 6780 6780"/>
                  <a:gd name="T1" fmla="*/ T0 w 6640"/>
                  <a:gd name="T2" fmla="+- 0 2032 1617"/>
                  <a:gd name="T3" fmla="*/ 2032 h 1420"/>
                  <a:gd name="T4" fmla="+- 0 7196 6780"/>
                  <a:gd name="T5" fmla="*/ T4 w 6640"/>
                  <a:gd name="T6" fmla="+- 0 1617 1617"/>
                  <a:gd name="T7" fmla="*/ 1617 h 1420"/>
                  <a:gd name="T8" fmla="+- 0 13004 6780"/>
                  <a:gd name="T9" fmla="*/ T8 w 6640"/>
                  <a:gd name="T10" fmla="+- 0 1617 1617"/>
                  <a:gd name="T11" fmla="*/ 1617 h 1420"/>
                  <a:gd name="T12" fmla="+- 0 13420 6780"/>
                  <a:gd name="T13" fmla="*/ T12 w 6640"/>
                  <a:gd name="T14" fmla="+- 0 2032 1617"/>
                  <a:gd name="T15" fmla="*/ 2032 h 1420"/>
                  <a:gd name="T16" fmla="+- 0 13420 6780"/>
                  <a:gd name="T17" fmla="*/ T16 w 6640"/>
                  <a:gd name="T18" fmla="+- 0 2621 1617"/>
                  <a:gd name="T19" fmla="*/ 2621 h 1420"/>
                  <a:gd name="T20" fmla="+- 0 13004 6780"/>
                  <a:gd name="T21" fmla="*/ T20 w 6640"/>
                  <a:gd name="T22" fmla="+- 0 3037 1617"/>
                  <a:gd name="T23" fmla="*/ 3037 h 1420"/>
                  <a:gd name="T24" fmla="+- 0 7196 6780"/>
                  <a:gd name="T25" fmla="*/ T24 w 6640"/>
                  <a:gd name="T26" fmla="+- 0 3037 1617"/>
                  <a:gd name="T27" fmla="*/ 3037 h 1420"/>
                  <a:gd name="T28" fmla="+- 0 6780 6780"/>
                  <a:gd name="T29" fmla="*/ T28 w 6640"/>
                  <a:gd name="T30" fmla="+- 0 2621 1617"/>
                  <a:gd name="T31" fmla="*/ 2621 h 1420"/>
                  <a:gd name="T32" fmla="+- 0 6780 6780"/>
                  <a:gd name="T33" fmla="*/ T32 w 6640"/>
                  <a:gd name="T34" fmla="+- 0 2032 1617"/>
                  <a:gd name="T35" fmla="*/ 2032 h 1420"/>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Lst>
                <a:rect l="0" t="0" r="r" b="b"/>
                <a:pathLst>
                  <a:path w="6640" h="1420">
                    <a:moveTo>
                      <a:pt x="0" y="415"/>
                    </a:moveTo>
                    <a:lnTo>
                      <a:pt x="416" y="0"/>
                    </a:lnTo>
                    <a:lnTo>
                      <a:pt x="6224" y="0"/>
                    </a:lnTo>
                    <a:lnTo>
                      <a:pt x="6640" y="415"/>
                    </a:lnTo>
                    <a:lnTo>
                      <a:pt x="6640" y="1004"/>
                    </a:lnTo>
                    <a:lnTo>
                      <a:pt x="6224" y="1420"/>
                    </a:lnTo>
                    <a:lnTo>
                      <a:pt x="416" y="1420"/>
                    </a:lnTo>
                    <a:lnTo>
                      <a:pt x="0" y="1004"/>
                    </a:lnTo>
                    <a:lnTo>
                      <a:pt x="0" y="415"/>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68580" tIns="34290" rIns="68580" bIns="34290" numCol="1" anchor="ctr" anchorCtr="0" compatLnSpc="1">
                <a:prstTxWarp prst="textNoShape">
                  <a:avLst/>
                </a:prstTxWarp>
              </a:bodyPr>
              <a:lstStyle/>
              <a:p>
                <a:endParaRPr lang="ja-JP" altLang="en-US" sz="1350">
                  <a:solidFill>
                    <a:prstClr val="black"/>
                  </a:solidFill>
                </a:endParaRPr>
              </a:p>
            </p:txBody>
          </p:sp>
        </p:grpSp>
      </p:grpSp>
      <p:sp>
        <p:nvSpPr>
          <p:cNvPr id="27" name="正方形/長方形 26"/>
          <p:cNvSpPr/>
          <p:nvPr/>
        </p:nvSpPr>
        <p:spPr>
          <a:xfrm>
            <a:off x="3493538" y="1544927"/>
            <a:ext cx="1395061" cy="506714"/>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prstClr val="white"/>
                </a:solidFill>
              </a:rPr>
              <a:t>記述例</a:t>
            </a:r>
          </a:p>
        </p:txBody>
      </p:sp>
      <p:cxnSp>
        <p:nvCxnSpPr>
          <p:cNvPr id="6" name="直線コネクタ 5"/>
          <p:cNvCxnSpPr/>
          <p:nvPr/>
        </p:nvCxnSpPr>
        <p:spPr>
          <a:xfrm flipV="1">
            <a:off x="4123451" y="2095766"/>
            <a:ext cx="1462331" cy="503063"/>
          </a:xfrm>
          <a:prstGeom prst="line">
            <a:avLst/>
          </a:prstGeom>
          <a:ln w="19050">
            <a:solidFill>
              <a:schemeClr val="tx1"/>
            </a:solidFill>
            <a:headEnd type="oval"/>
          </a:ln>
        </p:spPr>
        <p:style>
          <a:lnRef idx="1">
            <a:schemeClr val="accent1"/>
          </a:lnRef>
          <a:fillRef idx="0">
            <a:schemeClr val="accent1"/>
          </a:fillRef>
          <a:effectRef idx="0">
            <a:schemeClr val="accent1"/>
          </a:effectRef>
          <a:fontRef idx="minor">
            <a:schemeClr val="tx1"/>
          </a:fontRef>
        </p:style>
      </p:cxnSp>
      <p:sp>
        <p:nvSpPr>
          <p:cNvPr id="20" name="正方形/長方形 19"/>
          <p:cNvSpPr/>
          <p:nvPr/>
        </p:nvSpPr>
        <p:spPr>
          <a:xfrm>
            <a:off x="4226751" y="6126259"/>
            <a:ext cx="4749800" cy="384349"/>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prstClr val="black"/>
                </a:solidFill>
              </a:rPr>
              <a:t>さらに追加的な内容がある場合は「添付資料」として添付。</a:t>
            </a:r>
          </a:p>
        </p:txBody>
      </p:sp>
      <p:cxnSp>
        <p:nvCxnSpPr>
          <p:cNvPr id="31" name="直線コネクタ 30"/>
          <p:cNvCxnSpPr/>
          <p:nvPr/>
        </p:nvCxnSpPr>
        <p:spPr>
          <a:xfrm flipV="1">
            <a:off x="3854548" y="2357632"/>
            <a:ext cx="1752889" cy="1886713"/>
          </a:xfrm>
          <a:prstGeom prst="line">
            <a:avLst/>
          </a:prstGeom>
          <a:ln w="19050">
            <a:solidFill>
              <a:schemeClr val="tx1"/>
            </a:solidFill>
            <a:headEnd type="oval"/>
          </a:ln>
        </p:spPr>
        <p:style>
          <a:lnRef idx="1">
            <a:schemeClr val="accent1"/>
          </a:lnRef>
          <a:fillRef idx="0">
            <a:schemeClr val="accent1"/>
          </a:fillRef>
          <a:effectRef idx="0">
            <a:schemeClr val="accent1"/>
          </a:effectRef>
          <a:fontRef idx="minor">
            <a:schemeClr val="tx1"/>
          </a:fontRef>
        </p:style>
      </p:cxnSp>
      <p:cxnSp>
        <p:nvCxnSpPr>
          <p:cNvPr id="34" name="直線コネクタ 33"/>
          <p:cNvCxnSpPr/>
          <p:nvPr/>
        </p:nvCxnSpPr>
        <p:spPr>
          <a:xfrm>
            <a:off x="4123451" y="3084746"/>
            <a:ext cx="1254917" cy="576525"/>
          </a:xfrm>
          <a:prstGeom prst="line">
            <a:avLst/>
          </a:prstGeom>
          <a:ln w="19050">
            <a:solidFill>
              <a:schemeClr val="tx1"/>
            </a:solidFill>
            <a:headEnd type="oval"/>
          </a:ln>
        </p:spPr>
        <p:style>
          <a:lnRef idx="1">
            <a:schemeClr val="accent1"/>
          </a:lnRef>
          <a:fillRef idx="0">
            <a:schemeClr val="accent1"/>
          </a:fillRef>
          <a:effectRef idx="0">
            <a:schemeClr val="accent1"/>
          </a:effectRef>
          <a:fontRef idx="minor">
            <a:schemeClr val="tx1"/>
          </a:fontRef>
        </p:style>
      </p:cxnSp>
      <p:cxnSp>
        <p:nvCxnSpPr>
          <p:cNvPr id="35" name="直線コネクタ 34"/>
          <p:cNvCxnSpPr/>
          <p:nvPr/>
        </p:nvCxnSpPr>
        <p:spPr>
          <a:xfrm flipV="1">
            <a:off x="3853992" y="3845246"/>
            <a:ext cx="1524376" cy="593803"/>
          </a:xfrm>
          <a:prstGeom prst="line">
            <a:avLst/>
          </a:prstGeom>
          <a:ln w="19050">
            <a:solidFill>
              <a:schemeClr val="tx1"/>
            </a:solidFill>
            <a:headEnd type="oval"/>
          </a:ln>
        </p:spPr>
        <p:style>
          <a:lnRef idx="1">
            <a:schemeClr val="accent1"/>
          </a:lnRef>
          <a:fillRef idx="0">
            <a:schemeClr val="accent1"/>
          </a:fillRef>
          <a:effectRef idx="0">
            <a:schemeClr val="accent1"/>
          </a:effectRef>
          <a:fontRef idx="minor">
            <a:schemeClr val="tx1"/>
          </a:fontRef>
        </p:style>
      </p:cxnSp>
      <p:sp>
        <p:nvSpPr>
          <p:cNvPr id="5" name="スライド番号プレースホルダー 4"/>
          <p:cNvSpPr>
            <a:spLocks noGrp="1"/>
          </p:cNvSpPr>
          <p:nvPr>
            <p:ph type="sldNum" sz="quarter" idx="12"/>
          </p:nvPr>
        </p:nvSpPr>
        <p:spPr>
          <a:xfrm>
            <a:off x="0" y="6480000"/>
            <a:ext cx="360000" cy="360000"/>
          </a:xfrm>
        </p:spPr>
        <p:txBody>
          <a:bodyPr vert="vert"/>
          <a:lstStyle/>
          <a:p>
            <a:fld id="{F985433A-CC4F-471B-9DBE-CF2745555BA5}" type="slidenum">
              <a:rPr kumimoji="1" lang="ja-JP" altLang="en-US" smtClean="0"/>
              <a:t>13</a:t>
            </a:fld>
            <a:endParaRPr kumimoji="1" lang="ja-JP" altLang="en-US" dirty="0"/>
          </a:p>
        </p:txBody>
      </p:sp>
      <p:cxnSp>
        <p:nvCxnSpPr>
          <p:cNvPr id="38" name="直線コネクタ 37"/>
          <p:cNvCxnSpPr/>
          <p:nvPr/>
        </p:nvCxnSpPr>
        <p:spPr>
          <a:xfrm flipV="1">
            <a:off x="3989873" y="4266575"/>
            <a:ext cx="1505363" cy="1494362"/>
          </a:xfrm>
          <a:prstGeom prst="line">
            <a:avLst/>
          </a:prstGeom>
          <a:ln w="19050">
            <a:solidFill>
              <a:schemeClr val="tx1"/>
            </a:solidFill>
            <a:headEnd type="ova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970878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sz="2000" b="1" dirty="0" smtClean="0">
                <a:solidFill>
                  <a:srgbClr val="3399FF"/>
                </a:solidFill>
                <a:latin typeface="ＭＳ ゴシック" panose="020B0609070205080204" pitchFamily="49" charset="-128"/>
                <a:ea typeface="ＭＳ ゴシック" panose="020B0609070205080204" pitchFamily="49" charset="-128"/>
              </a:rPr>
              <a:t>【</a:t>
            </a:r>
            <a:r>
              <a:rPr lang="en-US" altLang="ja-JP" sz="2000" b="1" dirty="0" smtClean="0">
                <a:solidFill>
                  <a:srgbClr val="3399FF"/>
                </a:solidFill>
                <a:latin typeface="ＭＳ ゴシック" panose="020B0609070205080204" pitchFamily="49" charset="-128"/>
                <a:ea typeface="ＭＳ ゴシック" panose="020B0609070205080204" pitchFamily="49" charset="-128"/>
              </a:rPr>
              <a:t>3</a:t>
            </a:r>
            <a:r>
              <a:rPr kumimoji="1" lang="ja-JP" altLang="en-US" sz="2000" b="1" dirty="0" smtClean="0">
                <a:solidFill>
                  <a:srgbClr val="3399FF"/>
                </a:solidFill>
                <a:latin typeface="ＭＳ ゴシック" panose="020B0609070205080204" pitchFamily="49" charset="-128"/>
                <a:ea typeface="ＭＳ ゴシック" panose="020B0609070205080204" pitchFamily="49" charset="-128"/>
              </a:rPr>
              <a:t>　</a:t>
            </a:r>
            <a:r>
              <a:rPr lang="ja-JP" altLang="en-US" sz="2000" b="1" dirty="0">
                <a:solidFill>
                  <a:srgbClr val="3399FF"/>
                </a:solidFill>
                <a:latin typeface="ＭＳ ゴシック" panose="020B0609070205080204" pitchFamily="49" charset="-128"/>
                <a:ea typeface="ＭＳ ゴシック" panose="020B0609070205080204" pitchFamily="49" charset="-128"/>
              </a:rPr>
              <a:t>調査</a:t>
            </a:r>
            <a:r>
              <a:rPr kumimoji="1" lang="ja-JP" altLang="en-US" sz="2000" b="1" dirty="0" smtClean="0">
                <a:solidFill>
                  <a:srgbClr val="3399FF"/>
                </a:solidFill>
                <a:latin typeface="ＭＳ ゴシック" panose="020B0609070205080204" pitchFamily="49" charset="-128"/>
                <a:ea typeface="ＭＳ ゴシック" panose="020B0609070205080204" pitchFamily="49" charset="-128"/>
              </a:rPr>
              <a:t>実施体制</a:t>
            </a:r>
            <a:r>
              <a:rPr kumimoji="1" lang="en-US" altLang="ja-JP" sz="2000" b="1" dirty="0" smtClean="0">
                <a:solidFill>
                  <a:srgbClr val="3399FF"/>
                </a:solidFill>
                <a:latin typeface="ＭＳ ゴシック" panose="020B0609070205080204" pitchFamily="49" charset="-128"/>
                <a:ea typeface="ＭＳ ゴシック" panose="020B0609070205080204" pitchFamily="49" charset="-128"/>
              </a:rPr>
              <a:t>】</a:t>
            </a:r>
            <a:br>
              <a:rPr kumimoji="1" lang="en-US" altLang="ja-JP" sz="2000" b="1" dirty="0" smtClean="0">
                <a:solidFill>
                  <a:srgbClr val="3399FF"/>
                </a:solidFill>
                <a:latin typeface="ＭＳ ゴシック" panose="020B0609070205080204" pitchFamily="49" charset="-128"/>
                <a:ea typeface="ＭＳ ゴシック" panose="020B0609070205080204" pitchFamily="49" charset="-128"/>
              </a:rPr>
            </a:br>
            <a:r>
              <a:rPr kumimoji="1" lang="ja-JP" altLang="en-US" sz="2000" b="1" dirty="0" smtClean="0">
                <a:solidFill>
                  <a:srgbClr val="3399FF"/>
                </a:solidFill>
                <a:latin typeface="ＭＳ ゴシック" panose="020B0609070205080204" pitchFamily="49" charset="-128"/>
                <a:ea typeface="ＭＳ ゴシック" panose="020B0609070205080204" pitchFamily="49" charset="-128"/>
              </a:rPr>
              <a:t>　</a:t>
            </a:r>
            <a:r>
              <a:rPr lang="en-US" altLang="ja-JP" sz="2000" b="1" dirty="0" smtClean="0">
                <a:solidFill>
                  <a:srgbClr val="3399FF"/>
                </a:solidFill>
                <a:latin typeface="ＭＳ ゴシック" panose="020B0609070205080204" pitchFamily="49" charset="-128"/>
                <a:ea typeface="ＭＳ ゴシック" panose="020B0609070205080204" pitchFamily="49" charset="-128"/>
              </a:rPr>
              <a:t>3.4.</a:t>
            </a:r>
            <a:r>
              <a:rPr lang="ja-JP" altLang="en-US" sz="2000" b="1" dirty="0">
                <a:solidFill>
                  <a:srgbClr val="3399FF"/>
                </a:solidFill>
                <a:latin typeface="ＭＳ ゴシック" panose="020B0609070205080204" pitchFamily="49" charset="-128"/>
                <a:ea typeface="ＭＳ ゴシック" panose="020B0609070205080204" pitchFamily="49" charset="-128"/>
              </a:rPr>
              <a:t>調査</a:t>
            </a:r>
            <a:r>
              <a:rPr lang="ja-JP" altLang="en-US" sz="2000" b="1" dirty="0" smtClean="0">
                <a:solidFill>
                  <a:srgbClr val="3399FF"/>
                </a:solidFill>
                <a:latin typeface="ＭＳ ゴシック" panose="020B0609070205080204" pitchFamily="49" charset="-128"/>
                <a:ea typeface="ＭＳ ゴシック" panose="020B0609070205080204" pitchFamily="49" charset="-128"/>
              </a:rPr>
              <a:t>遂行のための経営基盤・管理体制</a:t>
            </a:r>
            <a:endParaRPr kumimoji="1" lang="ja-JP" altLang="en-US" sz="2000" b="1" dirty="0">
              <a:solidFill>
                <a:srgbClr val="3399FF"/>
              </a:solidFill>
              <a:latin typeface="ＭＳ ゴシック" panose="020B0609070205080204" pitchFamily="49" charset="-128"/>
              <a:ea typeface="ＭＳ ゴシック" panose="020B0609070205080204" pitchFamily="49" charset="-128"/>
            </a:endParaRPr>
          </a:p>
        </p:txBody>
      </p:sp>
      <p:sp>
        <p:nvSpPr>
          <p:cNvPr id="3" name="コンテンツ プレースホルダー 2"/>
          <p:cNvSpPr>
            <a:spLocks noGrp="1"/>
          </p:cNvSpPr>
          <p:nvPr>
            <p:ph idx="1"/>
          </p:nvPr>
        </p:nvSpPr>
        <p:spPr>
          <a:xfrm>
            <a:off x="164193" y="1378861"/>
            <a:ext cx="8594069" cy="434532"/>
          </a:xfrm>
        </p:spPr>
        <p:txBody>
          <a:bodyPr>
            <a:normAutofit/>
          </a:bodyPr>
          <a:lstStyle/>
          <a:p>
            <a:r>
              <a:rPr kumimoji="1" lang="ja-JP" altLang="en-US" sz="2200" dirty="0" smtClean="0"/>
              <a:t>経営基盤について</a:t>
            </a:r>
            <a:endParaRPr kumimoji="1" lang="ja-JP" altLang="en-US" sz="2200" dirty="0"/>
          </a:p>
        </p:txBody>
      </p:sp>
      <p:sp>
        <p:nvSpPr>
          <p:cNvPr id="4" name="テキスト ボックス 3"/>
          <p:cNvSpPr txBox="1"/>
          <p:nvPr/>
        </p:nvSpPr>
        <p:spPr>
          <a:xfrm>
            <a:off x="6110514" y="214879"/>
            <a:ext cx="2585811" cy="338554"/>
          </a:xfrm>
          <a:prstGeom prst="rect">
            <a:avLst/>
          </a:prstGeom>
          <a:noFill/>
        </p:spPr>
        <p:txBody>
          <a:bodyPr wrap="square" rtlCol="0">
            <a:spAutoFit/>
          </a:bodyPr>
          <a:lstStyle/>
          <a:p>
            <a:r>
              <a:rPr lang="en-US" altLang="ja-JP" sz="1600" b="1" dirty="0">
                <a:solidFill>
                  <a:prstClr val="black"/>
                </a:solidFill>
                <a:latin typeface="ＭＳ ゴシック" panose="020B0609070205080204" pitchFamily="49" charset="-128"/>
                <a:ea typeface="ＭＳ ゴシック" panose="020B0609070205080204" pitchFamily="49" charset="-128"/>
              </a:rPr>
              <a:t>6.1</a:t>
            </a:r>
            <a:r>
              <a:rPr lang="ja-JP" altLang="en-US" sz="1600" b="1" dirty="0">
                <a:solidFill>
                  <a:prstClr val="black"/>
                </a:solidFill>
                <a:latin typeface="ＭＳ ゴシック" panose="020B0609070205080204" pitchFamily="49" charset="-128"/>
                <a:ea typeface="ＭＳ ゴシック" panose="020B0609070205080204" pitchFamily="49" charset="-128"/>
              </a:rPr>
              <a:t>（別紙</a:t>
            </a:r>
            <a:r>
              <a:rPr lang="en-US" altLang="ja-JP" sz="1600" b="1" dirty="0">
                <a:solidFill>
                  <a:prstClr val="black"/>
                </a:solidFill>
                <a:latin typeface="ＭＳ ゴシック" panose="020B0609070205080204" pitchFamily="49" charset="-128"/>
                <a:ea typeface="ＭＳ ゴシック" panose="020B0609070205080204" pitchFamily="49" charset="-128"/>
              </a:rPr>
              <a:t>1</a:t>
            </a:r>
            <a:r>
              <a:rPr lang="ja-JP" altLang="en-US" sz="1600" b="1" dirty="0">
                <a:solidFill>
                  <a:prstClr val="black"/>
                </a:solidFill>
                <a:latin typeface="ＭＳ ゴシック" panose="020B0609070205080204" pitchFamily="49" charset="-128"/>
                <a:ea typeface="ＭＳ ゴシック" panose="020B0609070205080204" pitchFamily="49" charset="-128"/>
              </a:rPr>
              <a:t>）</a:t>
            </a:r>
            <a:r>
              <a:rPr lang="ja-JP" altLang="en-US" sz="1600" b="1" dirty="0" smtClean="0">
                <a:latin typeface="ＭＳ ゴシック" panose="020B0609070205080204" pitchFamily="49" charset="-128"/>
                <a:ea typeface="ＭＳ ゴシック" panose="020B0609070205080204" pitchFamily="49" charset="-128"/>
              </a:rPr>
              <a:t>提案書雛形</a:t>
            </a:r>
            <a:endParaRPr lang="ja-JP" altLang="en-US" sz="1600" b="1" dirty="0">
              <a:latin typeface="ＭＳ ゴシック" panose="020B0609070205080204" pitchFamily="49" charset="-128"/>
              <a:ea typeface="ＭＳ ゴシック" panose="020B0609070205080204" pitchFamily="49" charset="-128"/>
            </a:endParaRPr>
          </a:p>
        </p:txBody>
      </p:sp>
      <p:sp>
        <p:nvSpPr>
          <p:cNvPr id="5" name="正方形/長方形 4"/>
          <p:cNvSpPr/>
          <p:nvPr/>
        </p:nvSpPr>
        <p:spPr>
          <a:xfrm>
            <a:off x="1120341" y="796168"/>
            <a:ext cx="7637922" cy="56697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ja-JP" altLang="en-US" sz="1200" dirty="0" smtClean="0">
                <a:solidFill>
                  <a:prstClr val="black"/>
                </a:solidFill>
              </a:rPr>
              <a:t>・事業を円滑に行うための経営基盤、管理体制（経理処理体制等）について記述する。</a:t>
            </a:r>
            <a:endParaRPr lang="ja-JP" altLang="en-US" sz="1200" dirty="0">
              <a:solidFill>
                <a:prstClr val="black"/>
              </a:solidFill>
            </a:endParaRPr>
          </a:p>
        </p:txBody>
      </p:sp>
      <p:sp>
        <p:nvSpPr>
          <p:cNvPr id="6" name="正方形/長方形 5"/>
          <p:cNvSpPr/>
          <p:nvPr/>
        </p:nvSpPr>
        <p:spPr>
          <a:xfrm>
            <a:off x="137526" y="796166"/>
            <a:ext cx="982815" cy="567632"/>
          </a:xfrm>
          <a:prstGeom prst="rect">
            <a:avLst/>
          </a:prstGeom>
          <a:solidFill>
            <a:schemeClr val="accent1">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ja-JP" altLang="en-US" sz="1350" dirty="0">
                <a:solidFill>
                  <a:prstClr val="black"/>
                </a:solidFill>
              </a:rPr>
              <a:t>記述内容</a:t>
            </a:r>
          </a:p>
        </p:txBody>
      </p:sp>
      <p:grpSp>
        <p:nvGrpSpPr>
          <p:cNvPr id="3150" name="Group 168"/>
          <p:cNvGrpSpPr>
            <a:grpSpLocks/>
          </p:cNvGrpSpPr>
          <p:nvPr/>
        </p:nvGrpSpPr>
        <p:grpSpPr bwMode="auto">
          <a:xfrm>
            <a:off x="141971" y="1732146"/>
            <a:ext cx="8928100" cy="4886368"/>
            <a:chOff x="780" y="109"/>
            <a:chExt cx="14060" cy="7598"/>
          </a:xfrm>
        </p:grpSpPr>
        <p:sp>
          <p:nvSpPr>
            <p:cNvPr id="3405" name="Freeform 169"/>
            <p:cNvSpPr>
              <a:spLocks/>
            </p:cNvSpPr>
            <p:nvPr/>
          </p:nvSpPr>
          <p:spPr bwMode="auto">
            <a:xfrm>
              <a:off x="780" y="109"/>
              <a:ext cx="14060" cy="7598"/>
            </a:xfrm>
            <a:custGeom>
              <a:avLst/>
              <a:gdLst>
                <a:gd name="T0" fmla="+- 0 780 780"/>
                <a:gd name="T1" fmla="*/ T0 w 14060"/>
                <a:gd name="T2" fmla="+- 0 109 109"/>
                <a:gd name="T3" fmla="*/ 109 h 7598"/>
                <a:gd name="T4" fmla="+- 0 14840 780"/>
                <a:gd name="T5" fmla="*/ T4 w 14060"/>
                <a:gd name="T6" fmla="+- 0 109 109"/>
                <a:gd name="T7" fmla="*/ 109 h 7598"/>
                <a:gd name="T8" fmla="+- 0 14840 780"/>
                <a:gd name="T9" fmla="*/ T8 w 14060"/>
                <a:gd name="T10" fmla="+- 0 7706 109"/>
                <a:gd name="T11" fmla="*/ 7706 h 7598"/>
                <a:gd name="T12" fmla="+- 0 780 780"/>
                <a:gd name="T13" fmla="*/ T12 w 14060"/>
                <a:gd name="T14" fmla="+- 0 7706 109"/>
                <a:gd name="T15" fmla="*/ 7706 h 7598"/>
                <a:gd name="T16" fmla="+- 0 780 780"/>
                <a:gd name="T17" fmla="*/ T16 w 14060"/>
                <a:gd name="T18" fmla="+- 0 109 109"/>
                <a:gd name="T19" fmla="*/ 109 h 7598"/>
              </a:gdLst>
              <a:ahLst/>
              <a:cxnLst>
                <a:cxn ang="0">
                  <a:pos x="T1" y="T3"/>
                </a:cxn>
                <a:cxn ang="0">
                  <a:pos x="T5" y="T7"/>
                </a:cxn>
                <a:cxn ang="0">
                  <a:pos x="T9" y="T11"/>
                </a:cxn>
                <a:cxn ang="0">
                  <a:pos x="T13" y="T15"/>
                </a:cxn>
                <a:cxn ang="0">
                  <a:pos x="T17" y="T19"/>
                </a:cxn>
              </a:cxnLst>
              <a:rect l="0" t="0" r="r" b="b"/>
              <a:pathLst>
                <a:path w="14060" h="7598">
                  <a:moveTo>
                    <a:pt x="0" y="0"/>
                  </a:moveTo>
                  <a:lnTo>
                    <a:pt x="14060" y="0"/>
                  </a:lnTo>
                  <a:lnTo>
                    <a:pt x="14060" y="7597"/>
                  </a:lnTo>
                  <a:lnTo>
                    <a:pt x="0" y="7597"/>
                  </a:lnTo>
                  <a:lnTo>
                    <a:pt x="0" y="0"/>
                  </a:lnTo>
                  <a:close/>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285750" indent="-285750">
                <a:buFont typeface="Wingdings" panose="05000000000000000000" pitchFamily="2" charset="2"/>
                <a:buChar char="n"/>
              </a:pPr>
              <a:r>
                <a:rPr lang="ja-JP" altLang="en-US" sz="1600" b="1" u="sng" dirty="0" smtClean="0">
                  <a:solidFill>
                    <a:prstClr val="black"/>
                  </a:solidFill>
                </a:rPr>
                <a:t>資金・設備の状況</a:t>
              </a:r>
              <a:endParaRPr lang="ja-JP" altLang="ja-JP" sz="1600" b="1" dirty="0">
                <a:solidFill>
                  <a:prstClr val="black"/>
                </a:solidFill>
              </a:endParaRPr>
            </a:p>
            <a:p>
              <a:pPr marL="444500" indent="-266700">
                <a:buSzPct val="70000"/>
                <a:buFont typeface="Wingdings" panose="05000000000000000000" pitchFamily="2" charset="2"/>
                <a:buChar char="ü"/>
              </a:pPr>
              <a:r>
                <a:rPr lang="en-US" altLang="ja-JP" sz="1400" dirty="0" smtClean="0">
                  <a:solidFill>
                    <a:prstClr val="black"/>
                  </a:solidFill>
                  <a:latin typeface="ＭＳ ゴシック" panose="020B0609070205080204" pitchFamily="49" charset="-128"/>
                  <a:ea typeface="ＭＳ ゴシック" panose="020B0609070205080204" pitchFamily="49" charset="-128"/>
                </a:rPr>
                <a:t>XXXXXXXXXXX</a:t>
              </a:r>
            </a:p>
            <a:p>
              <a:pPr marL="285750" indent="-107950">
                <a:buSzPct val="70000"/>
                <a:buFont typeface="Wingdings" panose="05000000000000000000" pitchFamily="2" charset="2"/>
                <a:buChar char="ü"/>
              </a:pPr>
              <a:endParaRPr lang="en-US" altLang="ja-JP" sz="1400" dirty="0">
                <a:solidFill>
                  <a:prstClr val="black"/>
                </a:solidFill>
                <a:latin typeface="ＭＳ ゴシック" panose="020B0609070205080204" pitchFamily="49" charset="-128"/>
                <a:ea typeface="ＭＳ ゴシック" panose="020B0609070205080204" pitchFamily="49" charset="-128"/>
              </a:endParaRPr>
            </a:p>
            <a:p>
              <a:pPr marL="285750" indent="-107950">
                <a:buSzPct val="70000"/>
                <a:buFont typeface="Wingdings" panose="05000000000000000000" pitchFamily="2" charset="2"/>
                <a:buChar char="ü"/>
              </a:pPr>
              <a:endParaRPr lang="en-US" altLang="ja-JP" sz="1400" dirty="0" smtClean="0">
                <a:solidFill>
                  <a:prstClr val="black"/>
                </a:solidFill>
                <a:latin typeface="ＭＳ ゴシック" panose="020B0609070205080204" pitchFamily="49" charset="-128"/>
                <a:ea typeface="ＭＳ ゴシック" panose="020B0609070205080204" pitchFamily="49" charset="-128"/>
              </a:endParaRPr>
            </a:p>
            <a:p>
              <a:pPr marL="285750" indent="-107950">
                <a:buSzPct val="70000"/>
                <a:buFont typeface="Wingdings" panose="05000000000000000000" pitchFamily="2" charset="2"/>
                <a:buChar char="ü"/>
              </a:pPr>
              <a:endParaRPr lang="en-US" altLang="ja-JP" sz="1400" dirty="0">
                <a:solidFill>
                  <a:prstClr val="black"/>
                </a:solidFill>
                <a:latin typeface="ＭＳ ゴシック" panose="020B0609070205080204" pitchFamily="49" charset="-128"/>
                <a:ea typeface="ＭＳ ゴシック" panose="020B0609070205080204" pitchFamily="49" charset="-128"/>
              </a:endParaRPr>
            </a:p>
            <a:p>
              <a:pPr marL="285750" indent="-107950">
                <a:buSzPct val="70000"/>
                <a:buFont typeface="Wingdings" panose="05000000000000000000" pitchFamily="2" charset="2"/>
                <a:buChar char="ü"/>
              </a:pPr>
              <a:endParaRPr lang="en-US" altLang="ja-JP" sz="1400" dirty="0" smtClean="0">
                <a:solidFill>
                  <a:prstClr val="black"/>
                </a:solidFill>
                <a:latin typeface="ＭＳ ゴシック" panose="020B0609070205080204" pitchFamily="49" charset="-128"/>
                <a:ea typeface="ＭＳ ゴシック" panose="020B0609070205080204" pitchFamily="49" charset="-128"/>
              </a:endParaRPr>
            </a:p>
            <a:p>
              <a:pPr marL="285750" indent="-107950">
                <a:buSzPct val="70000"/>
                <a:buFont typeface="Wingdings" panose="05000000000000000000" pitchFamily="2" charset="2"/>
                <a:buChar char="ü"/>
              </a:pPr>
              <a:endParaRPr lang="en-US" altLang="ja-JP" sz="1400" dirty="0">
                <a:solidFill>
                  <a:prstClr val="black"/>
                </a:solidFill>
                <a:latin typeface="ＭＳ ゴシック" panose="020B0609070205080204" pitchFamily="49" charset="-128"/>
                <a:ea typeface="ＭＳ ゴシック" panose="020B0609070205080204" pitchFamily="49" charset="-128"/>
              </a:endParaRPr>
            </a:p>
            <a:p>
              <a:pPr marL="444500" indent="-266700">
                <a:buSzPct val="70000"/>
                <a:buFont typeface="Wingdings" panose="05000000000000000000" pitchFamily="2" charset="2"/>
                <a:buChar char="ü"/>
              </a:pPr>
              <a:r>
                <a:rPr lang="en-US" altLang="ja-JP" sz="1400" dirty="0" smtClean="0">
                  <a:solidFill>
                    <a:prstClr val="black"/>
                  </a:solidFill>
                  <a:latin typeface="ＭＳ ゴシック" panose="020B0609070205080204" pitchFamily="49" charset="-128"/>
                  <a:ea typeface="ＭＳ ゴシック" panose="020B0609070205080204" pitchFamily="49" charset="-128"/>
                </a:rPr>
                <a:t>XXXXXXXXXXX</a:t>
              </a:r>
            </a:p>
            <a:p>
              <a:pPr marL="444500" indent="-266700">
                <a:buSzPct val="70000"/>
                <a:buFont typeface="Wingdings" panose="05000000000000000000" pitchFamily="2" charset="2"/>
                <a:buChar char="ü"/>
              </a:pPr>
              <a:r>
                <a:rPr lang="en-US" altLang="ja-JP" sz="1400" dirty="0" smtClean="0">
                  <a:solidFill>
                    <a:prstClr val="black"/>
                  </a:solidFill>
                  <a:latin typeface="ＭＳ ゴシック" panose="020B0609070205080204" pitchFamily="49" charset="-128"/>
                  <a:ea typeface="ＭＳ ゴシック" panose="020B0609070205080204" pitchFamily="49" charset="-128"/>
                </a:rPr>
                <a:t>XXXX</a:t>
              </a:r>
              <a:r>
                <a:rPr lang="en-US" altLang="ja-JP" sz="1400" dirty="0">
                  <a:solidFill>
                    <a:prstClr val="black"/>
                  </a:solidFill>
                  <a:latin typeface="ＭＳ ゴシック" panose="020B0609070205080204" pitchFamily="49" charset="-128"/>
                  <a:ea typeface="ＭＳ ゴシック" panose="020B0609070205080204" pitchFamily="49" charset="-128"/>
                </a:rPr>
                <a:t>X</a:t>
              </a:r>
              <a:endParaRPr lang="en-US" altLang="ja-JP" sz="1400" dirty="0">
                <a:solidFill>
                  <a:prstClr val="black"/>
                </a:solidFill>
              </a:endParaRPr>
            </a:p>
            <a:p>
              <a:pPr marL="449263" indent="-187325">
                <a:buSzPct val="50000"/>
                <a:buFont typeface="Wingdings" panose="05000000000000000000" pitchFamily="2" charset="2"/>
                <a:buChar char="l"/>
              </a:pPr>
              <a:endParaRPr lang="en-US" altLang="ja-JP" sz="1400" dirty="0">
                <a:solidFill>
                  <a:prstClr val="black"/>
                </a:solidFill>
              </a:endParaRPr>
            </a:p>
            <a:p>
              <a:pPr marL="449263" indent="-187325">
                <a:buSzPct val="50000"/>
                <a:buFont typeface="Wingdings" panose="05000000000000000000" pitchFamily="2" charset="2"/>
                <a:buChar char="l"/>
              </a:pPr>
              <a:endParaRPr lang="en-US" altLang="ja-JP" sz="1400" dirty="0">
                <a:solidFill>
                  <a:prstClr val="black"/>
                </a:solidFill>
              </a:endParaRPr>
            </a:p>
            <a:p>
              <a:pPr marL="261938">
                <a:buSzPct val="50000"/>
              </a:pPr>
              <a:endParaRPr lang="en-US" altLang="ja-JP" sz="1400" dirty="0">
                <a:solidFill>
                  <a:prstClr val="black"/>
                </a:solidFill>
              </a:endParaRPr>
            </a:p>
            <a:p>
              <a:pPr marL="285750" indent="-285750">
                <a:buSzPct val="100000"/>
                <a:buFont typeface="Wingdings" panose="05000000000000000000" pitchFamily="2" charset="2"/>
                <a:buChar char="n"/>
              </a:pPr>
              <a:r>
                <a:rPr lang="ja-JP" altLang="en-US" sz="1600" b="1" u="sng" dirty="0" smtClean="0">
                  <a:solidFill>
                    <a:prstClr val="black"/>
                  </a:solidFill>
                </a:rPr>
                <a:t>管理</a:t>
              </a:r>
              <a:r>
                <a:rPr lang="ja-JP" altLang="en-US" sz="1600" b="1" u="sng" dirty="0">
                  <a:solidFill>
                    <a:prstClr val="black"/>
                  </a:solidFill>
                </a:rPr>
                <a:t>体制</a:t>
              </a:r>
              <a:r>
                <a:rPr lang="ja-JP" altLang="en-US" sz="1600" b="1" u="sng" dirty="0" smtClean="0">
                  <a:solidFill>
                    <a:prstClr val="black"/>
                  </a:solidFill>
                </a:rPr>
                <a:t>につい</a:t>
              </a:r>
              <a:r>
                <a:rPr lang="ja-JP" altLang="en-US" sz="1600" b="1" u="sng" dirty="0">
                  <a:solidFill>
                    <a:prstClr val="black"/>
                  </a:solidFill>
                </a:rPr>
                <a:t>て</a:t>
              </a:r>
              <a:endParaRPr lang="en-US" altLang="ja-JP" sz="1600" b="1" u="sng" dirty="0">
                <a:solidFill>
                  <a:prstClr val="black"/>
                </a:solidFill>
              </a:endParaRPr>
            </a:p>
            <a:p>
              <a:pPr marL="449263" indent="-187325">
                <a:buSzPct val="50000"/>
                <a:buFont typeface="Wingdings" panose="05000000000000000000" pitchFamily="2" charset="2"/>
                <a:buChar char="l"/>
              </a:pPr>
              <a:r>
                <a:rPr lang="en-US" altLang="ja-JP" sz="1400" dirty="0" smtClean="0">
                  <a:solidFill>
                    <a:prstClr val="black"/>
                  </a:solidFill>
                </a:rPr>
                <a:t>XXXXXXXXXX</a:t>
              </a:r>
            </a:p>
            <a:p>
              <a:pPr marL="449263" indent="-187325">
                <a:buSzPct val="50000"/>
                <a:buFont typeface="Wingdings" panose="05000000000000000000" pitchFamily="2" charset="2"/>
                <a:buChar char="l"/>
              </a:pPr>
              <a:r>
                <a:rPr lang="en-US" altLang="ja-JP" sz="1400" dirty="0" smtClean="0">
                  <a:solidFill>
                    <a:prstClr val="black"/>
                  </a:solidFill>
                </a:rPr>
                <a:t>XXXXXXXXXX</a:t>
              </a:r>
              <a:endParaRPr lang="en-US" altLang="ja-JP" sz="1600" dirty="0">
                <a:solidFill>
                  <a:prstClr val="black"/>
                </a:solidFill>
              </a:endParaRPr>
            </a:p>
          </p:txBody>
        </p:sp>
      </p:grpSp>
      <p:grpSp>
        <p:nvGrpSpPr>
          <p:cNvPr id="509" name="Group 13"/>
          <p:cNvGrpSpPr>
            <a:grpSpLocks/>
          </p:cNvGrpSpPr>
          <p:nvPr/>
        </p:nvGrpSpPr>
        <p:grpSpPr bwMode="auto">
          <a:xfrm>
            <a:off x="4606021" y="2574587"/>
            <a:ext cx="3229054" cy="709826"/>
            <a:chOff x="7358" y="1007"/>
            <a:chExt cx="5084" cy="1570"/>
          </a:xfrm>
        </p:grpSpPr>
        <p:pic>
          <p:nvPicPr>
            <p:cNvPr id="510" name="Picture 1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76" y="2399"/>
              <a:ext cx="4966" cy="178"/>
            </a:xfrm>
            <a:prstGeom prst="rect">
              <a:avLst/>
            </a:prstGeom>
            <a:noFill/>
            <a:extLst>
              <a:ext uri="{909E8E84-426E-40DD-AFC4-6F175D3DCCD1}">
                <a14:hiddenFill xmlns:a14="http://schemas.microsoft.com/office/drawing/2010/main">
                  <a:solidFill>
                    <a:srgbClr val="FFFFFF"/>
                  </a:solidFill>
                </a14:hiddenFill>
              </a:ext>
            </a:extLst>
          </p:spPr>
        </p:pic>
        <p:pic>
          <p:nvPicPr>
            <p:cNvPr id="511" name="Picture 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068" y="1125"/>
              <a:ext cx="373" cy="1315"/>
            </a:xfrm>
            <a:prstGeom prst="rect">
              <a:avLst/>
            </a:prstGeom>
            <a:noFill/>
            <a:extLst>
              <a:ext uri="{909E8E84-426E-40DD-AFC4-6F175D3DCCD1}">
                <a14:hiddenFill xmlns:a14="http://schemas.microsoft.com/office/drawing/2010/main">
                  <a:solidFill>
                    <a:srgbClr val="FFFFFF"/>
                  </a:solidFill>
                </a14:hiddenFill>
              </a:ext>
            </a:extLst>
          </p:spPr>
        </p:pic>
        <p:grpSp>
          <p:nvGrpSpPr>
            <p:cNvPr id="512" name="Group 16"/>
            <p:cNvGrpSpPr>
              <a:grpSpLocks/>
            </p:cNvGrpSpPr>
            <p:nvPr/>
          </p:nvGrpSpPr>
          <p:grpSpPr bwMode="auto">
            <a:xfrm>
              <a:off x="7373" y="1022"/>
              <a:ext cx="4933" cy="1418"/>
              <a:chOff x="7373" y="1022"/>
              <a:chExt cx="4933" cy="1418"/>
            </a:xfrm>
          </p:grpSpPr>
          <p:sp>
            <p:nvSpPr>
              <p:cNvPr id="515" name="Freeform 17"/>
              <p:cNvSpPr>
                <a:spLocks/>
              </p:cNvSpPr>
              <p:nvPr/>
            </p:nvSpPr>
            <p:spPr bwMode="auto">
              <a:xfrm>
                <a:off x="7373" y="1022"/>
                <a:ext cx="4933" cy="1418"/>
              </a:xfrm>
              <a:custGeom>
                <a:avLst/>
                <a:gdLst>
                  <a:gd name="T0" fmla="+- 0 12069 7373"/>
                  <a:gd name="T1" fmla="*/ T0 w 4933"/>
                  <a:gd name="T2" fmla="+- 0 1022 1022"/>
                  <a:gd name="T3" fmla="*/ 1022 h 1418"/>
                  <a:gd name="T4" fmla="+- 0 7592 7373"/>
                  <a:gd name="T5" fmla="*/ T4 w 4933"/>
                  <a:gd name="T6" fmla="+- 0 1023 1022"/>
                  <a:gd name="T7" fmla="*/ 1023 h 1418"/>
                  <a:gd name="T8" fmla="+- 0 7526 7373"/>
                  <a:gd name="T9" fmla="*/ T8 w 4933"/>
                  <a:gd name="T10" fmla="+- 0 1037 1022"/>
                  <a:gd name="T11" fmla="*/ 1037 h 1418"/>
                  <a:gd name="T12" fmla="+- 0 7469 7373"/>
                  <a:gd name="T13" fmla="*/ T12 w 4933"/>
                  <a:gd name="T14" fmla="+- 0 1068 1022"/>
                  <a:gd name="T15" fmla="*/ 1068 h 1418"/>
                  <a:gd name="T16" fmla="+- 0 7422 7373"/>
                  <a:gd name="T17" fmla="*/ T16 w 4933"/>
                  <a:gd name="T18" fmla="+- 0 1114 1022"/>
                  <a:gd name="T19" fmla="*/ 1114 h 1418"/>
                  <a:gd name="T20" fmla="+- 0 7390 7373"/>
                  <a:gd name="T21" fmla="*/ T20 w 4933"/>
                  <a:gd name="T22" fmla="+- 0 1170 1022"/>
                  <a:gd name="T23" fmla="*/ 1170 h 1418"/>
                  <a:gd name="T24" fmla="+- 0 7374 7373"/>
                  <a:gd name="T25" fmla="*/ T24 w 4933"/>
                  <a:gd name="T26" fmla="+- 0 1235 1022"/>
                  <a:gd name="T27" fmla="*/ 1235 h 1418"/>
                  <a:gd name="T28" fmla="+- 0 7373 7373"/>
                  <a:gd name="T29" fmla="*/ T28 w 4933"/>
                  <a:gd name="T30" fmla="+- 0 1259 1022"/>
                  <a:gd name="T31" fmla="*/ 1259 h 1418"/>
                  <a:gd name="T32" fmla="+- 0 7373 7373"/>
                  <a:gd name="T33" fmla="*/ T32 w 4933"/>
                  <a:gd name="T34" fmla="+- 0 2220 1022"/>
                  <a:gd name="T35" fmla="*/ 2220 h 1418"/>
                  <a:gd name="T36" fmla="+- 0 7387 7373"/>
                  <a:gd name="T37" fmla="*/ T36 w 4933"/>
                  <a:gd name="T38" fmla="+- 0 2286 1022"/>
                  <a:gd name="T39" fmla="*/ 2286 h 1418"/>
                  <a:gd name="T40" fmla="+- 0 7418 7373"/>
                  <a:gd name="T41" fmla="*/ T40 w 4933"/>
                  <a:gd name="T42" fmla="+- 0 2343 1022"/>
                  <a:gd name="T43" fmla="*/ 2343 h 1418"/>
                  <a:gd name="T44" fmla="+- 0 7464 7373"/>
                  <a:gd name="T45" fmla="*/ T44 w 4933"/>
                  <a:gd name="T46" fmla="+- 0 2390 1022"/>
                  <a:gd name="T47" fmla="*/ 2390 h 1418"/>
                  <a:gd name="T48" fmla="+- 0 7520 7373"/>
                  <a:gd name="T49" fmla="*/ T48 w 4933"/>
                  <a:gd name="T50" fmla="+- 0 2423 1022"/>
                  <a:gd name="T51" fmla="*/ 2423 h 1418"/>
                  <a:gd name="T52" fmla="+- 0 7586 7373"/>
                  <a:gd name="T53" fmla="*/ T52 w 4933"/>
                  <a:gd name="T54" fmla="+- 0 2439 1022"/>
                  <a:gd name="T55" fmla="*/ 2439 h 1418"/>
                  <a:gd name="T56" fmla="+- 0 7609 7373"/>
                  <a:gd name="T57" fmla="*/ T56 w 4933"/>
                  <a:gd name="T58" fmla="+- 0 2440 1022"/>
                  <a:gd name="T59" fmla="*/ 2440 h 1418"/>
                  <a:gd name="T60" fmla="+- 0 12085 7373"/>
                  <a:gd name="T61" fmla="*/ T60 w 4933"/>
                  <a:gd name="T62" fmla="+- 0 2439 1022"/>
                  <a:gd name="T63" fmla="*/ 2439 h 1418"/>
                  <a:gd name="T64" fmla="+- 0 12151 7373"/>
                  <a:gd name="T65" fmla="*/ T64 w 4933"/>
                  <a:gd name="T66" fmla="+- 0 2425 1022"/>
                  <a:gd name="T67" fmla="*/ 2425 h 1418"/>
                  <a:gd name="T68" fmla="+- 0 12209 7373"/>
                  <a:gd name="T69" fmla="*/ T68 w 4933"/>
                  <a:gd name="T70" fmla="+- 0 2394 1022"/>
                  <a:gd name="T71" fmla="*/ 2394 h 1418"/>
                  <a:gd name="T72" fmla="+- 0 12255 7373"/>
                  <a:gd name="T73" fmla="*/ T72 w 4933"/>
                  <a:gd name="T74" fmla="+- 0 2349 1022"/>
                  <a:gd name="T75" fmla="*/ 2349 h 1418"/>
                  <a:gd name="T76" fmla="+- 0 12288 7373"/>
                  <a:gd name="T77" fmla="*/ T76 w 4933"/>
                  <a:gd name="T78" fmla="+- 0 2292 1022"/>
                  <a:gd name="T79" fmla="*/ 2292 h 1418"/>
                  <a:gd name="T80" fmla="+- 0 12304 7373"/>
                  <a:gd name="T81" fmla="*/ T80 w 4933"/>
                  <a:gd name="T82" fmla="+- 0 2227 1022"/>
                  <a:gd name="T83" fmla="*/ 2227 h 1418"/>
                  <a:gd name="T84" fmla="+- 0 12305 7373"/>
                  <a:gd name="T85" fmla="*/ T84 w 4933"/>
                  <a:gd name="T86" fmla="+- 0 2204 1022"/>
                  <a:gd name="T87" fmla="*/ 2204 h 1418"/>
                  <a:gd name="T88" fmla="+- 0 12304 7373"/>
                  <a:gd name="T89" fmla="*/ T88 w 4933"/>
                  <a:gd name="T90" fmla="+- 0 1242 1022"/>
                  <a:gd name="T91" fmla="*/ 1242 h 1418"/>
                  <a:gd name="T92" fmla="+- 0 12290 7373"/>
                  <a:gd name="T93" fmla="*/ T92 w 4933"/>
                  <a:gd name="T94" fmla="+- 0 1176 1022"/>
                  <a:gd name="T95" fmla="*/ 1176 h 1418"/>
                  <a:gd name="T96" fmla="+- 0 12259 7373"/>
                  <a:gd name="T97" fmla="*/ T96 w 4933"/>
                  <a:gd name="T98" fmla="+- 0 1119 1022"/>
                  <a:gd name="T99" fmla="*/ 1119 h 1418"/>
                  <a:gd name="T100" fmla="+- 0 12214 7373"/>
                  <a:gd name="T101" fmla="*/ T100 w 4933"/>
                  <a:gd name="T102" fmla="+- 0 1072 1022"/>
                  <a:gd name="T103" fmla="*/ 1072 h 1418"/>
                  <a:gd name="T104" fmla="+- 0 12157 7373"/>
                  <a:gd name="T105" fmla="*/ T104 w 4933"/>
                  <a:gd name="T106" fmla="+- 0 1039 1022"/>
                  <a:gd name="T107" fmla="*/ 1039 h 1418"/>
                  <a:gd name="T108" fmla="+- 0 12092 7373"/>
                  <a:gd name="T109" fmla="*/ T108 w 4933"/>
                  <a:gd name="T110" fmla="+- 0 1023 1022"/>
                  <a:gd name="T111" fmla="*/ 1023 h 1418"/>
                  <a:gd name="T112" fmla="+- 0 12069 7373"/>
                  <a:gd name="T113" fmla="*/ T112 w 4933"/>
                  <a:gd name="T114" fmla="+- 0 1022 1022"/>
                  <a:gd name="T115" fmla="*/ 1022 h 1418"/>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 ang="0">
                    <a:pos x="T113" y="T115"/>
                  </a:cxn>
                </a:cxnLst>
                <a:rect l="0" t="0" r="r" b="b"/>
                <a:pathLst>
                  <a:path w="4933" h="1418">
                    <a:moveTo>
                      <a:pt x="4696" y="0"/>
                    </a:moveTo>
                    <a:lnTo>
                      <a:pt x="219" y="1"/>
                    </a:lnTo>
                    <a:lnTo>
                      <a:pt x="153" y="15"/>
                    </a:lnTo>
                    <a:lnTo>
                      <a:pt x="96" y="46"/>
                    </a:lnTo>
                    <a:lnTo>
                      <a:pt x="49" y="92"/>
                    </a:lnTo>
                    <a:lnTo>
                      <a:pt x="17" y="148"/>
                    </a:lnTo>
                    <a:lnTo>
                      <a:pt x="1" y="213"/>
                    </a:lnTo>
                    <a:lnTo>
                      <a:pt x="0" y="237"/>
                    </a:lnTo>
                    <a:lnTo>
                      <a:pt x="0" y="1198"/>
                    </a:lnTo>
                    <a:lnTo>
                      <a:pt x="14" y="1264"/>
                    </a:lnTo>
                    <a:lnTo>
                      <a:pt x="45" y="1321"/>
                    </a:lnTo>
                    <a:lnTo>
                      <a:pt x="91" y="1368"/>
                    </a:lnTo>
                    <a:lnTo>
                      <a:pt x="147" y="1401"/>
                    </a:lnTo>
                    <a:lnTo>
                      <a:pt x="213" y="1417"/>
                    </a:lnTo>
                    <a:lnTo>
                      <a:pt x="236" y="1418"/>
                    </a:lnTo>
                    <a:lnTo>
                      <a:pt x="4712" y="1417"/>
                    </a:lnTo>
                    <a:lnTo>
                      <a:pt x="4778" y="1403"/>
                    </a:lnTo>
                    <a:lnTo>
                      <a:pt x="4836" y="1372"/>
                    </a:lnTo>
                    <a:lnTo>
                      <a:pt x="4882" y="1327"/>
                    </a:lnTo>
                    <a:lnTo>
                      <a:pt x="4915" y="1270"/>
                    </a:lnTo>
                    <a:lnTo>
                      <a:pt x="4931" y="1205"/>
                    </a:lnTo>
                    <a:lnTo>
                      <a:pt x="4932" y="1182"/>
                    </a:lnTo>
                    <a:lnTo>
                      <a:pt x="4931" y="220"/>
                    </a:lnTo>
                    <a:lnTo>
                      <a:pt x="4917" y="154"/>
                    </a:lnTo>
                    <a:lnTo>
                      <a:pt x="4886" y="97"/>
                    </a:lnTo>
                    <a:lnTo>
                      <a:pt x="4841" y="50"/>
                    </a:lnTo>
                    <a:lnTo>
                      <a:pt x="4784" y="17"/>
                    </a:lnTo>
                    <a:lnTo>
                      <a:pt x="4719" y="1"/>
                    </a:lnTo>
                    <a:lnTo>
                      <a:pt x="4696"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ja-JP" altLang="en-US" sz="1050">
                  <a:solidFill>
                    <a:prstClr val="black"/>
                  </a:solidFill>
                  <a:latin typeface="ＭＳ ゴシック" panose="020B0609070205080204" pitchFamily="49" charset="-128"/>
                  <a:ea typeface="ＭＳ ゴシック" panose="020B0609070205080204" pitchFamily="49" charset="-128"/>
                </a:endParaRPr>
              </a:p>
            </p:txBody>
          </p:sp>
        </p:grpSp>
        <p:grpSp>
          <p:nvGrpSpPr>
            <p:cNvPr id="513" name="Group 18"/>
            <p:cNvGrpSpPr>
              <a:grpSpLocks/>
            </p:cNvGrpSpPr>
            <p:nvPr/>
          </p:nvGrpSpPr>
          <p:grpSpPr bwMode="auto">
            <a:xfrm>
              <a:off x="7373" y="1022"/>
              <a:ext cx="4933" cy="1418"/>
              <a:chOff x="7373" y="1022"/>
              <a:chExt cx="4933" cy="1418"/>
            </a:xfrm>
          </p:grpSpPr>
          <p:sp>
            <p:nvSpPr>
              <p:cNvPr id="514" name="Freeform 19"/>
              <p:cNvSpPr>
                <a:spLocks/>
              </p:cNvSpPr>
              <p:nvPr/>
            </p:nvSpPr>
            <p:spPr bwMode="auto">
              <a:xfrm>
                <a:off x="7373" y="1022"/>
                <a:ext cx="4933" cy="1418"/>
              </a:xfrm>
              <a:custGeom>
                <a:avLst/>
                <a:gdLst>
                  <a:gd name="T0" fmla="+- 0 7373 7373"/>
                  <a:gd name="T1" fmla="*/ T0 w 4933"/>
                  <a:gd name="T2" fmla="+- 0 1259 1022"/>
                  <a:gd name="T3" fmla="*/ 1259 h 1418"/>
                  <a:gd name="T4" fmla="+- 0 7382 7373"/>
                  <a:gd name="T5" fmla="*/ T4 w 4933"/>
                  <a:gd name="T6" fmla="+- 0 1191 1022"/>
                  <a:gd name="T7" fmla="*/ 1191 h 1418"/>
                  <a:gd name="T8" fmla="+- 0 7410 7373"/>
                  <a:gd name="T9" fmla="*/ T8 w 4933"/>
                  <a:gd name="T10" fmla="+- 0 1131 1022"/>
                  <a:gd name="T11" fmla="*/ 1131 h 1418"/>
                  <a:gd name="T12" fmla="+- 0 7452 7373"/>
                  <a:gd name="T13" fmla="*/ T12 w 4933"/>
                  <a:gd name="T14" fmla="+- 0 1082 1022"/>
                  <a:gd name="T15" fmla="*/ 1082 h 1418"/>
                  <a:gd name="T16" fmla="+- 0 7506 7373"/>
                  <a:gd name="T17" fmla="*/ T16 w 4933"/>
                  <a:gd name="T18" fmla="+- 0 1046 1022"/>
                  <a:gd name="T19" fmla="*/ 1046 h 1418"/>
                  <a:gd name="T20" fmla="+- 0 7570 7373"/>
                  <a:gd name="T21" fmla="*/ T20 w 4933"/>
                  <a:gd name="T22" fmla="+- 0 1026 1022"/>
                  <a:gd name="T23" fmla="*/ 1026 h 1418"/>
                  <a:gd name="T24" fmla="+- 0 12069 7373"/>
                  <a:gd name="T25" fmla="*/ T24 w 4933"/>
                  <a:gd name="T26" fmla="+- 0 1022 1022"/>
                  <a:gd name="T27" fmla="*/ 1022 h 1418"/>
                  <a:gd name="T28" fmla="+- 0 12092 7373"/>
                  <a:gd name="T29" fmla="*/ T28 w 4933"/>
                  <a:gd name="T30" fmla="+- 0 1023 1022"/>
                  <a:gd name="T31" fmla="*/ 1023 h 1418"/>
                  <a:gd name="T32" fmla="+- 0 12157 7373"/>
                  <a:gd name="T33" fmla="*/ T32 w 4933"/>
                  <a:gd name="T34" fmla="+- 0 1039 1022"/>
                  <a:gd name="T35" fmla="*/ 1039 h 1418"/>
                  <a:gd name="T36" fmla="+- 0 12214 7373"/>
                  <a:gd name="T37" fmla="*/ T36 w 4933"/>
                  <a:gd name="T38" fmla="+- 0 1072 1022"/>
                  <a:gd name="T39" fmla="*/ 1072 h 1418"/>
                  <a:gd name="T40" fmla="+- 0 12259 7373"/>
                  <a:gd name="T41" fmla="*/ T40 w 4933"/>
                  <a:gd name="T42" fmla="+- 0 1119 1022"/>
                  <a:gd name="T43" fmla="*/ 1119 h 1418"/>
                  <a:gd name="T44" fmla="+- 0 12290 7373"/>
                  <a:gd name="T45" fmla="*/ T44 w 4933"/>
                  <a:gd name="T46" fmla="+- 0 1176 1022"/>
                  <a:gd name="T47" fmla="*/ 1176 h 1418"/>
                  <a:gd name="T48" fmla="+- 0 12304 7373"/>
                  <a:gd name="T49" fmla="*/ T48 w 4933"/>
                  <a:gd name="T50" fmla="+- 0 1242 1022"/>
                  <a:gd name="T51" fmla="*/ 1242 h 1418"/>
                  <a:gd name="T52" fmla="+- 0 12305 7373"/>
                  <a:gd name="T53" fmla="*/ T52 w 4933"/>
                  <a:gd name="T54" fmla="+- 0 2204 1022"/>
                  <a:gd name="T55" fmla="*/ 2204 h 1418"/>
                  <a:gd name="T56" fmla="+- 0 12304 7373"/>
                  <a:gd name="T57" fmla="*/ T56 w 4933"/>
                  <a:gd name="T58" fmla="+- 0 2227 1022"/>
                  <a:gd name="T59" fmla="*/ 2227 h 1418"/>
                  <a:gd name="T60" fmla="+- 0 12288 7373"/>
                  <a:gd name="T61" fmla="*/ T60 w 4933"/>
                  <a:gd name="T62" fmla="+- 0 2292 1022"/>
                  <a:gd name="T63" fmla="*/ 2292 h 1418"/>
                  <a:gd name="T64" fmla="+- 0 12255 7373"/>
                  <a:gd name="T65" fmla="*/ T64 w 4933"/>
                  <a:gd name="T66" fmla="+- 0 2349 1022"/>
                  <a:gd name="T67" fmla="*/ 2349 h 1418"/>
                  <a:gd name="T68" fmla="+- 0 12209 7373"/>
                  <a:gd name="T69" fmla="*/ T68 w 4933"/>
                  <a:gd name="T70" fmla="+- 0 2394 1022"/>
                  <a:gd name="T71" fmla="*/ 2394 h 1418"/>
                  <a:gd name="T72" fmla="+- 0 12151 7373"/>
                  <a:gd name="T73" fmla="*/ T72 w 4933"/>
                  <a:gd name="T74" fmla="+- 0 2425 1022"/>
                  <a:gd name="T75" fmla="*/ 2425 h 1418"/>
                  <a:gd name="T76" fmla="+- 0 12085 7373"/>
                  <a:gd name="T77" fmla="*/ T76 w 4933"/>
                  <a:gd name="T78" fmla="+- 0 2439 1022"/>
                  <a:gd name="T79" fmla="*/ 2439 h 1418"/>
                  <a:gd name="T80" fmla="+- 0 7609 7373"/>
                  <a:gd name="T81" fmla="*/ T80 w 4933"/>
                  <a:gd name="T82" fmla="+- 0 2440 1022"/>
                  <a:gd name="T83" fmla="*/ 2440 h 1418"/>
                  <a:gd name="T84" fmla="+- 0 7586 7373"/>
                  <a:gd name="T85" fmla="*/ T84 w 4933"/>
                  <a:gd name="T86" fmla="+- 0 2439 1022"/>
                  <a:gd name="T87" fmla="*/ 2439 h 1418"/>
                  <a:gd name="T88" fmla="+- 0 7520 7373"/>
                  <a:gd name="T89" fmla="*/ T88 w 4933"/>
                  <a:gd name="T90" fmla="+- 0 2423 1022"/>
                  <a:gd name="T91" fmla="*/ 2423 h 1418"/>
                  <a:gd name="T92" fmla="+- 0 7464 7373"/>
                  <a:gd name="T93" fmla="*/ T92 w 4933"/>
                  <a:gd name="T94" fmla="+- 0 2390 1022"/>
                  <a:gd name="T95" fmla="*/ 2390 h 1418"/>
                  <a:gd name="T96" fmla="+- 0 7418 7373"/>
                  <a:gd name="T97" fmla="*/ T96 w 4933"/>
                  <a:gd name="T98" fmla="+- 0 2343 1022"/>
                  <a:gd name="T99" fmla="*/ 2343 h 1418"/>
                  <a:gd name="T100" fmla="+- 0 7387 7373"/>
                  <a:gd name="T101" fmla="*/ T100 w 4933"/>
                  <a:gd name="T102" fmla="+- 0 2286 1022"/>
                  <a:gd name="T103" fmla="*/ 2286 h 1418"/>
                  <a:gd name="T104" fmla="+- 0 7373 7373"/>
                  <a:gd name="T105" fmla="*/ T104 w 4933"/>
                  <a:gd name="T106" fmla="+- 0 2220 1022"/>
                  <a:gd name="T107" fmla="*/ 2220 h 1418"/>
                  <a:gd name="T108" fmla="+- 0 7373 7373"/>
                  <a:gd name="T109" fmla="*/ T108 w 4933"/>
                  <a:gd name="T110" fmla="+- 0 1259 1022"/>
                  <a:gd name="T111" fmla="*/ 1259 h 1418"/>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Lst>
                <a:rect l="0" t="0" r="r" b="b"/>
                <a:pathLst>
                  <a:path w="4933" h="1418">
                    <a:moveTo>
                      <a:pt x="0" y="237"/>
                    </a:moveTo>
                    <a:lnTo>
                      <a:pt x="9" y="169"/>
                    </a:lnTo>
                    <a:lnTo>
                      <a:pt x="37" y="109"/>
                    </a:lnTo>
                    <a:lnTo>
                      <a:pt x="79" y="60"/>
                    </a:lnTo>
                    <a:lnTo>
                      <a:pt x="133" y="24"/>
                    </a:lnTo>
                    <a:lnTo>
                      <a:pt x="197" y="4"/>
                    </a:lnTo>
                    <a:lnTo>
                      <a:pt x="4696" y="0"/>
                    </a:lnTo>
                    <a:lnTo>
                      <a:pt x="4719" y="1"/>
                    </a:lnTo>
                    <a:lnTo>
                      <a:pt x="4784" y="17"/>
                    </a:lnTo>
                    <a:lnTo>
                      <a:pt x="4841" y="50"/>
                    </a:lnTo>
                    <a:lnTo>
                      <a:pt x="4886" y="97"/>
                    </a:lnTo>
                    <a:lnTo>
                      <a:pt x="4917" y="154"/>
                    </a:lnTo>
                    <a:lnTo>
                      <a:pt x="4931" y="220"/>
                    </a:lnTo>
                    <a:lnTo>
                      <a:pt x="4932" y="1182"/>
                    </a:lnTo>
                    <a:lnTo>
                      <a:pt x="4931" y="1205"/>
                    </a:lnTo>
                    <a:lnTo>
                      <a:pt x="4915" y="1270"/>
                    </a:lnTo>
                    <a:lnTo>
                      <a:pt x="4882" y="1327"/>
                    </a:lnTo>
                    <a:lnTo>
                      <a:pt x="4836" y="1372"/>
                    </a:lnTo>
                    <a:lnTo>
                      <a:pt x="4778" y="1403"/>
                    </a:lnTo>
                    <a:lnTo>
                      <a:pt x="4712" y="1417"/>
                    </a:lnTo>
                    <a:lnTo>
                      <a:pt x="236" y="1418"/>
                    </a:lnTo>
                    <a:lnTo>
                      <a:pt x="213" y="1417"/>
                    </a:lnTo>
                    <a:lnTo>
                      <a:pt x="147" y="1401"/>
                    </a:lnTo>
                    <a:lnTo>
                      <a:pt x="91" y="1368"/>
                    </a:lnTo>
                    <a:lnTo>
                      <a:pt x="45" y="1321"/>
                    </a:lnTo>
                    <a:lnTo>
                      <a:pt x="14" y="1264"/>
                    </a:lnTo>
                    <a:lnTo>
                      <a:pt x="0" y="1198"/>
                    </a:lnTo>
                    <a:lnTo>
                      <a:pt x="0" y="237"/>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68580" tIns="34290" rIns="68580" bIns="34290" numCol="1" anchor="ctr" anchorCtr="0" compatLnSpc="1">
                <a:prstTxWarp prst="textNoShape">
                  <a:avLst/>
                </a:prstTxWarp>
              </a:bodyPr>
              <a:lstStyle/>
              <a:p>
                <a:r>
                  <a:rPr lang="en-US" altLang="ja-JP" sz="1050" dirty="0">
                    <a:solidFill>
                      <a:prstClr val="black"/>
                    </a:solidFill>
                    <a:latin typeface="ＭＳ ゴシック" panose="020B0609070205080204" pitchFamily="49" charset="-128"/>
                    <a:ea typeface="ＭＳ ゴシック" panose="020B0609070205080204" pitchFamily="49" charset="-128"/>
                  </a:rPr>
                  <a:t>【</a:t>
                </a:r>
                <a:r>
                  <a:rPr lang="ja-JP" altLang="en-US" sz="1050" dirty="0">
                    <a:solidFill>
                      <a:prstClr val="black"/>
                    </a:solidFill>
                    <a:latin typeface="ＭＳ ゴシック" panose="020B0609070205080204" pitchFamily="49" charset="-128"/>
                    <a:ea typeface="ＭＳ ゴシック" panose="020B0609070205080204" pitchFamily="49" charset="-128"/>
                  </a:rPr>
                  <a:t>基礎点評価の観点</a:t>
                </a:r>
                <a:r>
                  <a:rPr lang="en-US" altLang="ja-JP" sz="1050" dirty="0">
                    <a:solidFill>
                      <a:prstClr val="black"/>
                    </a:solidFill>
                    <a:latin typeface="ＭＳ ゴシック" panose="020B0609070205080204" pitchFamily="49" charset="-128"/>
                    <a:ea typeface="ＭＳ ゴシック" panose="020B0609070205080204" pitchFamily="49" charset="-128"/>
                  </a:rPr>
                  <a:t>】</a:t>
                </a:r>
              </a:p>
              <a:p>
                <a:r>
                  <a:rPr lang="ja-JP" altLang="en-US" sz="1050" dirty="0" smtClean="0">
                    <a:solidFill>
                      <a:prstClr val="black"/>
                    </a:solidFill>
                    <a:latin typeface="ＭＳ ゴシック" panose="020B0609070205080204" pitchFamily="49" charset="-128"/>
                    <a:ea typeface="ＭＳ ゴシック" panose="020B0609070205080204" pitchFamily="49" charset="-128"/>
                  </a:rPr>
                  <a:t>・</a:t>
                </a:r>
                <a:r>
                  <a:rPr lang="ja-JP" altLang="en-US" sz="1050" dirty="0">
                    <a:latin typeface="ＭＳ ゴシック" panose="020B0609070205080204" pitchFamily="49" charset="-128"/>
                    <a:ea typeface="ＭＳ ゴシック" panose="020B0609070205080204" pitchFamily="49" charset="-128"/>
                  </a:rPr>
                  <a:t>調査</a:t>
                </a:r>
                <a:r>
                  <a:rPr lang="ja-JP" altLang="en-US" sz="1050" dirty="0" smtClean="0">
                    <a:latin typeface="ＭＳ ゴシック" panose="020B0609070205080204" pitchFamily="49" charset="-128"/>
                    <a:ea typeface="ＭＳ ゴシック" panose="020B0609070205080204" pitchFamily="49" charset="-128"/>
                  </a:rPr>
                  <a:t>遂行</a:t>
                </a:r>
                <a:r>
                  <a:rPr lang="ja-JP" altLang="en-US" sz="1050" dirty="0" smtClean="0">
                    <a:solidFill>
                      <a:prstClr val="black"/>
                    </a:solidFill>
                    <a:latin typeface="ＭＳ ゴシック" panose="020B0609070205080204" pitchFamily="49" charset="-128"/>
                    <a:ea typeface="ＭＳ ゴシック" panose="020B0609070205080204" pitchFamily="49" charset="-128"/>
                  </a:rPr>
                  <a:t>のための経営基盤を有しているか。</a:t>
                </a:r>
                <a:endParaRPr lang="ja-JP" altLang="en-US" sz="1050" dirty="0">
                  <a:solidFill>
                    <a:prstClr val="black"/>
                  </a:solidFill>
                  <a:latin typeface="ＭＳ ゴシック" panose="020B0609070205080204" pitchFamily="49" charset="-128"/>
                  <a:ea typeface="ＭＳ ゴシック" panose="020B0609070205080204" pitchFamily="49" charset="-128"/>
                </a:endParaRPr>
              </a:p>
            </p:txBody>
          </p:sp>
        </p:grpSp>
      </p:grpSp>
      <p:grpSp>
        <p:nvGrpSpPr>
          <p:cNvPr id="520" name="Group 20"/>
          <p:cNvGrpSpPr>
            <a:grpSpLocks/>
          </p:cNvGrpSpPr>
          <p:nvPr/>
        </p:nvGrpSpPr>
        <p:grpSpPr bwMode="auto">
          <a:xfrm>
            <a:off x="4513841" y="3798472"/>
            <a:ext cx="4369398" cy="1158269"/>
            <a:chOff x="6765" y="1602"/>
            <a:chExt cx="6793" cy="1573"/>
          </a:xfrm>
        </p:grpSpPr>
        <p:pic>
          <p:nvPicPr>
            <p:cNvPr id="521" name="Picture 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83" y="2724"/>
              <a:ext cx="6674" cy="450"/>
            </a:xfrm>
            <a:prstGeom prst="rect">
              <a:avLst/>
            </a:prstGeom>
            <a:noFill/>
            <a:extLst>
              <a:ext uri="{909E8E84-426E-40DD-AFC4-6F175D3DCCD1}">
                <a14:hiddenFill xmlns:a14="http://schemas.microsoft.com/office/drawing/2010/main">
                  <a:solidFill>
                    <a:srgbClr val="FFFFFF"/>
                  </a:solidFill>
                </a14:hiddenFill>
              </a:ext>
            </a:extLst>
          </p:spPr>
        </p:pic>
        <p:pic>
          <p:nvPicPr>
            <p:cNvPr id="522" name="Picture 2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004" y="1720"/>
              <a:ext cx="554" cy="1317"/>
            </a:xfrm>
            <a:prstGeom prst="rect">
              <a:avLst/>
            </a:prstGeom>
            <a:noFill/>
            <a:extLst>
              <a:ext uri="{909E8E84-426E-40DD-AFC4-6F175D3DCCD1}">
                <a14:hiddenFill xmlns:a14="http://schemas.microsoft.com/office/drawing/2010/main">
                  <a:solidFill>
                    <a:srgbClr val="FFFFFF"/>
                  </a:solidFill>
                </a14:hiddenFill>
              </a:ext>
            </a:extLst>
          </p:spPr>
        </p:pic>
        <p:pic>
          <p:nvPicPr>
            <p:cNvPr id="523" name="Picture 2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83" y="1720"/>
              <a:ext cx="209" cy="209"/>
            </a:xfrm>
            <a:prstGeom prst="rect">
              <a:avLst/>
            </a:prstGeom>
            <a:noFill/>
            <a:extLst>
              <a:ext uri="{909E8E84-426E-40DD-AFC4-6F175D3DCCD1}">
                <a14:hiddenFill xmlns:a14="http://schemas.microsoft.com/office/drawing/2010/main">
                  <a:solidFill>
                    <a:srgbClr val="FFFFFF"/>
                  </a:solidFill>
                </a14:hiddenFill>
              </a:ext>
            </a:extLst>
          </p:spPr>
        </p:pic>
        <p:pic>
          <p:nvPicPr>
            <p:cNvPr id="524" name="Picture 2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247" y="1859"/>
              <a:ext cx="148" cy="148"/>
            </a:xfrm>
            <a:prstGeom prst="rect">
              <a:avLst/>
            </a:prstGeom>
            <a:noFill/>
            <a:extLst>
              <a:ext uri="{909E8E84-426E-40DD-AFC4-6F175D3DCCD1}">
                <a14:hiddenFill xmlns:a14="http://schemas.microsoft.com/office/drawing/2010/main">
                  <a:solidFill>
                    <a:srgbClr val="FFFFFF"/>
                  </a:solidFill>
                </a14:hiddenFill>
              </a:ext>
            </a:extLst>
          </p:spPr>
        </p:pic>
        <p:pic>
          <p:nvPicPr>
            <p:cNvPr id="525" name="Picture 2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130" y="2972"/>
              <a:ext cx="6264" cy="116"/>
            </a:xfrm>
            <a:prstGeom prst="rect">
              <a:avLst/>
            </a:prstGeom>
            <a:noFill/>
            <a:extLst>
              <a:ext uri="{909E8E84-426E-40DD-AFC4-6F175D3DCCD1}">
                <a14:hiddenFill xmlns:a14="http://schemas.microsoft.com/office/drawing/2010/main">
                  <a:solidFill>
                    <a:srgbClr val="FFFFFF"/>
                  </a:solidFill>
                </a14:hiddenFill>
              </a:ext>
            </a:extLst>
          </p:spPr>
        </p:pic>
        <p:pic>
          <p:nvPicPr>
            <p:cNvPr id="526" name="Picture 2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3004" y="2646"/>
              <a:ext cx="390" cy="390"/>
            </a:xfrm>
            <a:prstGeom prst="rect">
              <a:avLst/>
            </a:prstGeom>
            <a:noFill/>
            <a:extLst>
              <a:ext uri="{909E8E84-426E-40DD-AFC4-6F175D3DCCD1}">
                <a14:hiddenFill xmlns:a14="http://schemas.microsoft.com/office/drawing/2010/main">
                  <a:solidFill>
                    <a:srgbClr val="FFFFFF"/>
                  </a:solidFill>
                </a14:hiddenFill>
              </a:ext>
            </a:extLst>
          </p:spPr>
        </p:pic>
        <p:grpSp>
          <p:nvGrpSpPr>
            <p:cNvPr id="527" name="Group 27"/>
            <p:cNvGrpSpPr>
              <a:grpSpLocks/>
            </p:cNvGrpSpPr>
            <p:nvPr/>
          </p:nvGrpSpPr>
          <p:grpSpPr bwMode="auto">
            <a:xfrm>
              <a:off x="6780" y="1617"/>
              <a:ext cx="6640" cy="1420"/>
              <a:chOff x="6780" y="1617"/>
              <a:chExt cx="6640" cy="1420"/>
            </a:xfrm>
          </p:grpSpPr>
          <p:sp>
            <p:nvSpPr>
              <p:cNvPr id="530" name="Freeform 28"/>
              <p:cNvSpPr>
                <a:spLocks/>
              </p:cNvSpPr>
              <p:nvPr/>
            </p:nvSpPr>
            <p:spPr bwMode="auto">
              <a:xfrm>
                <a:off x="6780" y="1617"/>
                <a:ext cx="6640" cy="1420"/>
              </a:xfrm>
              <a:custGeom>
                <a:avLst/>
                <a:gdLst>
                  <a:gd name="T0" fmla="+- 0 13004 6780"/>
                  <a:gd name="T1" fmla="*/ T0 w 6640"/>
                  <a:gd name="T2" fmla="+- 0 1617 1617"/>
                  <a:gd name="T3" fmla="*/ 1617 h 1420"/>
                  <a:gd name="T4" fmla="+- 0 7196 6780"/>
                  <a:gd name="T5" fmla="*/ T4 w 6640"/>
                  <a:gd name="T6" fmla="+- 0 1617 1617"/>
                  <a:gd name="T7" fmla="*/ 1617 h 1420"/>
                  <a:gd name="T8" fmla="+- 0 6780 6780"/>
                  <a:gd name="T9" fmla="*/ T8 w 6640"/>
                  <a:gd name="T10" fmla="+- 0 2032 1617"/>
                  <a:gd name="T11" fmla="*/ 2032 h 1420"/>
                  <a:gd name="T12" fmla="+- 0 6780 6780"/>
                  <a:gd name="T13" fmla="*/ T12 w 6640"/>
                  <a:gd name="T14" fmla="+- 0 2621 1617"/>
                  <a:gd name="T15" fmla="*/ 2621 h 1420"/>
                  <a:gd name="T16" fmla="+- 0 7196 6780"/>
                  <a:gd name="T17" fmla="*/ T16 w 6640"/>
                  <a:gd name="T18" fmla="+- 0 3037 1617"/>
                  <a:gd name="T19" fmla="*/ 3037 h 1420"/>
                  <a:gd name="T20" fmla="+- 0 13004 6780"/>
                  <a:gd name="T21" fmla="*/ T20 w 6640"/>
                  <a:gd name="T22" fmla="+- 0 3037 1617"/>
                  <a:gd name="T23" fmla="*/ 3037 h 1420"/>
                  <a:gd name="T24" fmla="+- 0 13420 6780"/>
                  <a:gd name="T25" fmla="*/ T24 w 6640"/>
                  <a:gd name="T26" fmla="+- 0 2621 1617"/>
                  <a:gd name="T27" fmla="*/ 2621 h 1420"/>
                  <a:gd name="T28" fmla="+- 0 13420 6780"/>
                  <a:gd name="T29" fmla="*/ T28 w 6640"/>
                  <a:gd name="T30" fmla="+- 0 2032 1617"/>
                  <a:gd name="T31" fmla="*/ 2032 h 1420"/>
                  <a:gd name="T32" fmla="+- 0 13004 6780"/>
                  <a:gd name="T33" fmla="*/ T32 w 6640"/>
                  <a:gd name="T34" fmla="+- 0 1617 1617"/>
                  <a:gd name="T35" fmla="*/ 1617 h 1420"/>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Lst>
                <a:rect l="0" t="0" r="r" b="b"/>
                <a:pathLst>
                  <a:path w="6640" h="1420">
                    <a:moveTo>
                      <a:pt x="6224" y="0"/>
                    </a:moveTo>
                    <a:lnTo>
                      <a:pt x="416" y="0"/>
                    </a:lnTo>
                    <a:lnTo>
                      <a:pt x="0" y="415"/>
                    </a:lnTo>
                    <a:lnTo>
                      <a:pt x="0" y="1004"/>
                    </a:lnTo>
                    <a:lnTo>
                      <a:pt x="416" y="1420"/>
                    </a:lnTo>
                    <a:lnTo>
                      <a:pt x="6224" y="1420"/>
                    </a:lnTo>
                    <a:lnTo>
                      <a:pt x="6640" y="1004"/>
                    </a:lnTo>
                    <a:lnTo>
                      <a:pt x="6640" y="415"/>
                    </a:lnTo>
                    <a:lnTo>
                      <a:pt x="6224"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288000" tIns="34290" rIns="68580" bIns="34290" numCol="1" anchor="ctr" anchorCtr="0" compatLnSpc="1">
                <a:prstTxWarp prst="textNoShape">
                  <a:avLst/>
                </a:prstTxWarp>
              </a:bodyPr>
              <a:lstStyle/>
              <a:p>
                <a:r>
                  <a:rPr lang="en-US" altLang="ja-JP" sz="1050" dirty="0">
                    <a:solidFill>
                      <a:prstClr val="black"/>
                    </a:solidFill>
                    <a:latin typeface="ＭＳ ゴシック" panose="020B0609070205080204" pitchFamily="49" charset="-128"/>
                    <a:ea typeface="ＭＳ ゴシック" panose="020B0609070205080204" pitchFamily="49" charset="-128"/>
                  </a:rPr>
                  <a:t>【</a:t>
                </a:r>
                <a:r>
                  <a:rPr lang="ja-JP" altLang="en-US" sz="1050" dirty="0">
                    <a:solidFill>
                      <a:prstClr val="black"/>
                    </a:solidFill>
                    <a:latin typeface="ＭＳ ゴシック" panose="020B0609070205080204" pitchFamily="49" charset="-128"/>
                    <a:ea typeface="ＭＳ ゴシック" panose="020B0609070205080204" pitchFamily="49" charset="-128"/>
                  </a:rPr>
                  <a:t>加点評価の観点</a:t>
                </a:r>
                <a:r>
                  <a:rPr lang="en-US" altLang="ja-JP" sz="1050" dirty="0">
                    <a:solidFill>
                      <a:prstClr val="black"/>
                    </a:solidFill>
                    <a:latin typeface="ＭＳ ゴシック" panose="020B0609070205080204" pitchFamily="49" charset="-128"/>
                    <a:ea typeface="ＭＳ ゴシック" panose="020B0609070205080204" pitchFamily="49" charset="-128"/>
                  </a:rPr>
                  <a:t>】</a:t>
                </a:r>
              </a:p>
              <a:p>
                <a:r>
                  <a:rPr lang="ja-JP" altLang="en-US" sz="1050" dirty="0" smtClean="0">
                    <a:solidFill>
                      <a:prstClr val="black"/>
                    </a:solidFill>
                    <a:latin typeface="ＭＳ ゴシック" panose="020B0609070205080204" pitchFamily="49" charset="-128"/>
                    <a:ea typeface="ＭＳ ゴシック" panose="020B0609070205080204" pitchFamily="49" charset="-128"/>
                  </a:rPr>
                  <a:t>・一定以上の資金・設備を有しており、管理体制について</a:t>
                </a:r>
                <a:endParaRPr lang="en-US" altLang="ja-JP" sz="1050" dirty="0" smtClean="0">
                  <a:solidFill>
                    <a:prstClr val="black"/>
                  </a:solidFill>
                  <a:latin typeface="ＭＳ ゴシック" panose="020B0609070205080204" pitchFamily="49" charset="-128"/>
                  <a:ea typeface="ＭＳ ゴシック" panose="020B0609070205080204" pitchFamily="49" charset="-128"/>
                </a:endParaRPr>
              </a:p>
              <a:p>
                <a:r>
                  <a:rPr lang="ja-JP" altLang="en-US" sz="1050" dirty="0">
                    <a:solidFill>
                      <a:prstClr val="black"/>
                    </a:solidFill>
                    <a:latin typeface="ＭＳ ゴシック" panose="020B0609070205080204" pitchFamily="49" charset="-128"/>
                    <a:ea typeface="ＭＳ ゴシック" panose="020B0609070205080204" pitchFamily="49" charset="-128"/>
                  </a:rPr>
                  <a:t>　</a:t>
                </a:r>
                <a:r>
                  <a:rPr lang="ja-JP" altLang="en-US" sz="1050" dirty="0" smtClean="0">
                    <a:solidFill>
                      <a:prstClr val="black"/>
                    </a:solidFill>
                    <a:latin typeface="ＭＳ ゴシック" panose="020B0609070205080204" pitchFamily="49" charset="-128"/>
                    <a:ea typeface="ＭＳ ゴシック" panose="020B0609070205080204" pitchFamily="49" charset="-128"/>
                  </a:rPr>
                  <a:t>優れているか。</a:t>
                </a:r>
                <a:endParaRPr lang="en-US" altLang="ja-JP" sz="1050" dirty="0" smtClean="0">
                  <a:solidFill>
                    <a:prstClr val="black"/>
                  </a:solidFill>
                  <a:latin typeface="ＭＳ ゴシック" panose="020B0609070205080204" pitchFamily="49" charset="-128"/>
                  <a:ea typeface="ＭＳ ゴシック" panose="020B0609070205080204" pitchFamily="49" charset="-128"/>
                </a:endParaRPr>
              </a:p>
              <a:p>
                <a:r>
                  <a:rPr lang="ja-JP" altLang="en-US" sz="1050" dirty="0" smtClean="0">
                    <a:solidFill>
                      <a:prstClr val="black"/>
                    </a:solidFill>
                    <a:latin typeface="ＭＳ ゴシック" panose="020B0609070205080204" pitchFamily="49" charset="-128"/>
                    <a:ea typeface="ＭＳ ゴシック" panose="020B0609070205080204" pitchFamily="49" charset="-128"/>
                  </a:rPr>
                  <a:t>（支出に係る証拠書類等の整理・保管体制等を有しているか。）</a:t>
                </a:r>
                <a:endParaRPr lang="ja-JP" altLang="en-US" sz="1050" dirty="0">
                  <a:solidFill>
                    <a:prstClr val="black"/>
                  </a:solidFill>
                  <a:latin typeface="ＭＳ ゴシック" panose="020B0609070205080204" pitchFamily="49" charset="-128"/>
                  <a:ea typeface="ＭＳ ゴシック" panose="020B0609070205080204" pitchFamily="49" charset="-128"/>
                </a:endParaRPr>
              </a:p>
            </p:txBody>
          </p:sp>
        </p:grpSp>
        <p:grpSp>
          <p:nvGrpSpPr>
            <p:cNvPr id="528" name="Group 29"/>
            <p:cNvGrpSpPr>
              <a:grpSpLocks/>
            </p:cNvGrpSpPr>
            <p:nvPr/>
          </p:nvGrpSpPr>
          <p:grpSpPr bwMode="auto">
            <a:xfrm>
              <a:off x="6780" y="1617"/>
              <a:ext cx="6640" cy="1420"/>
              <a:chOff x="6780" y="1617"/>
              <a:chExt cx="6640" cy="1420"/>
            </a:xfrm>
          </p:grpSpPr>
          <p:sp>
            <p:nvSpPr>
              <p:cNvPr id="529" name="Freeform 30"/>
              <p:cNvSpPr>
                <a:spLocks/>
              </p:cNvSpPr>
              <p:nvPr/>
            </p:nvSpPr>
            <p:spPr bwMode="auto">
              <a:xfrm>
                <a:off x="6780" y="1617"/>
                <a:ext cx="6640" cy="1420"/>
              </a:xfrm>
              <a:custGeom>
                <a:avLst/>
                <a:gdLst>
                  <a:gd name="T0" fmla="+- 0 6780 6780"/>
                  <a:gd name="T1" fmla="*/ T0 w 6640"/>
                  <a:gd name="T2" fmla="+- 0 2032 1617"/>
                  <a:gd name="T3" fmla="*/ 2032 h 1420"/>
                  <a:gd name="T4" fmla="+- 0 7196 6780"/>
                  <a:gd name="T5" fmla="*/ T4 w 6640"/>
                  <a:gd name="T6" fmla="+- 0 1617 1617"/>
                  <a:gd name="T7" fmla="*/ 1617 h 1420"/>
                  <a:gd name="T8" fmla="+- 0 13004 6780"/>
                  <a:gd name="T9" fmla="*/ T8 w 6640"/>
                  <a:gd name="T10" fmla="+- 0 1617 1617"/>
                  <a:gd name="T11" fmla="*/ 1617 h 1420"/>
                  <a:gd name="T12" fmla="+- 0 13420 6780"/>
                  <a:gd name="T13" fmla="*/ T12 w 6640"/>
                  <a:gd name="T14" fmla="+- 0 2032 1617"/>
                  <a:gd name="T15" fmla="*/ 2032 h 1420"/>
                  <a:gd name="T16" fmla="+- 0 13420 6780"/>
                  <a:gd name="T17" fmla="*/ T16 w 6640"/>
                  <a:gd name="T18" fmla="+- 0 2621 1617"/>
                  <a:gd name="T19" fmla="*/ 2621 h 1420"/>
                  <a:gd name="T20" fmla="+- 0 13004 6780"/>
                  <a:gd name="T21" fmla="*/ T20 w 6640"/>
                  <a:gd name="T22" fmla="+- 0 3037 1617"/>
                  <a:gd name="T23" fmla="*/ 3037 h 1420"/>
                  <a:gd name="T24" fmla="+- 0 7196 6780"/>
                  <a:gd name="T25" fmla="*/ T24 w 6640"/>
                  <a:gd name="T26" fmla="+- 0 3037 1617"/>
                  <a:gd name="T27" fmla="*/ 3037 h 1420"/>
                  <a:gd name="T28" fmla="+- 0 6780 6780"/>
                  <a:gd name="T29" fmla="*/ T28 w 6640"/>
                  <a:gd name="T30" fmla="+- 0 2621 1617"/>
                  <a:gd name="T31" fmla="*/ 2621 h 1420"/>
                  <a:gd name="T32" fmla="+- 0 6780 6780"/>
                  <a:gd name="T33" fmla="*/ T32 w 6640"/>
                  <a:gd name="T34" fmla="+- 0 2032 1617"/>
                  <a:gd name="T35" fmla="*/ 2032 h 1420"/>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Lst>
                <a:rect l="0" t="0" r="r" b="b"/>
                <a:pathLst>
                  <a:path w="6640" h="1420">
                    <a:moveTo>
                      <a:pt x="0" y="415"/>
                    </a:moveTo>
                    <a:lnTo>
                      <a:pt x="416" y="0"/>
                    </a:lnTo>
                    <a:lnTo>
                      <a:pt x="6224" y="0"/>
                    </a:lnTo>
                    <a:lnTo>
                      <a:pt x="6640" y="415"/>
                    </a:lnTo>
                    <a:lnTo>
                      <a:pt x="6640" y="1004"/>
                    </a:lnTo>
                    <a:lnTo>
                      <a:pt x="6224" y="1420"/>
                    </a:lnTo>
                    <a:lnTo>
                      <a:pt x="416" y="1420"/>
                    </a:lnTo>
                    <a:lnTo>
                      <a:pt x="0" y="1004"/>
                    </a:lnTo>
                    <a:lnTo>
                      <a:pt x="0" y="415"/>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68580" tIns="34290" rIns="68580" bIns="34290" numCol="1" anchor="ctr" anchorCtr="0" compatLnSpc="1">
                <a:prstTxWarp prst="textNoShape">
                  <a:avLst/>
                </a:prstTxWarp>
              </a:bodyPr>
              <a:lstStyle/>
              <a:p>
                <a:endParaRPr lang="ja-JP" altLang="en-US" sz="1350">
                  <a:solidFill>
                    <a:prstClr val="black"/>
                  </a:solidFill>
                </a:endParaRPr>
              </a:p>
            </p:txBody>
          </p:sp>
        </p:grpSp>
      </p:grpSp>
      <p:sp>
        <p:nvSpPr>
          <p:cNvPr id="7" name="スライド番号プレースホルダー 6"/>
          <p:cNvSpPr>
            <a:spLocks noGrp="1"/>
          </p:cNvSpPr>
          <p:nvPr>
            <p:ph type="sldNum" sz="quarter" idx="12"/>
          </p:nvPr>
        </p:nvSpPr>
        <p:spPr>
          <a:xfrm>
            <a:off x="0" y="6480000"/>
            <a:ext cx="360000" cy="360000"/>
          </a:xfrm>
        </p:spPr>
        <p:txBody>
          <a:bodyPr vert="vert"/>
          <a:lstStyle/>
          <a:p>
            <a:fld id="{F985433A-CC4F-471B-9DBE-CF2745555BA5}" type="slidenum">
              <a:rPr kumimoji="1" lang="ja-JP" altLang="en-US" smtClean="0"/>
              <a:t>14</a:t>
            </a:fld>
            <a:endParaRPr kumimoji="1" lang="ja-JP" altLang="en-US" dirty="0"/>
          </a:p>
        </p:txBody>
      </p:sp>
    </p:spTree>
    <p:extLst>
      <p:ext uri="{BB962C8B-B14F-4D97-AF65-F5344CB8AC3E}">
        <p14:creationId xmlns:p14="http://schemas.microsoft.com/office/powerpoint/2010/main" val="7046336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14300" y="40708"/>
            <a:ext cx="8858250" cy="692007"/>
          </a:xfrm>
        </p:spPr>
        <p:txBody>
          <a:bodyPr>
            <a:noAutofit/>
          </a:bodyPr>
          <a:lstStyle/>
          <a:p>
            <a:r>
              <a:rPr lang="en-US" altLang="ja-JP" sz="2000" b="1" dirty="0" smtClean="0">
                <a:solidFill>
                  <a:srgbClr val="3399FF"/>
                </a:solidFill>
                <a:latin typeface="ＭＳ ゴシック" panose="020B0609070205080204" pitchFamily="49" charset="-128"/>
                <a:ea typeface="ＭＳ ゴシック" panose="020B0609070205080204" pitchFamily="49" charset="-128"/>
              </a:rPr>
              <a:t>【4</a:t>
            </a:r>
            <a:r>
              <a:rPr lang="ja-JP" altLang="en-US" sz="2000" b="1" dirty="0">
                <a:solidFill>
                  <a:srgbClr val="3399FF"/>
                </a:solidFill>
                <a:latin typeface="ＭＳ ゴシック" panose="020B0609070205080204" pitchFamily="49" charset="-128"/>
                <a:ea typeface="ＭＳ ゴシック" panose="020B0609070205080204" pitchFamily="49" charset="-128"/>
              </a:rPr>
              <a:t>　</a:t>
            </a:r>
            <a:r>
              <a:rPr lang="ja-JP" altLang="en-US" sz="2000" b="1" dirty="0" smtClean="0">
                <a:solidFill>
                  <a:srgbClr val="3399FF"/>
                </a:solidFill>
                <a:latin typeface="ＭＳ ゴシック" panose="020B0609070205080204" pitchFamily="49" charset="-128"/>
                <a:ea typeface="ＭＳ ゴシック" panose="020B0609070205080204" pitchFamily="49" charset="-128"/>
              </a:rPr>
              <a:t>添付資料</a:t>
            </a:r>
            <a:r>
              <a:rPr lang="en-US" altLang="ja-JP" sz="2000" b="1" dirty="0" smtClean="0">
                <a:solidFill>
                  <a:srgbClr val="3399FF"/>
                </a:solidFill>
                <a:latin typeface="ＭＳ ゴシック" panose="020B0609070205080204" pitchFamily="49" charset="-128"/>
                <a:ea typeface="ＭＳ ゴシック" panose="020B0609070205080204" pitchFamily="49" charset="-128"/>
              </a:rPr>
              <a:t>】</a:t>
            </a:r>
            <a:r>
              <a:rPr lang="en-US" altLang="ja-JP" sz="2000" b="1" dirty="0">
                <a:solidFill>
                  <a:srgbClr val="3399FF"/>
                </a:solidFill>
                <a:latin typeface="ＭＳ ゴシック" panose="020B0609070205080204" pitchFamily="49" charset="-128"/>
                <a:ea typeface="ＭＳ ゴシック" panose="020B0609070205080204" pitchFamily="49" charset="-128"/>
              </a:rPr>
              <a:t/>
            </a:r>
            <a:br>
              <a:rPr lang="en-US" altLang="ja-JP" sz="2000" b="1" dirty="0">
                <a:solidFill>
                  <a:srgbClr val="3399FF"/>
                </a:solidFill>
                <a:latin typeface="ＭＳ ゴシック" panose="020B0609070205080204" pitchFamily="49" charset="-128"/>
                <a:ea typeface="ＭＳ ゴシック" panose="020B0609070205080204" pitchFamily="49" charset="-128"/>
              </a:rPr>
            </a:br>
            <a:r>
              <a:rPr lang="ja-JP" altLang="en-US" sz="2000" b="1" dirty="0">
                <a:solidFill>
                  <a:srgbClr val="3399FF"/>
                </a:solidFill>
                <a:latin typeface="ＭＳ ゴシック" panose="020B0609070205080204" pitchFamily="49" charset="-128"/>
                <a:ea typeface="ＭＳ ゴシック" panose="020B0609070205080204" pitchFamily="49" charset="-128"/>
              </a:rPr>
              <a:t>　</a:t>
            </a:r>
            <a:r>
              <a:rPr lang="en-US" altLang="ja-JP" sz="2000" b="1" dirty="0" smtClean="0">
                <a:solidFill>
                  <a:srgbClr val="3399FF"/>
                </a:solidFill>
                <a:latin typeface="ＭＳ ゴシック" panose="020B0609070205080204" pitchFamily="49" charset="-128"/>
                <a:ea typeface="ＭＳ ゴシック" panose="020B0609070205080204" pitchFamily="49" charset="-128"/>
              </a:rPr>
              <a:t>4.1</a:t>
            </a:r>
            <a:r>
              <a:rPr lang="ja-JP" altLang="en-US" sz="2000" b="1" dirty="0">
                <a:solidFill>
                  <a:srgbClr val="3399FF"/>
                </a:solidFill>
                <a:latin typeface="ＭＳ ゴシック" panose="020B0609070205080204" pitchFamily="49" charset="-128"/>
                <a:ea typeface="ＭＳ ゴシック" panose="020B0609070205080204" pitchFamily="49" charset="-128"/>
              </a:rPr>
              <a:t>　調査</a:t>
            </a:r>
            <a:r>
              <a:rPr lang="ja-JP" altLang="en-US" sz="2000" b="1" dirty="0" smtClean="0">
                <a:solidFill>
                  <a:srgbClr val="3399FF"/>
                </a:solidFill>
                <a:latin typeface="ＭＳ ゴシック" panose="020B0609070205080204" pitchFamily="49" charset="-128"/>
                <a:ea typeface="ＭＳ ゴシック" panose="020B0609070205080204" pitchFamily="49" charset="-128"/>
              </a:rPr>
              <a:t>実施に係る工数</a:t>
            </a:r>
            <a:endParaRPr lang="ja-JP" altLang="en-US" sz="2000" b="1" dirty="0">
              <a:solidFill>
                <a:srgbClr val="3399FF"/>
              </a:solidFill>
              <a:latin typeface="ＭＳ ゴシック" panose="020B0609070205080204" pitchFamily="49" charset="-128"/>
              <a:ea typeface="ＭＳ ゴシック" panose="020B0609070205080204" pitchFamily="49" charset="-128"/>
            </a:endParaRPr>
          </a:p>
        </p:txBody>
      </p:sp>
      <p:sp>
        <p:nvSpPr>
          <p:cNvPr id="3" name="コンテンツ プレースホルダー 2"/>
          <p:cNvSpPr>
            <a:spLocks noGrp="1"/>
          </p:cNvSpPr>
          <p:nvPr>
            <p:ph idx="1"/>
          </p:nvPr>
        </p:nvSpPr>
        <p:spPr>
          <a:xfrm>
            <a:off x="152040" y="1547234"/>
            <a:ext cx="8516760" cy="5083979"/>
          </a:xfrm>
        </p:spPr>
        <p:txBody>
          <a:bodyPr>
            <a:normAutofit/>
          </a:bodyPr>
          <a:lstStyle/>
          <a:p>
            <a:r>
              <a:rPr lang="en-US" altLang="ja-JP" sz="1900" u="sng" dirty="0" smtClean="0">
                <a:latin typeface="ＭＳ ゴシック" panose="020B0609070205080204" pitchFamily="49" charset="-128"/>
                <a:ea typeface="ＭＳ ゴシック" panose="020B0609070205080204" pitchFamily="49" charset="-128"/>
              </a:rPr>
              <a:t>【</a:t>
            </a:r>
            <a:r>
              <a:rPr lang="ja-JP" altLang="en-US" sz="1900" u="sng" dirty="0" smtClean="0">
                <a:latin typeface="ＭＳ ゴシック" panose="020B0609070205080204" pitchFamily="49" charset="-128"/>
                <a:ea typeface="ＭＳ ゴシック" panose="020B0609070205080204" pitchFamily="49" charset="-128"/>
              </a:rPr>
              <a:t>契約件名</a:t>
            </a:r>
            <a:r>
              <a:rPr lang="en-US" altLang="ja-JP" sz="1900" u="sng" dirty="0" smtClean="0">
                <a:latin typeface="ＭＳ ゴシック" panose="020B0609070205080204" pitchFamily="49" charset="-128"/>
                <a:ea typeface="ＭＳ ゴシック" panose="020B0609070205080204" pitchFamily="49" charset="-128"/>
              </a:rPr>
              <a:t>】</a:t>
            </a:r>
            <a:r>
              <a:rPr lang="ja-JP" altLang="en-US" sz="1900" u="sng" dirty="0" smtClean="0">
                <a:latin typeface="ＭＳ ゴシック" panose="020B0609070205080204" pitchFamily="49" charset="-128"/>
                <a:ea typeface="ＭＳ ゴシック" panose="020B0609070205080204" pitchFamily="49" charset="-128"/>
              </a:rPr>
              <a:t>見積り詳細</a:t>
            </a:r>
            <a:endParaRPr lang="en-US" altLang="ja-JP" sz="1900" u="sng" dirty="0" smtClean="0">
              <a:latin typeface="ＭＳ ゴシック" panose="020B0609070205080204" pitchFamily="49" charset="-128"/>
              <a:ea typeface="ＭＳ ゴシック" panose="020B0609070205080204" pitchFamily="49" charset="-128"/>
            </a:endParaRPr>
          </a:p>
        </p:txBody>
      </p:sp>
      <p:sp>
        <p:nvSpPr>
          <p:cNvPr id="4" name="テキスト ボックス 3"/>
          <p:cNvSpPr txBox="1"/>
          <p:nvPr/>
        </p:nvSpPr>
        <p:spPr>
          <a:xfrm>
            <a:off x="6110514" y="214879"/>
            <a:ext cx="2585811" cy="338554"/>
          </a:xfrm>
          <a:prstGeom prst="rect">
            <a:avLst/>
          </a:prstGeom>
          <a:noFill/>
        </p:spPr>
        <p:txBody>
          <a:bodyPr wrap="square" rtlCol="0">
            <a:spAutoFit/>
          </a:bodyPr>
          <a:lstStyle/>
          <a:p>
            <a:r>
              <a:rPr lang="en-US" altLang="ja-JP" sz="1600" b="1" dirty="0">
                <a:solidFill>
                  <a:prstClr val="black"/>
                </a:solidFill>
                <a:latin typeface="ＭＳ ゴシック" panose="020B0609070205080204" pitchFamily="49" charset="-128"/>
                <a:ea typeface="ＭＳ ゴシック" panose="020B0609070205080204" pitchFamily="49" charset="-128"/>
              </a:rPr>
              <a:t>6.1</a:t>
            </a:r>
            <a:r>
              <a:rPr lang="ja-JP" altLang="en-US" sz="1600" b="1" dirty="0">
                <a:solidFill>
                  <a:prstClr val="black"/>
                </a:solidFill>
                <a:latin typeface="ＭＳ ゴシック" panose="020B0609070205080204" pitchFamily="49" charset="-128"/>
                <a:ea typeface="ＭＳ ゴシック" panose="020B0609070205080204" pitchFamily="49" charset="-128"/>
              </a:rPr>
              <a:t>（別紙</a:t>
            </a:r>
            <a:r>
              <a:rPr lang="en-US" altLang="ja-JP" sz="1600" b="1" dirty="0">
                <a:solidFill>
                  <a:prstClr val="black"/>
                </a:solidFill>
                <a:latin typeface="ＭＳ ゴシック" panose="020B0609070205080204" pitchFamily="49" charset="-128"/>
                <a:ea typeface="ＭＳ ゴシック" panose="020B0609070205080204" pitchFamily="49" charset="-128"/>
              </a:rPr>
              <a:t>1</a:t>
            </a:r>
            <a:r>
              <a:rPr lang="ja-JP" altLang="en-US" sz="1600" b="1" dirty="0">
                <a:solidFill>
                  <a:prstClr val="black"/>
                </a:solidFill>
                <a:latin typeface="ＭＳ ゴシック" panose="020B0609070205080204" pitchFamily="49" charset="-128"/>
                <a:ea typeface="ＭＳ ゴシック" panose="020B0609070205080204" pitchFamily="49" charset="-128"/>
              </a:rPr>
              <a:t>）</a:t>
            </a:r>
            <a:r>
              <a:rPr lang="ja-JP" altLang="en-US" sz="1600" b="1" dirty="0" smtClean="0">
                <a:solidFill>
                  <a:prstClr val="black"/>
                </a:solidFill>
                <a:latin typeface="ＭＳ ゴシック" panose="020B0609070205080204" pitchFamily="49" charset="-128"/>
                <a:ea typeface="ＭＳ ゴシック" panose="020B0609070205080204" pitchFamily="49" charset="-128"/>
              </a:rPr>
              <a:t>提案書</a:t>
            </a:r>
            <a:r>
              <a:rPr lang="ja-JP" altLang="en-US" sz="1600" b="1" dirty="0" smtClean="0">
                <a:latin typeface="ＭＳ ゴシック" panose="020B0609070205080204" pitchFamily="49" charset="-128"/>
                <a:ea typeface="ＭＳ ゴシック" panose="020B0609070205080204" pitchFamily="49" charset="-128"/>
              </a:rPr>
              <a:t>雛形</a:t>
            </a:r>
            <a:endParaRPr lang="ja-JP" altLang="en-US" sz="1600" b="1" dirty="0">
              <a:latin typeface="ＭＳ ゴシック" panose="020B0609070205080204" pitchFamily="49" charset="-128"/>
              <a:ea typeface="ＭＳ ゴシック" panose="020B0609070205080204" pitchFamily="49" charset="-128"/>
            </a:endParaRPr>
          </a:p>
        </p:txBody>
      </p:sp>
      <p:sp>
        <p:nvSpPr>
          <p:cNvPr id="12" name="正方形/長方形 11"/>
          <p:cNvSpPr/>
          <p:nvPr/>
        </p:nvSpPr>
        <p:spPr>
          <a:xfrm>
            <a:off x="1120341" y="796167"/>
            <a:ext cx="7637922" cy="63108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ja-JP" altLang="en-US" sz="1200" dirty="0" smtClean="0">
                <a:solidFill>
                  <a:prstClr val="black"/>
                </a:solidFill>
              </a:rPr>
              <a:t>・「</a:t>
            </a:r>
            <a:r>
              <a:rPr lang="en-US" altLang="ja-JP" sz="1200" dirty="0" smtClean="0">
                <a:solidFill>
                  <a:prstClr val="black"/>
                </a:solidFill>
              </a:rPr>
              <a:t>2</a:t>
            </a:r>
            <a:r>
              <a:rPr lang="en-US" altLang="ja-JP" sz="1200" dirty="0" smtClean="0">
                <a:solidFill>
                  <a:schemeClr val="tx1"/>
                </a:solidFill>
              </a:rPr>
              <a:t>.</a:t>
            </a:r>
            <a:r>
              <a:rPr lang="ja-JP" altLang="en-US" sz="1200" dirty="0">
                <a:solidFill>
                  <a:schemeClr val="tx1"/>
                </a:solidFill>
              </a:rPr>
              <a:t>調査</a:t>
            </a:r>
            <a:r>
              <a:rPr lang="ja-JP" altLang="en-US" sz="1200" dirty="0" smtClean="0">
                <a:solidFill>
                  <a:schemeClr val="tx1"/>
                </a:solidFill>
              </a:rPr>
              <a:t>実施計画」にて提案した調査実施方法を実現するために必要な工数を、入札仕様書における業務</a:t>
            </a:r>
            <a:r>
              <a:rPr lang="ja-JP" altLang="en-US" sz="1200" dirty="0" smtClean="0">
                <a:solidFill>
                  <a:schemeClr val="tx1"/>
                </a:solidFill>
              </a:rPr>
              <a:t>の単位</a:t>
            </a:r>
            <a:endParaRPr lang="en-US" altLang="ja-JP" sz="1200" dirty="0" smtClean="0">
              <a:solidFill>
                <a:schemeClr val="tx1"/>
              </a:solidFill>
            </a:endParaRPr>
          </a:p>
          <a:p>
            <a:r>
              <a:rPr lang="ja-JP" altLang="en-US" sz="1200" dirty="0">
                <a:solidFill>
                  <a:schemeClr val="tx1"/>
                </a:solidFill>
              </a:rPr>
              <a:t>　</a:t>
            </a:r>
            <a:r>
              <a:rPr lang="ja-JP" altLang="en-US" sz="1200" dirty="0" smtClean="0">
                <a:solidFill>
                  <a:schemeClr val="tx1"/>
                </a:solidFill>
              </a:rPr>
              <a:t>（又はそれを細分化した業務の単位）で</a:t>
            </a:r>
            <a:r>
              <a:rPr lang="ja-JP" altLang="en-US" sz="1200" dirty="0" smtClean="0">
                <a:solidFill>
                  <a:schemeClr val="tx1"/>
                </a:solidFill>
              </a:rPr>
              <a:t>調査従事者のクラス別（主任研究者、研究者等）の工数を記述する</a:t>
            </a:r>
            <a:r>
              <a:rPr lang="ja-JP" altLang="en-US" sz="1200" dirty="0" smtClean="0">
                <a:solidFill>
                  <a:schemeClr val="tx1"/>
                </a:solidFill>
              </a:rPr>
              <a:t>。</a:t>
            </a:r>
            <a:endParaRPr lang="en-US" altLang="ja-JP" sz="1200" dirty="0" smtClean="0">
              <a:solidFill>
                <a:schemeClr val="tx1"/>
              </a:solidFill>
            </a:endParaRPr>
          </a:p>
          <a:p>
            <a:r>
              <a:rPr lang="en-US" altLang="ja-JP" sz="1200" dirty="0" smtClean="0">
                <a:solidFill>
                  <a:schemeClr val="tx1"/>
                </a:solidFill>
              </a:rPr>
              <a:t>※</a:t>
            </a:r>
            <a:r>
              <a:rPr lang="ja-JP" altLang="en-US" sz="1200" dirty="0" smtClean="0">
                <a:solidFill>
                  <a:schemeClr val="tx1"/>
                </a:solidFill>
              </a:rPr>
              <a:t>「</a:t>
            </a:r>
            <a:r>
              <a:rPr lang="en-US" altLang="ja-JP" sz="1200" dirty="0" smtClean="0">
                <a:solidFill>
                  <a:schemeClr val="tx1"/>
                </a:solidFill>
              </a:rPr>
              <a:t>2.</a:t>
            </a:r>
            <a:r>
              <a:rPr lang="ja-JP" altLang="en-US" sz="1200" dirty="0" smtClean="0">
                <a:solidFill>
                  <a:schemeClr val="tx1"/>
                </a:solidFill>
              </a:rPr>
              <a:t>調査実施計画」の内容と整合性があること。</a:t>
            </a:r>
            <a:endParaRPr lang="ja-JP" altLang="en-US" sz="1200" dirty="0">
              <a:solidFill>
                <a:schemeClr val="tx1"/>
              </a:solidFill>
            </a:endParaRPr>
          </a:p>
        </p:txBody>
      </p:sp>
      <p:sp>
        <p:nvSpPr>
          <p:cNvPr id="13" name="正方形/長方形 12"/>
          <p:cNvSpPr/>
          <p:nvPr/>
        </p:nvSpPr>
        <p:spPr>
          <a:xfrm>
            <a:off x="137526" y="796166"/>
            <a:ext cx="982815" cy="631082"/>
          </a:xfrm>
          <a:prstGeom prst="rect">
            <a:avLst/>
          </a:prstGeom>
          <a:solidFill>
            <a:schemeClr val="accent1">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ja-JP" altLang="en-US" sz="1350" dirty="0">
                <a:solidFill>
                  <a:prstClr val="black"/>
                </a:solidFill>
              </a:rPr>
              <a:t>記述内容</a:t>
            </a:r>
          </a:p>
        </p:txBody>
      </p:sp>
      <p:sp>
        <p:nvSpPr>
          <p:cNvPr id="27" name="正方形/長方形 26"/>
          <p:cNvSpPr/>
          <p:nvPr/>
        </p:nvSpPr>
        <p:spPr>
          <a:xfrm>
            <a:off x="7030284" y="1546582"/>
            <a:ext cx="1395061" cy="506714"/>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prstClr val="white"/>
                </a:solidFill>
              </a:rPr>
              <a:t>記述例</a:t>
            </a:r>
          </a:p>
        </p:txBody>
      </p:sp>
      <p:graphicFrame>
        <p:nvGraphicFramePr>
          <p:cNvPr id="5" name="表 4"/>
          <p:cNvGraphicFramePr>
            <a:graphicFrameLocks noGrp="1"/>
          </p:cNvGraphicFramePr>
          <p:nvPr>
            <p:extLst>
              <p:ext uri="{D42A27DB-BD31-4B8C-83A1-F6EECF244321}">
                <p14:modId xmlns:p14="http://schemas.microsoft.com/office/powerpoint/2010/main" val="4256389961"/>
              </p:ext>
            </p:extLst>
          </p:nvPr>
        </p:nvGraphicFramePr>
        <p:xfrm>
          <a:off x="114300" y="2218404"/>
          <a:ext cx="8750660" cy="3711667"/>
        </p:xfrm>
        <a:graphic>
          <a:graphicData uri="http://schemas.openxmlformats.org/drawingml/2006/table">
            <a:tbl>
              <a:tblPr firstRow="1" bandRow="1">
                <a:tableStyleId>{D7AC3CCA-C797-4891-BE02-D94E43425B78}</a:tableStyleId>
              </a:tblPr>
              <a:tblGrid>
                <a:gridCol w="457560"/>
                <a:gridCol w="1435054"/>
                <a:gridCol w="609646"/>
                <a:gridCol w="1282968"/>
                <a:gridCol w="946307"/>
                <a:gridCol w="946307"/>
                <a:gridCol w="946307"/>
                <a:gridCol w="831111"/>
                <a:gridCol w="1295400"/>
              </a:tblGrid>
              <a:tr h="777947">
                <a:tc gridSpan="4">
                  <a:txBody>
                    <a:bodyPr/>
                    <a:lstStyle/>
                    <a:p>
                      <a:pPr algn="ctr"/>
                      <a:r>
                        <a:rPr kumimoji="1" lang="ja-JP" altLang="en-US" sz="1400" dirty="0" smtClean="0">
                          <a:latin typeface="ＭＳ ゴシック" panose="020B0609070205080204" pitchFamily="49" charset="-128"/>
                          <a:ea typeface="ＭＳ ゴシック" panose="020B0609070205080204" pitchFamily="49" charset="-128"/>
                        </a:rPr>
                        <a:t>業務</a:t>
                      </a:r>
                      <a:endParaRPr kumimoji="1" lang="ja-JP" altLang="en-US" sz="1400" dirty="0">
                        <a:latin typeface="ＭＳ ゴシック" panose="020B0609070205080204" pitchFamily="49" charset="-128"/>
                        <a:ea typeface="ＭＳ ゴシック" panose="020B0609070205080204" pitchFamily="49" charset="-128"/>
                      </a:endParaRPr>
                    </a:p>
                  </a:txBody>
                  <a:tcPr anchor="ctr">
                    <a:solidFill>
                      <a:schemeClr val="accent1">
                        <a:lumMod val="60000"/>
                        <a:lumOff val="40000"/>
                      </a:schemeClr>
                    </a:solidFill>
                  </a:tcPr>
                </a:tc>
                <a:tc hMerge="1">
                  <a:txBody>
                    <a:bodyPr/>
                    <a:lstStyle/>
                    <a:p>
                      <a:endParaRPr kumimoji="1" lang="ja-JP" altLang="en-US"/>
                    </a:p>
                  </a:txBody>
                  <a:tcPr/>
                </a:tc>
                <a:tc hMerge="1">
                  <a:txBody>
                    <a:bodyPr/>
                    <a:lstStyle/>
                    <a:p>
                      <a:endParaRPr kumimoji="1" lang="ja-JP" altLang="en-US" dirty="0"/>
                    </a:p>
                  </a:txBody>
                  <a:tcPr/>
                </a:tc>
                <a:tc hMerge="1">
                  <a:txBody>
                    <a:bodyPr/>
                    <a:lstStyle/>
                    <a:p>
                      <a:endParaRPr kumimoji="1" lang="ja-JP" altLang="en-US" dirty="0"/>
                    </a:p>
                  </a:txBody>
                  <a:tcPr/>
                </a:tc>
                <a:tc gridSpan="4">
                  <a:txBody>
                    <a:bodyPr/>
                    <a:lstStyle/>
                    <a:p>
                      <a:pPr algn="ctr"/>
                      <a:r>
                        <a:rPr kumimoji="1" lang="ja-JP" altLang="en-US" sz="1400" dirty="0" smtClean="0">
                          <a:latin typeface="ＭＳ ゴシック" panose="020B0609070205080204" pitchFamily="49" charset="-128"/>
                          <a:ea typeface="ＭＳ ゴシック" panose="020B0609070205080204" pitchFamily="49" charset="-128"/>
                        </a:rPr>
                        <a:t>担当者のクラス別工数（人月）</a:t>
                      </a:r>
                      <a:r>
                        <a:rPr kumimoji="1" lang="en-US" altLang="ja-JP" sz="1400" dirty="0" smtClean="0">
                          <a:latin typeface="ＭＳ ゴシック" panose="020B0609070205080204" pitchFamily="49" charset="-128"/>
                          <a:ea typeface="ＭＳ ゴシック" panose="020B0609070205080204" pitchFamily="49" charset="-128"/>
                        </a:rPr>
                        <a:t>/</a:t>
                      </a:r>
                      <a:r>
                        <a:rPr kumimoji="1" lang="ja-JP" altLang="en-US" sz="1400" dirty="0" smtClean="0">
                          <a:latin typeface="ＭＳ ゴシック" panose="020B0609070205080204" pitchFamily="49" charset="-128"/>
                          <a:ea typeface="ＭＳ ゴシック" panose="020B0609070205080204" pitchFamily="49" charset="-128"/>
                        </a:rPr>
                        <a:t>月</a:t>
                      </a:r>
                      <a:endParaRPr kumimoji="1" lang="ja-JP" altLang="en-US" sz="1400" dirty="0">
                        <a:latin typeface="ＭＳ ゴシック" panose="020B0609070205080204" pitchFamily="49" charset="-128"/>
                        <a:ea typeface="ＭＳ ゴシック" panose="020B0609070205080204" pitchFamily="49" charset="-128"/>
                      </a:endParaRPr>
                    </a:p>
                  </a:txBody>
                  <a:tcPr anchor="ctr">
                    <a:solidFill>
                      <a:schemeClr val="accent1">
                        <a:lumMod val="60000"/>
                        <a:lumOff val="40000"/>
                      </a:schemeClr>
                    </a:solidFill>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tc rowSpan="2">
                  <a:txBody>
                    <a:bodyPr/>
                    <a:lstStyle/>
                    <a:p>
                      <a:pPr algn="ctr"/>
                      <a:r>
                        <a:rPr kumimoji="1" lang="ja-JP" altLang="en-US" sz="1400" dirty="0" smtClean="0">
                          <a:latin typeface="ＭＳ ゴシック" panose="020B0609070205080204" pitchFamily="49" charset="-128"/>
                          <a:ea typeface="ＭＳ ゴシック" panose="020B0609070205080204" pitchFamily="49" charset="-128"/>
                        </a:rPr>
                        <a:t>工数</a:t>
                      </a:r>
                      <a:endParaRPr kumimoji="1" lang="en-US" altLang="ja-JP" sz="1400" dirty="0" smtClean="0">
                        <a:latin typeface="ＭＳ ゴシック" panose="020B0609070205080204" pitchFamily="49" charset="-128"/>
                        <a:ea typeface="ＭＳ ゴシック" panose="020B0609070205080204" pitchFamily="49" charset="-128"/>
                      </a:endParaRPr>
                    </a:p>
                    <a:p>
                      <a:pPr algn="ctr"/>
                      <a:r>
                        <a:rPr kumimoji="1" lang="ja-JP" altLang="en-US" sz="1400" dirty="0" smtClean="0">
                          <a:latin typeface="ＭＳ ゴシック" panose="020B0609070205080204" pitchFamily="49" charset="-128"/>
                          <a:ea typeface="ＭＳ ゴシック" panose="020B0609070205080204" pitchFamily="49" charset="-128"/>
                        </a:rPr>
                        <a:t>（業務中項目</a:t>
                      </a:r>
                      <a:endParaRPr kumimoji="1" lang="en-US" altLang="ja-JP" sz="1400" dirty="0" smtClean="0">
                        <a:latin typeface="ＭＳ ゴシック" panose="020B0609070205080204" pitchFamily="49" charset="-128"/>
                        <a:ea typeface="ＭＳ ゴシック" panose="020B0609070205080204" pitchFamily="49" charset="-128"/>
                      </a:endParaRPr>
                    </a:p>
                    <a:p>
                      <a:pPr algn="ctr"/>
                      <a:r>
                        <a:rPr kumimoji="1" lang="ja-JP" altLang="en-US" sz="1400" dirty="0" smtClean="0">
                          <a:latin typeface="ＭＳ ゴシック" panose="020B0609070205080204" pitchFamily="49" charset="-128"/>
                          <a:ea typeface="ＭＳ ゴシック" panose="020B0609070205080204" pitchFamily="49" charset="-128"/>
                        </a:rPr>
                        <a:t>単位）</a:t>
                      </a:r>
                      <a:endParaRPr kumimoji="1" lang="ja-JP" altLang="en-US" sz="1400" dirty="0">
                        <a:latin typeface="ＭＳ ゴシック" panose="020B0609070205080204" pitchFamily="49" charset="-128"/>
                        <a:ea typeface="ＭＳ ゴシック" panose="020B0609070205080204" pitchFamily="49" charset="-128"/>
                      </a:endParaRPr>
                    </a:p>
                  </a:txBody>
                  <a:tcPr anchor="ctr">
                    <a:solidFill>
                      <a:schemeClr val="accent1">
                        <a:lumMod val="60000"/>
                        <a:lumOff val="40000"/>
                      </a:schemeClr>
                    </a:solidFill>
                  </a:tcPr>
                </a:tc>
              </a:tr>
              <a:tr h="293915">
                <a:tc>
                  <a:txBody>
                    <a:bodyPr/>
                    <a:lstStyle/>
                    <a:p>
                      <a:pPr algn="ctr"/>
                      <a:r>
                        <a:rPr kumimoji="1" lang="ja-JP" altLang="en-US" sz="1400" dirty="0" smtClean="0">
                          <a:latin typeface="ＭＳ ゴシック" panose="020B0609070205080204" pitchFamily="49" charset="-128"/>
                          <a:ea typeface="ＭＳ ゴシック" panose="020B0609070205080204" pitchFamily="49" charset="-128"/>
                        </a:rPr>
                        <a:t>＃</a:t>
                      </a:r>
                      <a:endParaRPr kumimoji="1" lang="ja-JP" altLang="en-US" sz="1400" dirty="0">
                        <a:latin typeface="ＭＳ ゴシック" panose="020B0609070205080204" pitchFamily="49" charset="-128"/>
                        <a:ea typeface="ＭＳ ゴシック" panose="020B0609070205080204" pitchFamily="49" charset="-128"/>
                      </a:endParaRPr>
                    </a:p>
                  </a:txBody>
                  <a:tcPr anchor="ctr">
                    <a:solidFill>
                      <a:schemeClr val="accent1">
                        <a:lumMod val="60000"/>
                        <a:lumOff val="40000"/>
                      </a:schemeClr>
                    </a:solidFill>
                  </a:tcPr>
                </a:tc>
                <a:tc>
                  <a:txBody>
                    <a:bodyPr/>
                    <a:lstStyle/>
                    <a:p>
                      <a:pPr algn="ctr"/>
                      <a:r>
                        <a:rPr kumimoji="1" lang="ja-JP" altLang="en-US" sz="1400" dirty="0" smtClean="0">
                          <a:latin typeface="ＭＳ ゴシック" panose="020B0609070205080204" pitchFamily="49" charset="-128"/>
                          <a:ea typeface="ＭＳ ゴシック" panose="020B0609070205080204" pitchFamily="49" charset="-128"/>
                        </a:rPr>
                        <a:t>大項目</a:t>
                      </a:r>
                      <a:endParaRPr kumimoji="1" lang="ja-JP" altLang="en-US" sz="1400" dirty="0">
                        <a:latin typeface="ＭＳ ゴシック" panose="020B0609070205080204" pitchFamily="49" charset="-128"/>
                        <a:ea typeface="ＭＳ ゴシック" panose="020B0609070205080204" pitchFamily="49" charset="-128"/>
                      </a:endParaRPr>
                    </a:p>
                  </a:txBody>
                  <a:tcPr anchor="ctr">
                    <a:solidFill>
                      <a:schemeClr val="accent1">
                        <a:lumMod val="60000"/>
                        <a:lumOff val="40000"/>
                      </a:schemeClr>
                    </a:solidFill>
                  </a:tcPr>
                </a:tc>
                <a:tc>
                  <a:txBody>
                    <a:bodyPr/>
                    <a:lstStyle/>
                    <a:p>
                      <a:pPr algn="ctr"/>
                      <a:r>
                        <a:rPr kumimoji="1" lang="ja-JP" altLang="en-US" sz="1400" dirty="0" smtClean="0">
                          <a:latin typeface="ＭＳ ゴシック" panose="020B0609070205080204" pitchFamily="49" charset="-128"/>
                          <a:ea typeface="ＭＳ ゴシック" panose="020B0609070205080204" pitchFamily="49" charset="-128"/>
                        </a:rPr>
                        <a:t>＃</a:t>
                      </a:r>
                      <a:endParaRPr kumimoji="1" lang="ja-JP" altLang="en-US" sz="1400" dirty="0">
                        <a:latin typeface="ＭＳ ゴシック" panose="020B0609070205080204" pitchFamily="49" charset="-128"/>
                        <a:ea typeface="ＭＳ ゴシック" panose="020B0609070205080204" pitchFamily="49" charset="-128"/>
                      </a:endParaRPr>
                    </a:p>
                  </a:txBody>
                  <a:tcPr anchor="ctr">
                    <a:solidFill>
                      <a:schemeClr val="accent1">
                        <a:lumMod val="60000"/>
                        <a:lumOff val="40000"/>
                      </a:schemeClr>
                    </a:solidFill>
                  </a:tcPr>
                </a:tc>
                <a:tc>
                  <a:txBody>
                    <a:bodyPr/>
                    <a:lstStyle/>
                    <a:p>
                      <a:pPr algn="ctr"/>
                      <a:r>
                        <a:rPr kumimoji="1" lang="ja-JP" altLang="en-US" sz="1400" dirty="0" smtClean="0">
                          <a:latin typeface="ＭＳ ゴシック" panose="020B0609070205080204" pitchFamily="49" charset="-128"/>
                          <a:ea typeface="ＭＳ ゴシック" panose="020B0609070205080204" pitchFamily="49" charset="-128"/>
                        </a:rPr>
                        <a:t>中項目</a:t>
                      </a:r>
                      <a:endParaRPr kumimoji="1" lang="ja-JP" altLang="en-US" sz="1400" dirty="0">
                        <a:latin typeface="ＭＳ ゴシック" panose="020B0609070205080204" pitchFamily="49" charset="-128"/>
                        <a:ea typeface="ＭＳ ゴシック" panose="020B0609070205080204" pitchFamily="49" charset="-128"/>
                      </a:endParaRPr>
                    </a:p>
                  </a:txBody>
                  <a:tcPr anchor="ctr">
                    <a:solidFill>
                      <a:schemeClr val="accent1">
                        <a:lumMod val="60000"/>
                        <a:lumOff val="40000"/>
                      </a:schemeClr>
                    </a:solidFill>
                  </a:tcPr>
                </a:tc>
                <a:tc>
                  <a:txBody>
                    <a:bodyPr/>
                    <a:lstStyle/>
                    <a:p>
                      <a:pPr algn="ctr"/>
                      <a:r>
                        <a:rPr kumimoji="1" lang="en-US" altLang="ja-JP" sz="1400" dirty="0" smtClean="0">
                          <a:latin typeface="ＭＳ ゴシック" panose="020B0609070205080204" pitchFamily="49" charset="-128"/>
                          <a:ea typeface="ＭＳ ゴシック" panose="020B0609070205080204" pitchFamily="49" charset="-128"/>
                        </a:rPr>
                        <a:t>XXXX</a:t>
                      </a:r>
                      <a:endParaRPr kumimoji="1" lang="ja-JP" altLang="en-US" sz="1400" dirty="0">
                        <a:latin typeface="ＭＳ ゴシック" panose="020B0609070205080204" pitchFamily="49" charset="-128"/>
                        <a:ea typeface="ＭＳ ゴシック" panose="020B0609070205080204" pitchFamily="49" charset="-128"/>
                      </a:endParaRPr>
                    </a:p>
                  </a:txBody>
                  <a:tcPr anchor="ctr">
                    <a:solidFill>
                      <a:schemeClr val="accent1">
                        <a:lumMod val="60000"/>
                        <a:lumOff val="40000"/>
                      </a:schemeClr>
                    </a:solidFill>
                  </a:tcPr>
                </a:tc>
                <a:tc>
                  <a:txBody>
                    <a:bodyPr/>
                    <a:lstStyle/>
                    <a:p>
                      <a:pPr algn="ctr"/>
                      <a:r>
                        <a:rPr kumimoji="1" lang="en-US" altLang="ja-JP" sz="1400" dirty="0" smtClean="0">
                          <a:latin typeface="ＭＳ ゴシック" panose="020B0609070205080204" pitchFamily="49" charset="-128"/>
                          <a:ea typeface="ＭＳ ゴシック" panose="020B0609070205080204" pitchFamily="49" charset="-128"/>
                        </a:rPr>
                        <a:t>XXX</a:t>
                      </a:r>
                      <a:endParaRPr kumimoji="1" lang="ja-JP" altLang="en-US" sz="1400" dirty="0">
                        <a:latin typeface="ＭＳ ゴシック" panose="020B0609070205080204" pitchFamily="49" charset="-128"/>
                        <a:ea typeface="ＭＳ ゴシック" panose="020B0609070205080204" pitchFamily="49" charset="-128"/>
                      </a:endParaRPr>
                    </a:p>
                  </a:txBody>
                  <a:tcPr anchor="ctr">
                    <a:solidFill>
                      <a:schemeClr val="accent1">
                        <a:lumMod val="60000"/>
                        <a:lumOff val="40000"/>
                      </a:schemeClr>
                    </a:solidFill>
                  </a:tcPr>
                </a:tc>
                <a:tc>
                  <a:txBody>
                    <a:bodyPr/>
                    <a:lstStyle/>
                    <a:p>
                      <a:pPr algn="ctr"/>
                      <a:r>
                        <a:rPr kumimoji="1" lang="en-US" altLang="ja-JP" sz="1400" dirty="0" smtClean="0">
                          <a:latin typeface="ＭＳ ゴシック" panose="020B0609070205080204" pitchFamily="49" charset="-128"/>
                          <a:ea typeface="ＭＳ ゴシック" panose="020B0609070205080204" pitchFamily="49" charset="-128"/>
                        </a:rPr>
                        <a:t>XXX</a:t>
                      </a:r>
                      <a:endParaRPr kumimoji="1" lang="ja-JP" altLang="en-US" sz="1400" dirty="0">
                        <a:latin typeface="ＭＳ ゴシック" panose="020B0609070205080204" pitchFamily="49" charset="-128"/>
                        <a:ea typeface="ＭＳ ゴシック" panose="020B0609070205080204" pitchFamily="49" charset="-128"/>
                      </a:endParaRPr>
                    </a:p>
                  </a:txBody>
                  <a:tcPr anchor="ctr">
                    <a:solidFill>
                      <a:schemeClr val="accent1">
                        <a:lumMod val="60000"/>
                        <a:lumOff val="40000"/>
                      </a:schemeClr>
                    </a:solidFill>
                  </a:tcPr>
                </a:tc>
                <a:tc>
                  <a:txBody>
                    <a:bodyPr/>
                    <a:lstStyle/>
                    <a:p>
                      <a:pPr algn="ctr"/>
                      <a:r>
                        <a:rPr kumimoji="1" lang="en-US" altLang="ja-JP" sz="1400" dirty="0" smtClean="0">
                          <a:latin typeface="ＭＳ ゴシック" panose="020B0609070205080204" pitchFamily="49" charset="-128"/>
                          <a:ea typeface="ＭＳ ゴシック" panose="020B0609070205080204" pitchFamily="49" charset="-128"/>
                        </a:rPr>
                        <a:t>XXX</a:t>
                      </a:r>
                      <a:endParaRPr kumimoji="1" lang="ja-JP" altLang="en-US" sz="1400" dirty="0">
                        <a:latin typeface="ＭＳ ゴシック" panose="020B0609070205080204" pitchFamily="49" charset="-128"/>
                        <a:ea typeface="ＭＳ ゴシック" panose="020B0609070205080204" pitchFamily="49" charset="-128"/>
                      </a:endParaRPr>
                    </a:p>
                  </a:txBody>
                  <a:tcPr anchor="ctr">
                    <a:solidFill>
                      <a:schemeClr val="accent1">
                        <a:lumMod val="60000"/>
                        <a:lumOff val="40000"/>
                      </a:schemeClr>
                    </a:solidFill>
                  </a:tcPr>
                </a:tc>
                <a:tc vMerge="1">
                  <a:txBody>
                    <a:bodyPr/>
                    <a:lstStyle/>
                    <a:p>
                      <a:endParaRPr kumimoji="1" lang="ja-JP" altLang="en-US" dirty="0"/>
                    </a:p>
                  </a:txBody>
                  <a:tcPr/>
                </a:tc>
              </a:tr>
              <a:tr h="328615">
                <a:tc>
                  <a:txBody>
                    <a:bodyPr/>
                    <a:lstStyle/>
                    <a:p>
                      <a:r>
                        <a:rPr kumimoji="1" lang="en-US" altLang="ja-JP" sz="1400" dirty="0" smtClean="0"/>
                        <a:t>(1)</a:t>
                      </a:r>
                      <a:endParaRPr kumimoji="1" lang="ja-JP" altLang="en-US" sz="1400" dirty="0"/>
                    </a:p>
                  </a:txBody>
                  <a:tcPr>
                    <a:noFill/>
                  </a:tcPr>
                </a:tc>
                <a:tc gridSpan="2">
                  <a:txBody>
                    <a:bodyPr/>
                    <a:lstStyle/>
                    <a:p>
                      <a:r>
                        <a:rPr kumimoji="1" lang="ja-JP" altLang="en-US" sz="1400" dirty="0" smtClean="0"/>
                        <a:t>●●●に係るもの</a:t>
                      </a:r>
                      <a:endParaRPr kumimoji="1" lang="ja-JP" altLang="en-US" sz="1400" dirty="0"/>
                    </a:p>
                  </a:txBody>
                  <a:tcPr>
                    <a:noFill/>
                  </a:tcPr>
                </a:tc>
                <a:tc hMerge="1">
                  <a:txBody>
                    <a:bodyPr/>
                    <a:lstStyle/>
                    <a:p>
                      <a:endParaRPr kumimoji="1" lang="ja-JP" altLang="en-US" dirty="0"/>
                    </a:p>
                  </a:txBody>
                  <a:tcPr/>
                </a:tc>
                <a:tc>
                  <a:txBody>
                    <a:bodyPr/>
                    <a:lstStyle/>
                    <a:p>
                      <a:endParaRPr kumimoji="1" lang="ja-JP" altLang="en-US" sz="1400" dirty="0"/>
                    </a:p>
                  </a:txBody>
                  <a:tcPr>
                    <a:noFill/>
                  </a:tcPr>
                </a:tc>
                <a:tc>
                  <a:txBody>
                    <a:bodyPr/>
                    <a:lstStyle/>
                    <a:p>
                      <a:endParaRPr kumimoji="1" lang="ja-JP" altLang="en-US" sz="1400" dirty="0"/>
                    </a:p>
                  </a:txBody>
                  <a:tcPr>
                    <a:noFill/>
                  </a:tcPr>
                </a:tc>
                <a:tc>
                  <a:txBody>
                    <a:bodyPr/>
                    <a:lstStyle/>
                    <a:p>
                      <a:endParaRPr kumimoji="1" lang="ja-JP" altLang="en-US" sz="1400" dirty="0"/>
                    </a:p>
                  </a:txBody>
                  <a:tcPr>
                    <a:noFill/>
                  </a:tcPr>
                </a:tc>
                <a:tc>
                  <a:txBody>
                    <a:bodyPr/>
                    <a:lstStyle/>
                    <a:p>
                      <a:endParaRPr kumimoji="1" lang="ja-JP" altLang="en-US" sz="1400" dirty="0"/>
                    </a:p>
                  </a:txBody>
                  <a:tcPr>
                    <a:noFill/>
                  </a:tcPr>
                </a:tc>
                <a:tc>
                  <a:txBody>
                    <a:bodyPr/>
                    <a:lstStyle/>
                    <a:p>
                      <a:endParaRPr kumimoji="1" lang="ja-JP" altLang="en-US" sz="1400" dirty="0"/>
                    </a:p>
                  </a:txBody>
                  <a:tcPr>
                    <a:noFill/>
                  </a:tcPr>
                </a:tc>
                <a:tc>
                  <a:txBody>
                    <a:bodyPr/>
                    <a:lstStyle/>
                    <a:p>
                      <a:endParaRPr kumimoji="1" lang="ja-JP" altLang="en-US" sz="1400" dirty="0"/>
                    </a:p>
                  </a:txBody>
                  <a:tcPr>
                    <a:noFill/>
                  </a:tcPr>
                </a:tc>
              </a:tr>
              <a:tr h="328615">
                <a:tc>
                  <a:txBody>
                    <a:bodyPr/>
                    <a:lstStyle/>
                    <a:p>
                      <a:endParaRPr kumimoji="1" lang="ja-JP" altLang="en-US" sz="1400" dirty="0"/>
                    </a:p>
                  </a:txBody>
                  <a:tcPr>
                    <a:noFill/>
                  </a:tcPr>
                </a:tc>
                <a:tc>
                  <a:txBody>
                    <a:bodyPr/>
                    <a:lstStyle/>
                    <a:p>
                      <a:endParaRPr kumimoji="1" lang="ja-JP" altLang="en-US" sz="1400" dirty="0"/>
                    </a:p>
                  </a:txBody>
                  <a:tcPr>
                    <a:noFill/>
                  </a:tcPr>
                </a:tc>
                <a:tc>
                  <a:txBody>
                    <a:bodyPr/>
                    <a:lstStyle/>
                    <a:p>
                      <a:r>
                        <a:rPr kumimoji="1" lang="en-US" altLang="ja-JP" sz="1400" dirty="0" smtClean="0"/>
                        <a:t>1)</a:t>
                      </a:r>
                      <a:endParaRPr kumimoji="1" lang="ja-JP" altLang="en-US" sz="1400" dirty="0"/>
                    </a:p>
                  </a:txBody>
                  <a:tcPr>
                    <a:noFill/>
                  </a:tcPr>
                </a:tc>
                <a:tc>
                  <a:txBody>
                    <a:bodyPr/>
                    <a:lstStyle/>
                    <a:p>
                      <a:r>
                        <a:rPr kumimoji="1" lang="en-US" altLang="ja-JP" sz="1400" dirty="0" smtClean="0"/>
                        <a:t>××××</a:t>
                      </a:r>
                      <a:endParaRPr kumimoji="1" lang="ja-JP" altLang="en-US" sz="1400" dirty="0"/>
                    </a:p>
                  </a:txBody>
                  <a:tcPr anchor="ctr">
                    <a:noFill/>
                  </a:tcPr>
                </a:tc>
                <a:tc>
                  <a:txBody>
                    <a:bodyPr/>
                    <a:lstStyle/>
                    <a:p>
                      <a:r>
                        <a:rPr kumimoji="1" lang="ja-JP" altLang="en-US" sz="1400" dirty="0" smtClean="0"/>
                        <a:t>・・・・</a:t>
                      </a:r>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r>
              <a:tr h="328615">
                <a:tc>
                  <a:txBody>
                    <a:bodyPr/>
                    <a:lstStyle/>
                    <a:p>
                      <a:endParaRPr kumimoji="1" lang="ja-JP" altLang="en-US" sz="1400" dirty="0"/>
                    </a:p>
                  </a:txBody>
                  <a:tcPr>
                    <a:noFill/>
                  </a:tcPr>
                </a:tc>
                <a:tc>
                  <a:txBody>
                    <a:bodyPr/>
                    <a:lstStyle/>
                    <a:p>
                      <a:endParaRPr kumimoji="1" lang="ja-JP" altLang="en-US" sz="1400" dirty="0"/>
                    </a:p>
                  </a:txBody>
                  <a:tcPr>
                    <a:noFill/>
                  </a:tcPr>
                </a:tc>
                <a:tc>
                  <a:txBody>
                    <a:bodyPr/>
                    <a:lstStyle/>
                    <a:p>
                      <a:r>
                        <a:rPr kumimoji="1" lang="en-US" altLang="ja-JP" sz="1400" dirty="0" smtClean="0"/>
                        <a:t>2)</a:t>
                      </a:r>
                      <a:endParaRPr kumimoji="1" lang="ja-JP" altLang="en-US" sz="1400" dirty="0"/>
                    </a:p>
                  </a:txBody>
                  <a:tcPr>
                    <a:noFill/>
                  </a:tcPr>
                </a:tc>
                <a:tc>
                  <a:txBody>
                    <a:bodyPr/>
                    <a:lstStyle/>
                    <a:p>
                      <a:r>
                        <a:rPr kumimoji="1" lang="en-US" altLang="ja-JP" sz="1400" dirty="0" smtClean="0"/>
                        <a:t>××××</a:t>
                      </a:r>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r>
              <a:tr h="328615">
                <a:tc>
                  <a:txBody>
                    <a:bodyPr/>
                    <a:lstStyle/>
                    <a:p>
                      <a:r>
                        <a:rPr kumimoji="1" lang="en-US" altLang="ja-JP" sz="1400" dirty="0" smtClean="0"/>
                        <a:t>(2)</a:t>
                      </a:r>
                      <a:endParaRPr kumimoji="1" lang="ja-JP" altLang="en-US" sz="1400" dirty="0"/>
                    </a:p>
                  </a:txBody>
                  <a:tcPr>
                    <a:noFill/>
                  </a:tcPr>
                </a:tc>
                <a:tc gridSpan="2">
                  <a:txBody>
                    <a:bodyPr/>
                    <a:lstStyle/>
                    <a:p>
                      <a:r>
                        <a:rPr kumimoji="1" lang="ja-JP" altLang="en-US" sz="1400" dirty="0" smtClean="0"/>
                        <a:t>○○○に係るもの</a:t>
                      </a:r>
                      <a:endParaRPr kumimoji="1" lang="ja-JP" altLang="en-US" sz="1400" dirty="0"/>
                    </a:p>
                  </a:txBody>
                  <a:tcPr>
                    <a:noFill/>
                  </a:tcPr>
                </a:tc>
                <a:tc hMerge="1">
                  <a:txBody>
                    <a:bodyPr/>
                    <a:lstStyle/>
                    <a:p>
                      <a:endParaRPr kumimoji="1" lang="ja-JP" altLang="en-US" sz="1400" dirty="0"/>
                    </a:p>
                  </a:txBody>
                  <a:tcPr/>
                </a:tc>
                <a:tc>
                  <a:txBody>
                    <a:bodyPr/>
                    <a:lstStyle/>
                    <a:p>
                      <a:endParaRPr kumimoji="1" lang="ja-JP" altLang="en-US" sz="1400" dirty="0"/>
                    </a:p>
                  </a:txBody>
                  <a:tcPr>
                    <a:noFill/>
                  </a:tcPr>
                </a:tc>
                <a:tc>
                  <a:txBody>
                    <a:bodyPr/>
                    <a:lstStyle/>
                    <a:p>
                      <a:endParaRPr kumimoji="1" lang="ja-JP" altLang="en-US" sz="1400" dirty="0"/>
                    </a:p>
                  </a:txBody>
                  <a:tcPr>
                    <a:noFill/>
                  </a:tcPr>
                </a:tc>
                <a:tc>
                  <a:txBody>
                    <a:bodyPr/>
                    <a:lstStyle/>
                    <a:p>
                      <a:endParaRPr kumimoji="1" lang="ja-JP" altLang="en-US" sz="1400" dirty="0"/>
                    </a:p>
                  </a:txBody>
                  <a:tcPr>
                    <a:noFill/>
                  </a:tcPr>
                </a:tc>
                <a:tc>
                  <a:txBody>
                    <a:bodyPr/>
                    <a:lstStyle/>
                    <a:p>
                      <a:endParaRPr kumimoji="1" lang="ja-JP" altLang="en-US" sz="1400" dirty="0"/>
                    </a:p>
                  </a:txBody>
                  <a:tcPr>
                    <a:noFill/>
                  </a:tcPr>
                </a:tc>
                <a:tc>
                  <a:txBody>
                    <a:bodyPr/>
                    <a:lstStyle/>
                    <a:p>
                      <a:endParaRPr kumimoji="1" lang="ja-JP" altLang="en-US" sz="1400" dirty="0"/>
                    </a:p>
                  </a:txBody>
                  <a:tcPr>
                    <a:noFill/>
                  </a:tcPr>
                </a:tc>
                <a:tc>
                  <a:txBody>
                    <a:bodyPr/>
                    <a:lstStyle/>
                    <a:p>
                      <a:endParaRPr kumimoji="1" lang="ja-JP" altLang="en-US" sz="1400" dirty="0"/>
                    </a:p>
                  </a:txBody>
                  <a:tcPr>
                    <a:noFill/>
                  </a:tcPr>
                </a:tc>
              </a:tr>
              <a:tr h="328615">
                <a:tc>
                  <a:txBody>
                    <a:bodyPr/>
                    <a:lstStyle/>
                    <a:p>
                      <a:endParaRPr kumimoji="1" lang="ja-JP" altLang="en-US" sz="1400" dirty="0"/>
                    </a:p>
                  </a:txBody>
                  <a:tcPr>
                    <a:noFill/>
                  </a:tcPr>
                </a:tc>
                <a:tc>
                  <a:txBody>
                    <a:bodyPr/>
                    <a:lstStyle/>
                    <a:p>
                      <a:endParaRPr kumimoji="1" lang="ja-JP" altLang="en-US" sz="1400" dirty="0"/>
                    </a:p>
                  </a:txBody>
                  <a:tcPr>
                    <a:noFill/>
                  </a:tcPr>
                </a:tc>
                <a:tc>
                  <a:txBody>
                    <a:bodyPr/>
                    <a:lstStyle/>
                    <a:p>
                      <a:r>
                        <a:rPr kumimoji="1" lang="en-US" altLang="ja-JP" sz="1400" dirty="0" smtClean="0"/>
                        <a:t>1)</a:t>
                      </a:r>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r>
              <a:tr h="328615">
                <a:tc>
                  <a:txBody>
                    <a:bodyPr/>
                    <a:lstStyle/>
                    <a:p>
                      <a:endParaRPr kumimoji="1" lang="ja-JP" altLang="en-US" sz="1400" dirty="0"/>
                    </a:p>
                  </a:txBody>
                  <a:tcPr>
                    <a:noFill/>
                  </a:tcPr>
                </a:tc>
                <a:tc>
                  <a:txBody>
                    <a:bodyPr/>
                    <a:lstStyle/>
                    <a:p>
                      <a:endParaRPr kumimoji="1" lang="ja-JP" altLang="en-US" sz="1400" dirty="0"/>
                    </a:p>
                  </a:txBody>
                  <a:tcPr>
                    <a:noFill/>
                  </a:tcPr>
                </a:tc>
                <a:tc>
                  <a:txBody>
                    <a:bodyPr/>
                    <a:lstStyle/>
                    <a:p>
                      <a:r>
                        <a:rPr kumimoji="1" lang="en-US" altLang="ja-JP" sz="1400" dirty="0" smtClean="0"/>
                        <a:t>2)</a:t>
                      </a:r>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r>
              <a:tr h="328615">
                <a:tc>
                  <a:txBody>
                    <a:bodyPr/>
                    <a:lstStyle/>
                    <a:p>
                      <a:endParaRPr kumimoji="1" lang="ja-JP" altLang="en-US" sz="1400" dirty="0"/>
                    </a:p>
                  </a:txBody>
                  <a:tcPr>
                    <a:noFill/>
                  </a:tcPr>
                </a:tc>
                <a:tc>
                  <a:txBody>
                    <a:bodyPr/>
                    <a:lstStyle/>
                    <a:p>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r>
              <a:tr h="328615">
                <a:tc gridSpan="3">
                  <a:txBody>
                    <a:bodyPr/>
                    <a:lstStyle/>
                    <a:p>
                      <a:endParaRPr kumimoji="1" lang="ja-JP" altLang="en-US" sz="1400" dirty="0"/>
                    </a:p>
                  </a:txBody>
                  <a:tcPr>
                    <a:lnL w="12700" cmpd="sng">
                      <a:noFill/>
                    </a:lnL>
                    <a:lnB w="12700" cmpd="sng">
                      <a:noFill/>
                    </a:lnB>
                    <a:noFill/>
                  </a:tcPr>
                </a:tc>
                <a:tc hMerge="1">
                  <a:txBody>
                    <a:bodyPr/>
                    <a:lstStyle/>
                    <a:p>
                      <a:endParaRPr kumimoji="1" lang="ja-JP" altLang="en-US" sz="1400" dirty="0"/>
                    </a:p>
                  </a:txBody>
                  <a:tcPr>
                    <a:noFill/>
                  </a:tcPr>
                </a:tc>
                <a:tc hMerge="1">
                  <a:txBody>
                    <a:bodyPr/>
                    <a:lstStyle/>
                    <a:p>
                      <a:endParaRPr kumimoji="1" lang="ja-JP" altLang="en-US" sz="1400" dirty="0"/>
                    </a:p>
                  </a:txBody>
                  <a:tcPr>
                    <a:noFill/>
                  </a:tcPr>
                </a:tc>
                <a:tc>
                  <a:txBody>
                    <a:bodyPr/>
                    <a:lstStyle/>
                    <a:p>
                      <a:r>
                        <a:rPr kumimoji="1" lang="ja-JP" altLang="en-US" sz="1400" dirty="0" smtClean="0"/>
                        <a:t>合計（工数）</a:t>
                      </a:r>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c>
                  <a:txBody>
                    <a:bodyPr/>
                    <a:lstStyle/>
                    <a:p>
                      <a:r>
                        <a:rPr kumimoji="1" lang="ja-JP" altLang="en-US" sz="1400" dirty="0" smtClean="0"/>
                        <a:t>・・・・</a:t>
                      </a:r>
                      <a:endParaRPr kumimoji="1" lang="ja-JP" altLang="en-US" sz="1400" dirty="0"/>
                    </a:p>
                  </a:txBody>
                  <a:tcPr>
                    <a:noFill/>
                  </a:tcPr>
                </a:tc>
              </a:tr>
            </a:tbl>
          </a:graphicData>
        </a:graphic>
      </p:graphicFrame>
      <p:sp>
        <p:nvSpPr>
          <p:cNvPr id="6" name="スライド番号プレースホルダー 5"/>
          <p:cNvSpPr>
            <a:spLocks noGrp="1"/>
          </p:cNvSpPr>
          <p:nvPr>
            <p:ph type="sldNum" sz="quarter" idx="12"/>
          </p:nvPr>
        </p:nvSpPr>
        <p:spPr>
          <a:xfrm>
            <a:off x="0" y="6480000"/>
            <a:ext cx="360000" cy="360000"/>
          </a:xfrm>
        </p:spPr>
        <p:txBody>
          <a:bodyPr vert="vert"/>
          <a:lstStyle/>
          <a:p>
            <a:fld id="{F985433A-CC4F-471B-9DBE-CF2745555BA5}" type="slidenum">
              <a:rPr kumimoji="1" lang="ja-JP" altLang="en-US" smtClean="0"/>
              <a:t>15</a:t>
            </a:fld>
            <a:endParaRPr kumimoji="1" lang="ja-JP" altLang="en-US" dirty="0"/>
          </a:p>
        </p:txBody>
      </p:sp>
    </p:spTree>
    <p:extLst>
      <p:ext uri="{BB962C8B-B14F-4D97-AF65-F5344CB8AC3E}">
        <p14:creationId xmlns:p14="http://schemas.microsoft.com/office/powerpoint/2010/main" val="302122842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398</TotalTime>
  <Words>1174</Words>
  <PresentationFormat>画面に合わせる (4:3)</PresentationFormat>
  <Paragraphs>321</Paragraphs>
  <Slides>15</Slides>
  <Notes>2</Notes>
  <HiddenSlides>0</HiddenSlides>
  <MMClips>0</MMClips>
  <ScaleCrop>false</ScaleCrop>
  <HeadingPairs>
    <vt:vector size="8" baseType="variant">
      <vt:variant>
        <vt:lpstr>使用されているフォント</vt:lpstr>
      </vt:variant>
      <vt:variant>
        <vt:i4>6</vt:i4>
      </vt:variant>
      <vt:variant>
        <vt:lpstr>テーマ</vt:lpstr>
      </vt:variant>
      <vt:variant>
        <vt:i4>1</vt:i4>
      </vt:variant>
      <vt:variant>
        <vt:lpstr>埋め込まれた OLE サーバー</vt:lpstr>
      </vt:variant>
      <vt:variant>
        <vt:i4>1</vt:i4>
      </vt:variant>
      <vt:variant>
        <vt:lpstr>スライド タイトル</vt:lpstr>
      </vt:variant>
      <vt:variant>
        <vt:i4>15</vt:i4>
      </vt:variant>
    </vt:vector>
  </HeadingPairs>
  <TitlesOfParts>
    <vt:vector size="23" baseType="lpstr">
      <vt:lpstr>ＭＳ Ｐゴシック</vt:lpstr>
      <vt:lpstr>ＭＳ ゴシック</vt:lpstr>
      <vt:lpstr>Arial</vt:lpstr>
      <vt:lpstr>Calibri</vt:lpstr>
      <vt:lpstr>Calibri Light</vt:lpstr>
      <vt:lpstr>Wingdings</vt:lpstr>
      <vt:lpstr>Office テーマ</vt:lpstr>
      <vt:lpstr>ワークシート</vt:lpstr>
      <vt:lpstr>【1　調査の目的、内容及び実施方法】 　1.1　調査目的</vt:lpstr>
      <vt:lpstr>【1　調査の目的、内容及び実施方法】 　1.2　調査内容</vt:lpstr>
      <vt:lpstr>【1　調査の目的、内容及び実施方法】 　1.3　調査実施内容</vt:lpstr>
      <vt:lpstr>【2　調査実施計画】 　2.1.調査実施計画</vt:lpstr>
      <vt:lpstr>【3　調査実施体制】 　3.1　調査実施体制、役割分担</vt:lpstr>
      <vt:lpstr>【3　調査実施体制】 　3.2　組織としての専門性、類似事業実績</vt:lpstr>
      <vt:lpstr>【3　調査実施体制】 　3.3　調査従事予定者の専門性、類似事業実績</vt:lpstr>
      <vt:lpstr>【3　調査実施体制】 　3.4.調査遂行のための経営基盤・管理体制</vt:lpstr>
      <vt:lpstr>【4　添付資料】 　4.1　調査実施に係る工数</vt:lpstr>
      <vt:lpstr>【4　添付資料】 　4.2　事業実績及び類似事業実績　－官公庁における、事業の実績</vt:lpstr>
      <vt:lpstr>【4　添付資料】 　4.2　事業実績及び類似事業実績　－官公庁も含めた、類似事業の実績</vt:lpstr>
      <vt:lpstr>【4　添付資料】 　4.3　実施体制及び事業従事者略歴　－本調査実施のための体制図</vt:lpstr>
      <vt:lpstr>【4　添付資料】 　4.3　実施体制及び事業従事者略歴　－事業従事者の略歴・実績</vt:lpstr>
      <vt:lpstr>PowerPoint プレゼンテーション</vt:lpstr>
      <vt:lpstr>PowerPoint プレゼンテーション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2015-06-01T10:38:53Z</dcterms:created>
  <dcterms:modified xsi:type="dcterms:W3CDTF">2015-06-30T02:48:05Z</dcterms:modified>
</cp:coreProperties>
</file>