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975" r:id="rId2"/>
    <p:sldId id="976" r:id="rId3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1DE"/>
    <a:srgbClr val="D9D9D9"/>
    <a:srgbClr val="0000FF"/>
    <a:srgbClr val="FF9999"/>
    <a:srgbClr val="99FF99"/>
    <a:srgbClr val="0064C8"/>
    <a:srgbClr val="A6A6A6"/>
    <a:srgbClr val="FFFF66"/>
    <a:srgbClr val="99D6EC"/>
    <a:srgbClr val="0101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53B77-E4AC-46D6-9F74-3E2E36BF75A9}" v="68" dt="2024-06-22T05:15:47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816" y="132"/>
      </p:cViewPr>
      <p:guideLst>
        <p:guide orient="horz" pos="414"/>
        <p:guide pos="12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1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82" y="11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/>
          <a:lstStyle>
            <a:lvl1pPr algn="r">
              <a:defRPr sz="1300"/>
            </a:lvl1pPr>
          </a:lstStyle>
          <a:p>
            <a:r>
              <a:rPr lang="ja-JP" altLang="en-US" sz="1400">
                <a:latin typeface="ＭＳ Ｐゴシック" pitchFamily="50" charset="-128"/>
                <a:ea typeface="ＭＳ Ｐゴシック" pitchFamily="50" charset="-128"/>
              </a:rPr>
              <a:t>機密性○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296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82" y="9371296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 anchor="b"/>
          <a:lstStyle>
            <a:lvl1pPr algn="r">
              <a:defRPr sz="1300"/>
            </a:lvl1pPr>
          </a:lstStyle>
          <a:p>
            <a:fld id="{A60C1D9C-4153-45A3-ABA8-5AC906D324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108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1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2" y="11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/>
          <a:lstStyle>
            <a:lvl1pPr algn="r"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r>
              <a:rPr lang="ja-JP" altLang="en-US"/>
              <a:t>機密性○</a:t>
            </a:r>
            <a:endParaRPr lang="en-US" alt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1" tIns="45615" rIns="91231" bIns="456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3"/>
            <a:ext cx="5388610" cy="4439841"/>
          </a:xfrm>
          <a:prstGeom prst="rect">
            <a:avLst/>
          </a:prstGeom>
        </p:spPr>
        <p:txBody>
          <a:bodyPr vert="horz" lIns="91231" tIns="45615" rIns="91231" bIns="456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96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2" y="9371296"/>
            <a:ext cx="2918831" cy="493317"/>
          </a:xfrm>
          <a:prstGeom prst="rect">
            <a:avLst/>
          </a:prstGeom>
        </p:spPr>
        <p:txBody>
          <a:bodyPr vert="horz" lIns="91231" tIns="45615" rIns="91231" bIns="45615" rtlCol="0" anchor="b"/>
          <a:lstStyle>
            <a:lvl1pPr algn="r">
              <a:defRPr sz="1300"/>
            </a:lvl1pPr>
          </a:lstStyle>
          <a:p>
            <a:fld id="{FD35E722-DCEB-4B9B-850A-0990A504E4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2693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588439"/>
            <a:ext cx="8420100" cy="55399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ctr">
              <a:defRPr lang="ja-JP" altLang="en-US" sz="3600" b="1" dirty="0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/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4653136"/>
            <a:ext cx="6934200" cy="125572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lang="ja-JP" altLang="en-US" sz="2400" b="1"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marL="0" lvl="0" algn="ctr"/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4854-E9D7-4CC7-87F4-6186563D0787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66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393439" y="1520788"/>
            <a:ext cx="7423989" cy="646331"/>
          </a:xfrm>
        </p:spPr>
        <p:txBody>
          <a:bodyPr wrap="square" anchor="t" anchorCtr="0">
            <a:spAutoFit/>
          </a:bodyPr>
          <a:lstStyle>
            <a:lvl1pPr algn="l">
              <a:def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１．見出しの記入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B394-C3A6-4076-B684-4232BBB8C968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99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1CC9-87C6-4D44-B698-06E84D28885E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200471" y="188640"/>
            <a:ext cx="9505503" cy="461665"/>
          </a:xfrm>
        </p:spPr>
        <p:txBody>
          <a:bodyPr wrap="square">
            <a:spAutoFit/>
          </a:bodyPr>
          <a:lstStyle>
            <a:lvl1pPr algn="l">
              <a:def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200794" y="6309320"/>
            <a:ext cx="9396722" cy="161583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（資料）●●</a:t>
            </a:r>
          </a:p>
        </p:txBody>
      </p:sp>
      <p:sp>
        <p:nvSpPr>
          <p:cNvPr id="9" name="テキスト プレースホルダー 9"/>
          <p:cNvSpPr>
            <a:spLocks noGrp="1"/>
          </p:cNvSpPr>
          <p:nvPr>
            <p:ph type="body" sz="quarter" idx="14" hasCustomPrompt="1"/>
          </p:nvPr>
        </p:nvSpPr>
        <p:spPr>
          <a:xfrm>
            <a:off x="200794" y="3104964"/>
            <a:ext cx="1853071" cy="307777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説明文（</a:t>
            </a:r>
            <a:r>
              <a:rPr kumimoji="1" lang="en-US" altLang="ja-JP"/>
              <a:t>20pt</a:t>
            </a:r>
            <a:r>
              <a:rPr kumimoji="1" lang="ja-JP" altLang="en-US"/>
              <a:t>）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5" hasCustomPrompt="1"/>
          </p:nvPr>
        </p:nvSpPr>
        <p:spPr>
          <a:xfrm>
            <a:off x="200472" y="3769295"/>
            <a:ext cx="1298432" cy="215444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説明文（</a:t>
            </a:r>
            <a:r>
              <a:rPr kumimoji="1" lang="en-US" altLang="ja-JP"/>
              <a:t>14pt</a:t>
            </a:r>
            <a:r>
              <a:rPr kumimoji="1" lang="ja-JP" altLang="en-US"/>
              <a:t>）</a:t>
            </a:r>
          </a:p>
        </p:txBody>
      </p:sp>
      <p:sp>
        <p:nvSpPr>
          <p:cNvPr id="11" name="テキスト プレースホルダー 9"/>
          <p:cNvSpPr>
            <a:spLocks noGrp="1"/>
          </p:cNvSpPr>
          <p:nvPr>
            <p:ph type="body" sz="quarter" idx="16" hasCustomPrompt="1"/>
          </p:nvPr>
        </p:nvSpPr>
        <p:spPr>
          <a:xfrm>
            <a:off x="200472" y="4365104"/>
            <a:ext cx="1102866" cy="161583"/>
          </a:xfrm>
          <a:noFill/>
        </p:spPr>
        <p:txBody>
          <a:bodyPr wrap="non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5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説明文（</a:t>
            </a:r>
            <a:r>
              <a:rPr kumimoji="1" lang="en-US" altLang="ja-JP"/>
              <a:t>10.5pt</a:t>
            </a:r>
            <a:r>
              <a:rPr kumimoji="1" lang="ja-JP" altLang="en-US"/>
              <a:t>）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/>
          </p:nvPr>
        </p:nvSpPr>
        <p:spPr>
          <a:xfrm>
            <a:off x="200025" y="764704"/>
            <a:ext cx="9505950" cy="525886"/>
          </a:xfrm>
          <a:solidFill>
            <a:srgbClr val="99D6EC"/>
          </a:solidFill>
          <a:ln>
            <a:noFill/>
          </a:ln>
        </p:spPr>
        <p:txBody>
          <a:bodyPr vert="horz" wrap="square" lIns="216000" tIns="108000" rIns="216000" bIns="108000" rtlCol="0" anchor="t" anchorCtr="0">
            <a:spAutoFit/>
          </a:bodyPr>
          <a:lstStyle>
            <a:lvl1pPr>
              <a:def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 marL="257175" lvl="0" indent="-257175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8952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00025" y="274638"/>
            <a:ext cx="9469499" cy="382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00024" y="800708"/>
            <a:ext cx="9469499" cy="1210689"/>
          </a:xfrm>
          <a:prstGeom prst="rect">
            <a:avLst/>
          </a:prstGeom>
          <a:noFill/>
        </p:spPr>
        <p:txBody>
          <a:bodyPr vert="horz" wrap="square" lIns="216000" tIns="108000" rIns="216000" bIns="108000" rtlCol="0">
            <a:sp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10695" y="652026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CDA4F396-A837-40CA-998F-C949A230659A}" type="datetime1">
              <a:rPr lang="ja-JP" altLang="en-US" smtClean="0"/>
              <a:t>2026/7/13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92827" y="652534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605295" y="652534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25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1" r:id="rId2"/>
    <p:sldLayoutId id="2147483654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4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600"/>
        </a:spcAft>
        <a:buClr>
          <a:srgbClr val="002060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1pPr>
      <a:lvl2pPr marL="742950" indent="-28575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–"/>
        <a:defRPr kumimoji="1" sz="1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2pPr>
      <a:lvl3pPr marL="1143000" indent="-2286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kumimoji="1" sz="105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Meiryo UI" panose="020B0604030504040204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4C3A-1E02-FF64-37DC-F8D05B9E8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5">
            <a:extLst>
              <a:ext uri="{FF2B5EF4-FFF2-40B4-BE49-F238E27FC236}">
                <a16:creationId xmlns:a16="http://schemas.microsoft.com/office/drawing/2014/main" id="{A76B31C6-B076-B5E7-28F9-D617A6ED6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524130"/>
              </p:ext>
            </p:extLst>
          </p:nvPr>
        </p:nvGraphicFramePr>
        <p:xfrm>
          <a:off x="204257" y="1136225"/>
          <a:ext cx="9497486" cy="3350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068">
                  <a:extLst>
                    <a:ext uri="{9D8B030D-6E8A-4147-A177-3AD203B41FA5}">
                      <a16:colId xmlns:a16="http://schemas.microsoft.com/office/drawing/2014/main" val="541554407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2084304701"/>
                    </a:ext>
                  </a:extLst>
                </a:gridCol>
                <a:gridCol w="2176553">
                  <a:extLst>
                    <a:ext uri="{9D8B030D-6E8A-4147-A177-3AD203B41FA5}">
                      <a16:colId xmlns:a16="http://schemas.microsoft.com/office/drawing/2014/main" val="1605119683"/>
                    </a:ext>
                  </a:extLst>
                </a:gridCol>
                <a:gridCol w="2176553">
                  <a:extLst>
                    <a:ext uri="{9D8B030D-6E8A-4147-A177-3AD203B41FA5}">
                      <a16:colId xmlns:a16="http://schemas.microsoft.com/office/drawing/2014/main" val="1332165816"/>
                    </a:ext>
                  </a:extLst>
                </a:gridCol>
                <a:gridCol w="2176553">
                  <a:extLst>
                    <a:ext uri="{9D8B030D-6E8A-4147-A177-3AD203B41FA5}">
                      <a16:colId xmlns:a16="http://schemas.microsoft.com/office/drawing/2014/main" val="4071138271"/>
                    </a:ext>
                  </a:extLst>
                </a:gridCol>
                <a:gridCol w="949479">
                  <a:extLst>
                    <a:ext uri="{9D8B030D-6E8A-4147-A177-3AD203B41FA5}">
                      <a16:colId xmlns:a16="http://schemas.microsoft.com/office/drawing/2014/main" val="1401959213"/>
                    </a:ext>
                  </a:extLst>
                </a:gridCol>
              </a:tblGrid>
              <a:tr h="513792">
                <a:tc>
                  <a:txBody>
                    <a:bodyPr/>
                    <a:lstStyle/>
                    <a:p>
                      <a:endParaRPr kumimoji="1" lang="ja-JP" altLang="en-US" sz="12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年度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（応札年度）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2030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2040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2050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807794"/>
                  </a:ext>
                </a:extLst>
              </a:tr>
              <a:tr h="178997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＜電源＞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発電所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号機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806145"/>
                  </a:ext>
                </a:extLst>
              </a:tr>
              <a:tr h="104661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＜燃料種＞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燃料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（例：低炭素水素、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低炭素アンモニア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、バイオマス）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103451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5CCAD7E-792A-33F5-8931-E64F31FD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1974C3-19A2-CD73-7CB2-089487CD2545}"/>
              </a:ext>
            </a:extLst>
          </p:cNvPr>
          <p:cNvSpPr txBox="1"/>
          <p:nvPr/>
        </p:nvSpPr>
        <p:spPr>
          <a:xfrm>
            <a:off x="2665834" y="254742"/>
            <a:ext cx="5224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発電所　号機の脱炭素化ロードマップ</a:t>
            </a:r>
            <a:endParaRPr kumimoji="0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D8145CD-4F4F-8695-DAAD-E1240DAE2ABB}"/>
              </a:ext>
            </a:extLst>
          </p:cNvPr>
          <p:cNvSpPr/>
          <p:nvPr/>
        </p:nvSpPr>
        <p:spPr bwMode="auto">
          <a:xfrm>
            <a:off x="7018741" y="492439"/>
            <a:ext cx="2696119" cy="66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r"/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年　月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応札事業者名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8FB8E16-B9D5-9502-25D1-D797BBDC3DF8}"/>
              </a:ext>
            </a:extLst>
          </p:cNvPr>
          <p:cNvSpPr/>
          <p:nvPr/>
        </p:nvSpPr>
        <p:spPr bwMode="auto">
          <a:xfrm>
            <a:off x="222319" y="4522326"/>
            <a:ext cx="9354835" cy="660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t" anchorCtr="0"/>
          <a:lstStyle/>
          <a:p>
            <a:r>
              <a:rPr lang="ja-JP" altLang="en-US" sz="1200" i="0" u="none" strike="noStrike" baseline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＜前提条件＞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48845AC-704D-C760-23D2-4467F52A3A42}"/>
              </a:ext>
            </a:extLst>
          </p:cNvPr>
          <p:cNvSpPr txBox="1"/>
          <p:nvPr/>
        </p:nvSpPr>
        <p:spPr>
          <a:xfrm>
            <a:off x="204257" y="5218347"/>
            <a:ext cx="951060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注）以下の５つの項目は最低限記載すること。</a:t>
            </a:r>
            <a:endParaRPr kumimoji="0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・落札電源に係る建設工事の期間（環境アセスの期間を含む）</a:t>
            </a:r>
            <a:endParaRPr kumimoji="0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・各段階での脱炭素化技術、脱炭素比率、各脱炭素比率での運転開始時期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</a:p>
          <a:p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・脱炭素比率を向上させる改修投資を行う場合の長期脱炭素電源オークションでの落札の時期</a:t>
            </a:r>
            <a:endParaRPr kumimoji="0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8900" indent="-88900"/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・使用する脱炭素燃料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水素・アンモニアは低炭素水素・低炭素アンモニアと記載すること。合成メタンは原料となる水素を低炭素水素と記載すること。なお、合成メタンは、原料となる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</a:t>
            </a:r>
            <a:r>
              <a:rPr kumimoji="0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の情報（調達先、回収方法等）についても、今後の政策動向によっては、記載を求める場合があります。）</a:t>
            </a:r>
          </a:p>
          <a:p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・前提条件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7B78A9-87B1-B404-C8EB-E94A1AC00269}"/>
              </a:ext>
            </a:extLst>
          </p:cNvPr>
          <p:cNvSpPr txBox="1"/>
          <p:nvPr/>
        </p:nvSpPr>
        <p:spPr>
          <a:xfrm>
            <a:off x="222319" y="209981"/>
            <a:ext cx="7889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様式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460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15A9D-52B4-86D1-79F3-1CD1357BF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5">
            <a:extLst>
              <a:ext uri="{FF2B5EF4-FFF2-40B4-BE49-F238E27FC236}">
                <a16:creationId xmlns:a16="http://schemas.microsoft.com/office/drawing/2014/main" id="{430196FD-E1A7-6438-22DA-1906313AB3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71868"/>
              </p:ext>
            </p:extLst>
          </p:nvPr>
        </p:nvGraphicFramePr>
        <p:xfrm>
          <a:off x="93197" y="888999"/>
          <a:ext cx="9747029" cy="4586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068">
                  <a:extLst>
                    <a:ext uri="{9D8B030D-6E8A-4147-A177-3AD203B41FA5}">
                      <a16:colId xmlns:a16="http://schemas.microsoft.com/office/drawing/2014/main" val="541554407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084304701"/>
                    </a:ext>
                  </a:extLst>
                </a:gridCol>
                <a:gridCol w="2223167">
                  <a:extLst>
                    <a:ext uri="{9D8B030D-6E8A-4147-A177-3AD203B41FA5}">
                      <a16:colId xmlns:a16="http://schemas.microsoft.com/office/drawing/2014/main" val="1605119683"/>
                    </a:ext>
                  </a:extLst>
                </a:gridCol>
                <a:gridCol w="2223167">
                  <a:extLst>
                    <a:ext uri="{9D8B030D-6E8A-4147-A177-3AD203B41FA5}">
                      <a16:colId xmlns:a16="http://schemas.microsoft.com/office/drawing/2014/main" val="1332165816"/>
                    </a:ext>
                  </a:extLst>
                </a:gridCol>
                <a:gridCol w="2223167">
                  <a:extLst>
                    <a:ext uri="{9D8B030D-6E8A-4147-A177-3AD203B41FA5}">
                      <a16:colId xmlns:a16="http://schemas.microsoft.com/office/drawing/2014/main" val="4071138271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1401959213"/>
                    </a:ext>
                  </a:extLst>
                </a:gridCol>
              </a:tblGrid>
              <a:tr h="324943">
                <a:tc>
                  <a:txBody>
                    <a:bodyPr/>
                    <a:lstStyle/>
                    <a:p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（応札年度）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2030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2040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2050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807794"/>
                  </a:ext>
                </a:extLst>
              </a:tr>
              <a:tr h="21068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＜電源＞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発電所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１号機</a:t>
                      </a:r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806145"/>
                  </a:ext>
                </a:extLst>
              </a:tr>
              <a:tr h="10010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1" lang="en-US" altLang="ja-JP" sz="12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A</a:t>
                      </a:r>
                      <a:r>
                        <a:rPr kumimoji="1" lang="ja-JP" altLang="en-US" sz="12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発電所</a:t>
                      </a:r>
                      <a:endParaRPr kumimoji="1" lang="en-US" altLang="ja-JP" sz="1200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kumimoji="1" lang="ja-JP" altLang="en-US" sz="12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２号機</a:t>
                      </a:r>
                      <a:endParaRPr kumimoji="1" lang="en-US" altLang="ja-JP" sz="1200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568492"/>
                  </a:ext>
                </a:extLst>
              </a:tr>
              <a:tr h="106675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＜燃料種＞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アンモニア</a:t>
                      </a: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103451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DB71FFC-14DC-AF85-6DDC-64C8E60A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CF53C77-AF76-6D3B-A4C3-82F4EDA19D86}"/>
              </a:ext>
            </a:extLst>
          </p:cNvPr>
          <p:cNvSpPr/>
          <p:nvPr/>
        </p:nvSpPr>
        <p:spPr bwMode="auto">
          <a:xfrm>
            <a:off x="133025" y="5540914"/>
            <a:ext cx="9354835" cy="660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r>
              <a:rPr lang="ja-JP" altLang="en-US" sz="120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＜前提条件＞</a:t>
            </a:r>
          </a:p>
          <a:p>
            <a:r>
              <a:rPr lang="ja-JP" altLang="en-US" sz="1200" i="0" u="none" strike="noStrike" baseline="0" dirty="0">
                <a:latin typeface="Wingdings" panose="05000000000000000000" pitchFamily="2" charset="2"/>
                <a:ea typeface="Meiryo UI" panose="020B0604030504040204" pitchFamily="50" charset="-128"/>
              </a:rPr>
              <a:t>長期脱炭素電源オークションでの落札や、燃料費回収のための制度の適用を通じた、</a:t>
            </a:r>
            <a:r>
              <a:rPr lang="ja-JP" altLang="en-US" sz="120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適切な投資回収の確保</a:t>
            </a:r>
            <a:endParaRPr lang="en-US" altLang="ja-JP" sz="120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i="0" u="none" strike="noStrike" baseline="0" dirty="0">
                <a:latin typeface="Wingdings" panose="05000000000000000000" pitchFamily="2" charset="2"/>
                <a:ea typeface="Meiryo UI" panose="020B0604030504040204" pitchFamily="50" charset="-128"/>
              </a:rPr>
              <a:t>追加投資を行うにあたっての脱炭素化のための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技術開発の実現及び実証試験の成功</a:t>
            </a:r>
            <a:endParaRPr lang="ja-JP" altLang="en-US" sz="120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B106B206-4D20-C615-8BFB-2979219342CC}"/>
              </a:ext>
            </a:extLst>
          </p:cNvPr>
          <p:cNvSpPr/>
          <p:nvPr/>
        </p:nvSpPr>
        <p:spPr bwMode="auto">
          <a:xfrm>
            <a:off x="1853429" y="2058818"/>
            <a:ext cx="138796" cy="13637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kumimoji="0"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AB1587-C563-23E3-108D-336D7DCBB25A}"/>
              </a:ext>
            </a:extLst>
          </p:cNvPr>
          <p:cNvSpPr txBox="1"/>
          <p:nvPr/>
        </p:nvSpPr>
        <p:spPr>
          <a:xfrm>
            <a:off x="1010364" y="1383773"/>
            <a:ext cx="1999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長期脱炭素電源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オークション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で落札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矢印: 五方向 14">
            <a:extLst>
              <a:ext uri="{FF2B5EF4-FFF2-40B4-BE49-F238E27FC236}">
                <a16:creationId xmlns:a16="http://schemas.microsoft.com/office/drawing/2014/main" id="{E3890E10-17DF-52EA-E253-0F0C6550F951}"/>
              </a:ext>
            </a:extLst>
          </p:cNvPr>
          <p:cNvSpPr/>
          <p:nvPr/>
        </p:nvSpPr>
        <p:spPr bwMode="auto">
          <a:xfrm>
            <a:off x="2552020" y="2076267"/>
            <a:ext cx="1285455" cy="404807"/>
          </a:xfrm>
          <a:prstGeom prst="homePlate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algn="ctr"/>
            <a:r>
              <a:rPr kumimoji="0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改修工事</a:t>
            </a:r>
            <a:endParaRPr kumimoji="0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0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0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2028</a:t>
            </a:r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16" name="矢印: 五方向 15">
            <a:extLst>
              <a:ext uri="{FF2B5EF4-FFF2-40B4-BE49-F238E27FC236}">
                <a16:creationId xmlns:a16="http://schemas.microsoft.com/office/drawing/2014/main" id="{E1576486-AE61-F34B-EF80-4E18945CADF8}"/>
              </a:ext>
            </a:extLst>
          </p:cNvPr>
          <p:cNvSpPr/>
          <p:nvPr/>
        </p:nvSpPr>
        <p:spPr bwMode="auto">
          <a:xfrm>
            <a:off x="3829050" y="2689179"/>
            <a:ext cx="1306281" cy="555201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アンモニア</a:t>
            </a:r>
            <a:r>
              <a:rPr kumimoji="0"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％混焼</a:t>
            </a:r>
            <a:endParaRPr kumimoji="0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の運転</a:t>
            </a:r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01658F0E-3F9B-8B64-196F-877079FE1513}"/>
              </a:ext>
            </a:extLst>
          </p:cNvPr>
          <p:cNvSpPr/>
          <p:nvPr/>
        </p:nvSpPr>
        <p:spPr bwMode="auto">
          <a:xfrm>
            <a:off x="4311834" y="2051683"/>
            <a:ext cx="138796" cy="13637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kumimoji="0"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F735C56-5F39-81ED-A364-3F488EF0AF98}"/>
              </a:ext>
            </a:extLst>
          </p:cNvPr>
          <p:cNvSpPr txBox="1"/>
          <p:nvPr/>
        </p:nvSpPr>
        <p:spPr>
          <a:xfrm>
            <a:off x="2894925" y="1418818"/>
            <a:ext cx="2790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年代後半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混焼率</a:t>
            </a:r>
            <a:r>
              <a:rPr kumimoji="1"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％にするための改修投資に係る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長期脱炭素電源オークションでの落札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矢印: 五方向 20">
            <a:extLst>
              <a:ext uri="{FF2B5EF4-FFF2-40B4-BE49-F238E27FC236}">
                <a16:creationId xmlns:a16="http://schemas.microsoft.com/office/drawing/2014/main" id="{0F9E5A19-498D-631F-2907-20476DC4134B}"/>
              </a:ext>
            </a:extLst>
          </p:cNvPr>
          <p:cNvSpPr/>
          <p:nvPr/>
        </p:nvSpPr>
        <p:spPr bwMode="auto">
          <a:xfrm>
            <a:off x="4458367" y="2074873"/>
            <a:ext cx="676966" cy="415932"/>
          </a:xfrm>
          <a:prstGeom prst="homePlate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algn="ctr"/>
            <a:r>
              <a:rPr kumimoji="0"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改修</a:t>
            </a:r>
            <a:endParaRPr kumimoji="0"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工事</a:t>
            </a: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70379DB7-4087-2E2B-4409-9EA12ECD5952}"/>
              </a:ext>
            </a:extLst>
          </p:cNvPr>
          <p:cNvCxnSpPr>
            <a:cxnSpLocks/>
            <a:stCxn id="15" idx="3"/>
          </p:cNvCxnSpPr>
          <p:nvPr/>
        </p:nvCxnSpPr>
        <p:spPr>
          <a:xfrm flipH="1">
            <a:off x="3829048" y="2278671"/>
            <a:ext cx="8427" cy="407431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71B3054F-C23E-5FAE-157D-77BE281C8BEF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5135333" y="2282839"/>
            <a:ext cx="2978" cy="40634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F8D572F-5EA8-D26E-4720-757195F1340C}"/>
              </a:ext>
            </a:extLst>
          </p:cNvPr>
          <p:cNvSpPr txBox="1"/>
          <p:nvPr/>
        </p:nvSpPr>
        <p:spPr>
          <a:xfrm>
            <a:off x="3777257" y="2330461"/>
            <a:ext cx="1159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運転開始</a:t>
            </a:r>
            <a:endParaRPr kumimoji="1"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2029</a:t>
            </a:r>
            <a:r>
              <a: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endParaRPr kumimoji="1"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F297C20-4EE6-5121-FD4D-89571529C2B6}"/>
              </a:ext>
            </a:extLst>
          </p:cNvPr>
          <p:cNvSpPr txBox="1"/>
          <p:nvPr/>
        </p:nvSpPr>
        <p:spPr>
          <a:xfrm>
            <a:off x="5114503" y="2320655"/>
            <a:ext cx="12341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運転開始</a:t>
            </a:r>
            <a:endParaRPr kumimoji="1"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0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kumimoji="1"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年代前半</a:t>
            </a:r>
            <a:endParaRPr kumimoji="1" lang="en-US" altLang="ja-JP" sz="1000" baseline="30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DA84A1B2-9079-74DD-B28B-3D0A8B489950}"/>
              </a:ext>
            </a:extLst>
          </p:cNvPr>
          <p:cNvSpPr/>
          <p:nvPr/>
        </p:nvSpPr>
        <p:spPr bwMode="auto">
          <a:xfrm>
            <a:off x="6369750" y="2055067"/>
            <a:ext cx="138796" cy="136371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kumimoji="0"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080CEA5-394F-9219-82E7-10334D8BD8B2}"/>
              </a:ext>
            </a:extLst>
          </p:cNvPr>
          <p:cNvSpPr txBox="1"/>
          <p:nvPr/>
        </p:nvSpPr>
        <p:spPr>
          <a:xfrm>
            <a:off x="5557484" y="1428776"/>
            <a:ext cx="2656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年代後半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専焼化のための建て替え投資に係る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長期脱炭素電源オークションでの落札</a:t>
            </a:r>
            <a:endParaRPr kumimoji="1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矢印: 五方向 38">
            <a:extLst>
              <a:ext uri="{FF2B5EF4-FFF2-40B4-BE49-F238E27FC236}">
                <a16:creationId xmlns:a16="http://schemas.microsoft.com/office/drawing/2014/main" id="{9B382D06-47E9-0C22-8501-B7D02DE4020D}"/>
              </a:ext>
            </a:extLst>
          </p:cNvPr>
          <p:cNvSpPr/>
          <p:nvPr/>
        </p:nvSpPr>
        <p:spPr bwMode="auto">
          <a:xfrm>
            <a:off x="8314364" y="3765723"/>
            <a:ext cx="1347460" cy="54541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アンモニア専焼</a:t>
            </a:r>
            <a:endParaRPr kumimoji="0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の運転</a:t>
            </a:r>
          </a:p>
        </p:txBody>
      </p:sp>
      <p:sp>
        <p:nvSpPr>
          <p:cNvPr id="41" name="矢印: 五方向 40">
            <a:extLst>
              <a:ext uri="{FF2B5EF4-FFF2-40B4-BE49-F238E27FC236}">
                <a16:creationId xmlns:a16="http://schemas.microsoft.com/office/drawing/2014/main" id="{3DF6C13D-D7D7-B3D7-E85F-19F297B684A6}"/>
              </a:ext>
            </a:extLst>
          </p:cNvPr>
          <p:cNvSpPr/>
          <p:nvPr/>
        </p:nvSpPr>
        <p:spPr bwMode="auto">
          <a:xfrm>
            <a:off x="7176937" y="3747745"/>
            <a:ext cx="1127284" cy="563393"/>
          </a:xfrm>
          <a:prstGeom prst="homePlate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建設工事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50D4554-4B6A-C4F6-D86C-F3F4A221B759}"/>
              </a:ext>
            </a:extLst>
          </p:cNvPr>
          <p:cNvSpPr txBox="1"/>
          <p:nvPr/>
        </p:nvSpPr>
        <p:spPr>
          <a:xfrm>
            <a:off x="8214239" y="3407941"/>
            <a:ext cx="970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運転開始</a:t>
            </a:r>
            <a:endParaRPr kumimoji="1"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000">
                <a:latin typeface="Meiryo UI" panose="020B0604030504040204" pitchFamily="50" charset="-128"/>
                <a:ea typeface="Meiryo UI" panose="020B0604030504040204" pitchFamily="50" charset="-128"/>
              </a:rPr>
              <a:t>2040</a:t>
            </a:r>
            <a:r>
              <a:rPr kumimoji="1"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年代</a:t>
            </a:r>
            <a:endParaRPr kumimoji="1" lang="en-US" altLang="ja-JP"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矢印: 五方向 43">
            <a:extLst>
              <a:ext uri="{FF2B5EF4-FFF2-40B4-BE49-F238E27FC236}">
                <a16:creationId xmlns:a16="http://schemas.microsoft.com/office/drawing/2014/main" id="{F7C73017-BC00-D887-7BE3-62753AA3B78E}"/>
              </a:ext>
            </a:extLst>
          </p:cNvPr>
          <p:cNvSpPr/>
          <p:nvPr/>
        </p:nvSpPr>
        <p:spPr bwMode="auto">
          <a:xfrm>
            <a:off x="3837474" y="4508960"/>
            <a:ext cx="5824341" cy="411821"/>
          </a:xfrm>
          <a:prstGeom prst="homePlate">
            <a:avLst/>
          </a:prstGeom>
          <a:solidFill>
            <a:srgbClr val="EBF1DE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低炭素アンモニア</a:t>
            </a:r>
          </a:p>
        </p:txBody>
      </p: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108ED5B1-574D-60AE-5DEB-AFE5C824136C}"/>
              </a:ext>
            </a:extLst>
          </p:cNvPr>
          <p:cNvCxnSpPr>
            <a:cxnSpLocks/>
            <a:stCxn id="37" idx="4"/>
          </p:cNvCxnSpPr>
          <p:nvPr/>
        </p:nvCxnSpPr>
        <p:spPr>
          <a:xfrm>
            <a:off x="6439148" y="2191438"/>
            <a:ext cx="0" cy="1556307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矢印: 五方向 27">
            <a:extLst>
              <a:ext uri="{FF2B5EF4-FFF2-40B4-BE49-F238E27FC236}">
                <a16:creationId xmlns:a16="http://schemas.microsoft.com/office/drawing/2014/main" id="{B040AE61-60F1-FAB4-0469-A547A89E0B29}"/>
              </a:ext>
            </a:extLst>
          </p:cNvPr>
          <p:cNvSpPr/>
          <p:nvPr/>
        </p:nvSpPr>
        <p:spPr bwMode="auto">
          <a:xfrm>
            <a:off x="5145380" y="2701724"/>
            <a:ext cx="3179642" cy="548729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アンモニア</a:t>
            </a:r>
            <a:r>
              <a:rPr kumimoji="0"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％混焼</a:t>
            </a:r>
            <a:endParaRPr kumimoji="0"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の運転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164B7D4-1F95-2F31-9365-7F353D4D4108}"/>
              </a:ext>
            </a:extLst>
          </p:cNvPr>
          <p:cNvSpPr txBox="1"/>
          <p:nvPr/>
        </p:nvSpPr>
        <p:spPr>
          <a:xfrm>
            <a:off x="3785476" y="4976828"/>
            <a:ext cx="61205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既設火力のバイオマス専焼にするための改修案件の場合は、バイオマス燃料の混焼率を記載。</a:t>
            </a: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A2032963-DDDF-1887-E29C-F745B3851E7E}"/>
              </a:ext>
            </a:extLst>
          </p:cNvPr>
          <p:cNvCxnSpPr>
            <a:cxnSpLocks/>
          </p:cNvCxnSpPr>
          <p:nvPr/>
        </p:nvCxnSpPr>
        <p:spPr>
          <a:xfrm>
            <a:off x="3837475" y="3235805"/>
            <a:ext cx="0" cy="1266003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矢印: 五方向 34">
            <a:extLst>
              <a:ext uri="{FF2B5EF4-FFF2-40B4-BE49-F238E27FC236}">
                <a16:creationId xmlns:a16="http://schemas.microsoft.com/office/drawing/2014/main" id="{A46A564F-69FC-5177-1539-A04502EE5998}"/>
              </a:ext>
            </a:extLst>
          </p:cNvPr>
          <p:cNvSpPr/>
          <p:nvPr/>
        </p:nvSpPr>
        <p:spPr bwMode="auto">
          <a:xfrm>
            <a:off x="2009687" y="2074872"/>
            <a:ext cx="532189" cy="404807"/>
          </a:xfrm>
          <a:prstGeom prst="homePlate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algn="ctr"/>
            <a:r>
              <a:rPr kumimoji="0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endParaRPr kumimoji="0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アセス</a:t>
            </a:r>
            <a:endParaRPr kumimoji="0"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0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0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kumimoji="0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0" name="矢印: 五方向 39">
            <a:extLst>
              <a:ext uri="{FF2B5EF4-FFF2-40B4-BE49-F238E27FC236}">
                <a16:creationId xmlns:a16="http://schemas.microsoft.com/office/drawing/2014/main" id="{597BD133-7A24-A312-C094-95E099F149F7}"/>
              </a:ext>
            </a:extLst>
          </p:cNvPr>
          <p:cNvSpPr/>
          <p:nvPr/>
        </p:nvSpPr>
        <p:spPr bwMode="auto">
          <a:xfrm>
            <a:off x="6439148" y="3746501"/>
            <a:ext cx="737787" cy="553408"/>
          </a:xfrm>
          <a:prstGeom prst="homePlate">
            <a:avLst/>
          </a:prstGeom>
          <a:solidFill>
            <a:srgbClr val="DDDDDD"/>
          </a:solidFill>
          <a:ln w="9525">
            <a:solidFill>
              <a:srgbClr val="B2B2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rtlCol="0" anchor="ctr" anchorCtr="0"/>
          <a:lstStyle/>
          <a:p>
            <a:pPr algn="ctr"/>
            <a:r>
              <a:rPr kumimoji="0" lang="ja-JP" altLang="en-US" sz="1050">
                <a:latin typeface="Meiryo UI" panose="020B0604030504040204" pitchFamily="50" charset="-128"/>
                <a:ea typeface="Meiryo UI" panose="020B0604030504040204" pitchFamily="50" charset="-128"/>
              </a:rPr>
              <a:t>環境</a:t>
            </a:r>
            <a:endParaRPr kumimoji="0" lang="en-US" altLang="ja-JP" sz="105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0" lang="ja-JP" altLang="en-US" sz="1050">
                <a:latin typeface="Meiryo UI" panose="020B0604030504040204" pitchFamily="50" charset="-128"/>
                <a:ea typeface="Meiryo UI" panose="020B0604030504040204" pitchFamily="50" charset="-128"/>
              </a:rPr>
              <a:t>アセス</a:t>
            </a:r>
            <a:endParaRPr kumimoji="0" lang="en-US" altLang="ja-JP"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160DC9B-8984-FA1D-55AD-BACA88C40FD8}"/>
              </a:ext>
            </a:extLst>
          </p:cNvPr>
          <p:cNvSpPr txBox="1"/>
          <p:nvPr/>
        </p:nvSpPr>
        <p:spPr>
          <a:xfrm>
            <a:off x="0" y="6211883"/>
            <a:ext cx="96506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/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供給力提供開始年度は、具体的な年度で記載。次回以降の応札時点や供給力提供開始時点は、具体年度の明示は困難なため、「○○年代前半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後半、○○年代、○○年～○○年」の形で記載　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矢印の色使いは、上記と同様とすること（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LNG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専焼の期間は、白色とすること）。</a:t>
            </a:r>
            <a:endParaRPr kumimoji="0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上記は、アンモニア</a:t>
            </a:r>
            <a:r>
              <a: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kumimoji="0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％混焼からスタートする場合のイメージ。脱炭素化のシナリオは、複数シナリオを記載することも可。</a:t>
            </a:r>
            <a:endParaRPr kumimoji="0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2023D-4412-7A30-3D96-4AAA9E798772}"/>
              </a:ext>
            </a:extLst>
          </p:cNvPr>
          <p:cNvSpPr txBox="1"/>
          <p:nvPr/>
        </p:nvSpPr>
        <p:spPr>
          <a:xfrm>
            <a:off x="2293558" y="120532"/>
            <a:ext cx="5224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●●発電所●号機の脱炭素化ロードマップ</a:t>
            </a:r>
            <a:endParaRPr kumimoji="0" lang="en-US" altLang="ja-JP" sz="16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12239BF-926B-B84E-8BE6-29D2D9EDBDB2}"/>
              </a:ext>
            </a:extLst>
          </p:cNvPr>
          <p:cNvSpPr/>
          <p:nvPr/>
        </p:nvSpPr>
        <p:spPr bwMode="auto">
          <a:xfrm>
            <a:off x="8013856" y="224128"/>
            <a:ext cx="1824518" cy="66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r"/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年●月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●●株式会社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855CC9-7A7B-2950-5985-881D623AD6F0}"/>
              </a:ext>
            </a:extLst>
          </p:cNvPr>
          <p:cNvSpPr txBox="1"/>
          <p:nvPr/>
        </p:nvSpPr>
        <p:spPr>
          <a:xfrm>
            <a:off x="-1" y="14433"/>
            <a:ext cx="1367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（記載例）</a:t>
            </a:r>
            <a:endParaRPr kumimoji="0" lang="en-US" altLang="ja-JP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4406132"/>
      </p:ext>
    </p:extLst>
  </p:cSld>
  <p:clrMapOvr>
    <a:masterClrMapping/>
  </p:clrMapOvr>
</p:sld>
</file>

<file path=ppt/theme/theme1.xml><?xml version="1.0" encoding="utf-8"?>
<a:theme xmlns:a="http://schemas.openxmlformats.org/drawingml/2006/main" name="【機○・記載例なし】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DDDDD"/>
        </a:solidFill>
        <a:ln w="9525">
          <a:solidFill>
            <a:srgbClr val="B2B2B2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 rtlCol="0" anchor="ctr"/>
      <a:lstStyle>
        <a:defPPr algn="l">
          <a:defRPr kumimoji="0" sz="1800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kumimoji="1" dirty="0" smtClean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1" id="{79E145B6-72D5-45AA-ABFC-B6AA7BD9A229}" vid="{975253B2-EEA5-4865-B18B-748E13490A93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5653b52-df9b-47d2-8549-8de78ac04e21}" enabled="1" method="Standard" siteId="{deff24bb-2089-4400-8c8e-f71e680378b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532</Words>
  <Application>Microsoft Office PowerPoint</Application>
  <PresentationFormat>A4 210 x 297 mm</PresentationFormat>
  <Paragraphs>91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Arial</vt:lpstr>
      <vt:lpstr>Calibri</vt:lpstr>
      <vt:lpstr>Wingdings</vt:lpstr>
      <vt:lpstr>【機○・記載例なし】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2024-06-19T00:21:12Z</dcterms:created>
  <dcterms:modified xsi:type="dcterms:W3CDTF">2026-07-13T07:41:25Z</dcterms:modified>
</cp:coreProperties>
</file>